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diagrams/layout1.xml" ContentType="application/vnd.openxmlformats-officedocument.drawingml.diagramLayou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207" r:id="rId1"/>
    <p:sldMasterId id="2147484220" r:id="rId2"/>
  </p:sldMasterIdLst>
  <p:notesMasterIdLst>
    <p:notesMasterId r:id="rId20"/>
  </p:notesMasterIdLst>
  <p:handoutMasterIdLst>
    <p:handoutMasterId r:id="rId21"/>
  </p:handoutMasterIdLst>
  <p:sldIdLst>
    <p:sldId id="259" r:id="rId3"/>
    <p:sldId id="538" r:id="rId4"/>
    <p:sldId id="539" r:id="rId5"/>
    <p:sldId id="541" r:id="rId6"/>
    <p:sldId id="542" r:id="rId7"/>
    <p:sldId id="543" r:id="rId8"/>
    <p:sldId id="550" r:id="rId9"/>
    <p:sldId id="548" r:id="rId10"/>
    <p:sldId id="549" r:id="rId11"/>
    <p:sldId id="532" r:id="rId12"/>
    <p:sldId id="531" r:id="rId13"/>
    <p:sldId id="546" r:id="rId14"/>
    <p:sldId id="536" r:id="rId15"/>
    <p:sldId id="534" r:id="rId16"/>
    <p:sldId id="537" r:id="rId17"/>
    <p:sldId id="528" r:id="rId18"/>
    <p:sldId id="524" r:id="rId19"/>
  </p:sldIdLst>
  <p:sldSz cx="9144000" cy="6858000" type="screen4x3"/>
  <p:notesSz cx="9928225" cy="67976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ova" initials="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CC"/>
    <a:srgbClr val="ABE034"/>
    <a:srgbClr val="D58BCA"/>
    <a:srgbClr val="9CEC9C"/>
    <a:srgbClr val="00FF99"/>
    <a:srgbClr val="66FF33"/>
    <a:srgbClr val="99EFEF"/>
    <a:srgbClr val="D6ECEE"/>
    <a:srgbClr val="D5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131" autoAdjust="0"/>
    <p:restoredTop sz="77802" autoAdjust="0"/>
  </p:normalViewPr>
  <p:slideViewPr>
    <p:cSldViewPr>
      <p:cViewPr varScale="1">
        <p:scale>
          <a:sx n="75" d="100"/>
          <a:sy n="75" d="100"/>
        </p:scale>
        <p:origin x="-12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floor>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floor>
    <c:plotArea>
      <c:layout>
        <c:manualLayout>
          <c:layoutTarget val="inner"/>
          <c:xMode val="edge"/>
          <c:yMode val="edge"/>
          <c:x val="1.6161503045234671E-2"/>
          <c:y val="5.0142099191624732E-2"/>
          <c:w val="0.8071132131219837"/>
          <c:h val="0.8064059133938013"/>
        </c:manualLayout>
      </c:layout>
      <c:bar3DChart>
        <c:barDir val="col"/>
        <c:grouping val="clustered"/>
        <c:ser>
          <c:idx val="0"/>
          <c:order val="0"/>
          <c:tx>
            <c:strRef>
              <c:f>Лист1!$B$1</c:f>
              <c:strCache>
                <c:ptCount val="1"/>
                <c:pt idx="0">
                  <c:v>все население</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Lbls>
            <c:dLbl>
              <c:idx val="0"/>
              <c:layout>
                <c:manualLayout>
                  <c:x val="2.9384550991335178E-3"/>
                  <c:y val="0.22336026003541956"/>
                </c:manualLayout>
              </c:layout>
              <c:tx>
                <c:rich>
                  <a:bodyPr/>
                  <a:lstStyle/>
                  <a:p>
                    <a:r>
                      <a:rPr lang="ru-RU" dirty="0" smtClean="0">
                        <a:latin typeface="Times New Roman" pitchFamily="18" charset="0"/>
                        <a:cs typeface="Times New Roman" pitchFamily="18" charset="0"/>
                      </a:rPr>
                      <a:t>14 598</a:t>
                    </a:r>
                    <a:endParaRPr lang="en-US" dirty="0">
                      <a:latin typeface="Times New Roman" pitchFamily="18" charset="0"/>
                      <a:cs typeface="Times New Roman" pitchFamily="18" charset="0"/>
                    </a:endParaRPr>
                  </a:p>
                </c:rich>
              </c:tx>
              <c:showVal val="1"/>
            </c:dLbl>
            <c:dLbl>
              <c:idx val="1"/>
              <c:layout>
                <c:manualLayout>
                  <c:x val="2.938339411924948E-3"/>
                  <c:y val="0.24159375065055516"/>
                </c:manualLayout>
              </c:layout>
              <c:tx>
                <c:rich>
                  <a:bodyPr/>
                  <a:lstStyle/>
                  <a:p>
                    <a:r>
                      <a:rPr lang="ru-RU" dirty="0" smtClean="0">
                        <a:latin typeface="Times New Roman" pitchFamily="18" charset="0"/>
                        <a:cs typeface="Times New Roman" pitchFamily="18" charset="0"/>
                      </a:rPr>
                      <a:t>13 891</a:t>
                    </a:r>
                    <a:endParaRPr lang="en-US" dirty="0">
                      <a:latin typeface="Times New Roman" pitchFamily="18" charset="0"/>
                      <a:cs typeface="Times New Roman" pitchFamily="18" charset="0"/>
                    </a:endParaRPr>
                  </a:p>
                </c:rich>
              </c:tx>
              <c:showVal val="1"/>
            </c:dLbl>
            <c:dLbl>
              <c:idx val="2"/>
              <c:layout>
                <c:manualLayout>
                  <c:x val="5.8769101982670737E-3"/>
                  <c:y val="0.25526886861190734"/>
                </c:manualLayout>
              </c:layout>
              <c:tx>
                <c:rich>
                  <a:bodyPr/>
                  <a:lstStyle/>
                  <a:p>
                    <a:r>
                      <a:rPr lang="ru-RU" dirty="0" smtClean="0">
                        <a:latin typeface="Times New Roman" pitchFamily="18" charset="0"/>
                        <a:cs typeface="Times New Roman" pitchFamily="18" charset="0"/>
                      </a:rPr>
                      <a:t>13 587</a:t>
                    </a:r>
                    <a:endParaRPr lang="en-US" dirty="0">
                      <a:latin typeface="Times New Roman" pitchFamily="18" charset="0"/>
                      <a:cs typeface="Times New Roman" pitchFamily="18" charset="0"/>
                    </a:endParaRPr>
                  </a:p>
                </c:rich>
              </c:tx>
              <c:showVal val="1"/>
            </c:dLbl>
            <c:dLbl>
              <c:idx val="3"/>
              <c:layout>
                <c:manualLayout>
                  <c:x val="2.9383394119249112E-3"/>
                  <c:y val="0.23703537799677121"/>
                </c:manualLayout>
              </c:layout>
              <c:tx>
                <c:rich>
                  <a:bodyPr/>
                  <a:lstStyle/>
                  <a:p>
                    <a:r>
                      <a:rPr lang="ru-RU" dirty="0" smtClean="0">
                        <a:latin typeface="Times New Roman" pitchFamily="18" charset="0"/>
                        <a:cs typeface="Times New Roman" pitchFamily="18" charset="0"/>
                      </a:rPr>
                      <a:t>13 295</a:t>
                    </a:r>
                    <a:endParaRPr lang="en-US" dirty="0">
                      <a:latin typeface="Times New Roman" pitchFamily="18" charset="0"/>
                      <a:cs typeface="Times New Roman" pitchFamily="18" charset="0"/>
                    </a:endParaRPr>
                  </a:p>
                </c:rich>
              </c:tx>
              <c:showVal val="1"/>
            </c:dLbl>
            <c:dLbl>
              <c:idx val="4"/>
              <c:layout>
                <c:manualLayout>
                  <c:x val="5.8769101982670737E-3"/>
                  <c:y val="0.25071049595812334"/>
                </c:manualLayout>
              </c:layout>
              <c:tx>
                <c:rich>
                  <a:bodyPr/>
                  <a:lstStyle/>
                  <a:p>
                    <a:r>
                      <a:rPr lang="ru-RU" dirty="0" smtClean="0">
                        <a:latin typeface="Times New Roman" pitchFamily="18" charset="0"/>
                        <a:cs typeface="Times New Roman" pitchFamily="18" charset="0"/>
                      </a:rPr>
                      <a:t>12 999</a:t>
                    </a:r>
                    <a:endParaRPr lang="en-US" dirty="0">
                      <a:latin typeface="Times New Roman" pitchFamily="18" charset="0"/>
                      <a:cs typeface="Times New Roman" pitchFamily="18" charset="0"/>
                    </a:endParaRPr>
                  </a:p>
                </c:rich>
              </c:tx>
              <c:showVal val="1"/>
            </c:dLbl>
            <c:dLbl>
              <c:idx val="5"/>
              <c:layout>
                <c:manualLayout>
                  <c:x val="5.8769101982670737E-3"/>
                  <c:y val="0.23247700534298721"/>
                </c:manualLayout>
              </c:layout>
              <c:tx>
                <c:rich>
                  <a:bodyPr/>
                  <a:lstStyle/>
                  <a:p>
                    <a:r>
                      <a:rPr lang="ru-RU" dirty="0" smtClean="0">
                        <a:latin typeface="Times New Roman" pitchFamily="18" charset="0"/>
                        <a:cs typeface="Times New Roman" pitchFamily="18" charset="0"/>
                      </a:rPr>
                      <a:t>12 701</a:t>
                    </a:r>
                    <a:endParaRPr lang="en-US" dirty="0">
                      <a:latin typeface="Times New Roman" pitchFamily="18" charset="0"/>
                      <a:cs typeface="Times New Roman" pitchFamily="18" charset="0"/>
                    </a:endParaRPr>
                  </a:p>
                </c:rich>
              </c:tx>
              <c:showVal val="1"/>
            </c:dLbl>
            <c:txPr>
              <a:bodyPr rot="-5400000" vert="horz"/>
              <a:lstStyle/>
              <a:p>
                <a:pPr>
                  <a:defRPr sz="1600" b="1">
                    <a:latin typeface="Times New Roman" pitchFamily="18" charset="0"/>
                    <a:cs typeface="Times New Roman" pitchFamily="18" charset="0"/>
                  </a:defRPr>
                </a:pPr>
                <a:endParaRPr lang="ru-RU"/>
              </a:p>
            </c:txPr>
            <c:showVal val="1"/>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14589</c:v>
                </c:pt>
                <c:pt idx="1">
                  <c:v>13891</c:v>
                </c:pt>
                <c:pt idx="2">
                  <c:v>13587</c:v>
                </c:pt>
                <c:pt idx="3">
                  <c:v>13295</c:v>
                </c:pt>
                <c:pt idx="4">
                  <c:v>12999</c:v>
                </c:pt>
                <c:pt idx="5">
                  <c:v>12701</c:v>
                </c:pt>
              </c:numCache>
            </c:numRef>
          </c:val>
        </c:ser>
        <c:shape val="box"/>
        <c:axId val="67139456"/>
        <c:axId val="67140992"/>
        <c:axId val="0"/>
      </c:bar3DChart>
      <c:catAx>
        <c:axId val="67139456"/>
        <c:scaling>
          <c:orientation val="minMax"/>
        </c:scaling>
        <c:axPos val="b"/>
        <c:numFmt formatCode="General" sourceLinked="1"/>
        <c:tickLblPos val="nextTo"/>
        <c:txPr>
          <a:bodyPr/>
          <a:lstStyle/>
          <a:p>
            <a:pPr>
              <a:defRPr b="1"/>
            </a:pPr>
            <a:endParaRPr lang="ru-RU"/>
          </a:p>
        </c:txPr>
        <c:crossAx val="67140992"/>
        <c:crosses val="autoZero"/>
        <c:auto val="1"/>
        <c:lblAlgn val="ctr"/>
        <c:lblOffset val="100"/>
      </c:catAx>
      <c:valAx>
        <c:axId val="67140992"/>
        <c:scaling>
          <c:orientation val="minMax"/>
        </c:scaling>
        <c:delete val="1"/>
        <c:axPos val="l"/>
        <c:numFmt formatCode="General" sourceLinked="1"/>
        <c:tickLblPos val="none"/>
        <c:crossAx val="67139456"/>
        <c:crosses val="autoZero"/>
        <c:crossBetween val="between"/>
      </c:valAx>
    </c:plotArea>
    <c:legend>
      <c:legendPos val="r"/>
      <c:layout>
        <c:manualLayout>
          <c:xMode val="edge"/>
          <c:yMode val="edge"/>
          <c:x val="0.83499475589883365"/>
          <c:y val="0.33370087456148456"/>
          <c:w val="0.1561898788037665"/>
          <c:h val="0.20496345764410567"/>
        </c:manualLayout>
      </c:layout>
      <c:txPr>
        <a:bodyPr/>
        <a:lstStyle/>
        <a:p>
          <a:pPr>
            <a:defRPr sz="1400" b="0">
              <a:latin typeface="Times New Roman" pitchFamily="18" charset="0"/>
              <a:cs typeface="Times New Roman" pitchFamily="18" charset="0"/>
            </a:defRPr>
          </a:pPr>
          <a:endParaRPr lang="ru-RU"/>
        </a:p>
      </c:txPr>
    </c:legend>
    <c:plotVisOnly val="1"/>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6.2300853018372702E-2"/>
          <c:y val="1.6529429201936792E-2"/>
          <c:w val="0.73521008311461067"/>
          <c:h val="0.9102637841309501"/>
        </c:manualLayout>
      </c:layout>
      <c:barChart>
        <c:barDir val="col"/>
        <c:grouping val="clustered"/>
        <c:ser>
          <c:idx val="0"/>
          <c:order val="0"/>
          <c:tx>
            <c:strRef>
              <c:f>Лист1!$B$1</c:f>
              <c:strCache>
                <c:ptCount val="1"/>
                <c:pt idx="0">
                  <c:v>ООО "Боголюбовское"</c:v>
                </c:pt>
              </c:strCache>
            </c:strRef>
          </c:tx>
          <c:spPr>
            <a:solidFill>
              <a:schemeClr val="tx1">
                <a:lumMod val="50000"/>
                <a:lumOff val="50000"/>
              </a:schemeClr>
            </a:solidFill>
          </c:spPr>
          <c:dLbls>
            <c:txPr>
              <a:bodyPr rot="-5400000" vert="horz"/>
              <a:lstStyle/>
              <a:p>
                <a:pPr>
                  <a:defRPr sz="1100" b="1">
                    <a:latin typeface="Times New Roman" pitchFamily="18" charset="0"/>
                    <a:cs typeface="Times New Roman" pitchFamily="18" charset="0"/>
                  </a:defRPr>
                </a:pPr>
                <a:endParaRPr lang="ru-RU"/>
              </a:p>
            </c:txPr>
            <c:dLblPos val="outEnd"/>
            <c:showVal val="1"/>
          </c:dLbls>
          <c:cat>
            <c:strRef>
              <c:f>Лист1!$A$2:$A$6</c:f>
              <c:strCache>
                <c:ptCount val="5"/>
                <c:pt idx="0">
                  <c:v>2018 год</c:v>
                </c:pt>
                <c:pt idx="1">
                  <c:v>2019 год</c:v>
                </c:pt>
                <c:pt idx="2">
                  <c:v>2020 год</c:v>
                </c:pt>
                <c:pt idx="3">
                  <c:v>2021 год</c:v>
                </c:pt>
                <c:pt idx="4">
                  <c:v>2022 год</c:v>
                </c:pt>
              </c:strCache>
            </c:strRef>
          </c:cat>
          <c:val>
            <c:numRef>
              <c:f>Лист1!$B$2:$B$6</c:f>
              <c:numCache>
                <c:formatCode>General</c:formatCode>
                <c:ptCount val="5"/>
                <c:pt idx="0">
                  <c:v>1498.9</c:v>
                </c:pt>
                <c:pt idx="1">
                  <c:v>2248.3000000000002</c:v>
                </c:pt>
                <c:pt idx="2">
                  <c:v>4782.7</c:v>
                </c:pt>
                <c:pt idx="3">
                  <c:v>5000.1000000000004</c:v>
                </c:pt>
                <c:pt idx="4">
                  <c:v>5217.5</c:v>
                </c:pt>
              </c:numCache>
            </c:numRef>
          </c:val>
        </c:ser>
        <c:ser>
          <c:idx val="1"/>
          <c:order val="1"/>
          <c:tx>
            <c:strRef>
              <c:f>Лист1!$C$1</c:f>
              <c:strCache>
                <c:ptCount val="1"/>
                <c:pt idx="0">
                  <c:v>ООО "Новоангарский обогатительный комбинат"</c:v>
                </c:pt>
              </c:strCache>
            </c:strRef>
          </c:tx>
          <c:spPr>
            <a:solidFill>
              <a:schemeClr val="accent2"/>
            </a:solidFill>
          </c:spPr>
          <c:dLbls>
            <c:dLbl>
              <c:idx val="0"/>
              <c:layout>
                <c:manualLayout>
                  <c:x val="2.7777777777778234E-3"/>
                  <c:y val="-2.8218497380567992E-3"/>
                </c:manualLayout>
              </c:layout>
              <c:showVal val="1"/>
            </c:dLbl>
            <c:dLbl>
              <c:idx val="1"/>
              <c:layout>
                <c:manualLayout>
                  <c:x val="-2.7778871391076192E-3"/>
                  <c:y val="-2.0857246843416812E-3"/>
                </c:manualLayout>
              </c:layout>
              <c:showVal val="1"/>
            </c:dLbl>
            <c:dLbl>
              <c:idx val="2"/>
              <c:layout>
                <c:manualLayout>
                  <c:x val="0"/>
                  <c:y val="0"/>
                </c:manualLayout>
              </c:layout>
              <c:showVal val="1"/>
            </c:dLbl>
            <c:dLbl>
              <c:idx val="3"/>
              <c:layout>
                <c:manualLayout>
                  <c:x val="1.3888888888889033E-3"/>
                  <c:y val="8.5877553051885724E-4"/>
                </c:manualLayout>
              </c:layout>
              <c:showVal val="1"/>
            </c:dLbl>
            <c:dLbl>
              <c:idx val="4"/>
              <c:layout>
                <c:manualLayout>
                  <c:x val="-4.1666666666666683E-3"/>
                  <c:y val="3.5579747917719767E-3"/>
                </c:manualLayout>
              </c:layout>
              <c:showVal val="1"/>
            </c:dLbl>
            <c:dLbl>
              <c:idx val="5"/>
              <c:layout>
                <c:manualLayout>
                  <c:x val="-1.3888888888889033E-3"/>
                  <c:y val="4.5394007990945976E-3"/>
                </c:manualLayout>
              </c:layout>
              <c:showVal val="1"/>
            </c:dLbl>
            <c:txPr>
              <a:bodyPr rot="-5400000" vert="horz"/>
              <a:lstStyle/>
              <a:p>
                <a:pPr>
                  <a:defRPr sz="1100" b="1">
                    <a:latin typeface="Times New Roman" pitchFamily="18" charset="0"/>
                    <a:cs typeface="Times New Roman" pitchFamily="18" charset="0"/>
                  </a:defRPr>
                </a:pPr>
                <a:endParaRPr lang="ru-RU"/>
              </a:p>
            </c:txPr>
            <c:showVal val="1"/>
          </c:dLbls>
          <c:cat>
            <c:strRef>
              <c:f>Лист1!$A$2:$A$6</c:f>
              <c:strCache>
                <c:ptCount val="5"/>
                <c:pt idx="0">
                  <c:v>2018 год</c:v>
                </c:pt>
                <c:pt idx="1">
                  <c:v>2019 год</c:v>
                </c:pt>
                <c:pt idx="2">
                  <c:v>2020 год</c:v>
                </c:pt>
                <c:pt idx="3">
                  <c:v>2021 год</c:v>
                </c:pt>
                <c:pt idx="4">
                  <c:v>2022 год</c:v>
                </c:pt>
              </c:strCache>
            </c:strRef>
          </c:cat>
          <c:val>
            <c:numRef>
              <c:f>Лист1!$C$2:$C$6</c:f>
              <c:numCache>
                <c:formatCode>General</c:formatCode>
                <c:ptCount val="5"/>
                <c:pt idx="0">
                  <c:v>24557.3</c:v>
                </c:pt>
                <c:pt idx="1">
                  <c:v>20083.900000000001</c:v>
                </c:pt>
                <c:pt idx="2">
                  <c:v>20497.2</c:v>
                </c:pt>
                <c:pt idx="3">
                  <c:v>20497.2</c:v>
                </c:pt>
                <c:pt idx="4">
                  <c:v>20497.2</c:v>
                </c:pt>
              </c:numCache>
            </c:numRef>
          </c:val>
        </c:ser>
        <c:ser>
          <c:idx val="2"/>
          <c:order val="2"/>
          <c:tx>
            <c:strRef>
              <c:f>Лист1!$D$1</c:f>
              <c:strCache>
                <c:ptCount val="1"/>
                <c:pt idx="0">
                  <c:v>ОАО "Горевский ГОК"</c:v>
                </c:pt>
              </c:strCache>
            </c:strRef>
          </c:tx>
          <c:spPr>
            <a:solidFill>
              <a:schemeClr val="accent3">
                <a:lumMod val="75000"/>
              </a:schemeClr>
            </a:solidFill>
          </c:spPr>
          <c:dLbls>
            <c:dLbl>
              <c:idx val="0"/>
              <c:layout>
                <c:manualLayout>
                  <c:x val="-6.4840332458443288E-4"/>
                  <c:y val="5.0415567367329732E-3"/>
                </c:manualLayout>
              </c:layout>
              <c:showVal val="1"/>
            </c:dLbl>
            <c:dLbl>
              <c:idx val="1"/>
              <c:layout>
                <c:manualLayout>
                  <c:x val="1.3888888888889033E-3"/>
                  <c:y val="8.0973755908664517E-3"/>
                </c:manualLayout>
              </c:layout>
              <c:showVal val="1"/>
            </c:dLbl>
            <c:dLbl>
              <c:idx val="2"/>
              <c:layout>
                <c:manualLayout>
                  <c:x val="1.3888888888889033E-3"/>
                  <c:y val="1.5336197844106902E-2"/>
                </c:manualLayout>
              </c:layout>
              <c:showVal val="1"/>
            </c:dLbl>
            <c:dLbl>
              <c:idx val="3"/>
              <c:layout>
                <c:manualLayout>
                  <c:x val="4.1666666666666683E-3"/>
                  <c:y val="7.6067736836516169E-3"/>
                </c:manualLayout>
              </c:layout>
              <c:showVal val="1"/>
            </c:dLbl>
            <c:dLbl>
              <c:idx val="4"/>
              <c:layout>
                <c:manualLayout>
                  <c:x val="-2.7777777777778234E-3"/>
                  <c:y val="-6.6253476763289375E-3"/>
                </c:manualLayout>
              </c:layout>
              <c:showVal val="1"/>
            </c:dLbl>
            <c:dLbl>
              <c:idx val="5"/>
              <c:layout>
                <c:manualLayout>
                  <c:x val="1.0185067526416247E-16"/>
                  <c:y val="7.2386000603476405E-3"/>
                </c:manualLayout>
              </c:layout>
              <c:showVal val="1"/>
            </c:dLbl>
            <c:txPr>
              <a:bodyPr rot="-5400000" vert="horz"/>
              <a:lstStyle/>
              <a:p>
                <a:pPr>
                  <a:defRPr sz="1100" b="1">
                    <a:latin typeface="Times New Roman" pitchFamily="18" charset="0"/>
                    <a:cs typeface="Times New Roman" pitchFamily="18" charset="0"/>
                  </a:defRPr>
                </a:pPr>
                <a:endParaRPr lang="ru-RU"/>
              </a:p>
            </c:txPr>
            <c:showVal val="1"/>
          </c:dLbls>
          <c:cat>
            <c:strRef>
              <c:f>Лист1!$A$2:$A$6</c:f>
              <c:strCache>
                <c:ptCount val="5"/>
                <c:pt idx="0">
                  <c:v>2018 год</c:v>
                </c:pt>
                <c:pt idx="1">
                  <c:v>2019 год</c:v>
                </c:pt>
                <c:pt idx="2">
                  <c:v>2020 год</c:v>
                </c:pt>
                <c:pt idx="3">
                  <c:v>2021 год</c:v>
                </c:pt>
                <c:pt idx="4">
                  <c:v>2022 год</c:v>
                </c:pt>
              </c:strCache>
            </c:strRef>
          </c:cat>
          <c:val>
            <c:numRef>
              <c:f>Лист1!$D$2:$D$6</c:f>
              <c:numCache>
                <c:formatCode>General</c:formatCode>
                <c:ptCount val="5"/>
                <c:pt idx="0">
                  <c:v>5687.8</c:v>
                </c:pt>
                <c:pt idx="1">
                  <c:v>5939.6</c:v>
                </c:pt>
                <c:pt idx="2">
                  <c:v>6098.9</c:v>
                </c:pt>
                <c:pt idx="3">
                  <c:v>6098.9</c:v>
                </c:pt>
                <c:pt idx="4">
                  <c:v>6098.9</c:v>
                </c:pt>
              </c:numCache>
            </c:numRef>
          </c:val>
        </c:ser>
        <c:ser>
          <c:idx val="3"/>
          <c:order val="3"/>
          <c:tx>
            <c:strRef>
              <c:f>Лист1!$E$1</c:f>
              <c:strCache>
                <c:ptCount val="1"/>
                <c:pt idx="0">
                  <c:v>ОА "Васильевский рудник"</c:v>
                </c:pt>
              </c:strCache>
            </c:strRef>
          </c:tx>
          <c:spPr>
            <a:solidFill>
              <a:schemeClr val="tx1">
                <a:lumMod val="95000"/>
                <a:lumOff val="5000"/>
              </a:schemeClr>
            </a:solidFill>
          </c:spPr>
          <c:dLbls>
            <c:dLbl>
              <c:idx val="1"/>
              <c:layout>
                <c:manualLayout>
                  <c:x val="1.3888888888889033E-3"/>
                  <c:y val="-2.822071930949559E-3"/>
                </c:manualLayout>
              </c:layout>
              <c:showVal val="1"/>
            </c:dLbl>
            <c:txPr>
              <a:bodyPr rot="-5400000" vert="horz"/>
              <a:lstStyle/>
              <a:p>
                <a:pPr>
                  <a:defRPr sz="1100" b="1">
                    <a:latin typeface="Times New Roman" pitchFamily="18" charset="0"/>
                    <a:cs typeface="Times New Roman" pitchFamily="18" charset="0"/>
                  </a:defRPr>
                </a:pPr>
                <a:endParaRPr lang="ru-RU"/>
              </a:p>
            </c:txPr>
            <c:showVal val="1"/>
          </c:dLbls>
          <c:cat>
            <c:strRef>
              <c:f>Лист1!$A$2:$A$6</c:f>
              <c:strCache>
                <c:ptCount val="5"/>
                <c:pt idx="0">
                  <c:v>2018 год</c:v>
                </c:pt>
                <c:pt idx="1">
                  <c:v>2019 год</c:v>
                </c:pt>
                <c:pt idx="2">
                  <c:v>2020 год</c:v>
                </c:pt>
                <c:pt idx="3">
                  <c:v>2021 год</c:v>
                </c:pt>
                <c:pt idx="4">
                  <c:v>2022 год</c:v>
                </c:pt>
              </c:strCache>
            </c:strRef>
          </c:cat>
          <c:val>
            <c:numRef>
              <c:f>Лист1!$E$2:$E$6</c:f>
              <c:numCache>
                <c:formatCode>General</c:formatCode>
                <c:ptCount val="5"/>
                <c:pt idx="0">
                  <c:v>3585.4</c:v>
                </c:pt>
                <c:pt idx="1">
                  <c:v>3945.1</c:v>
                </c:pt>
                <c:pt idx="2">
                  <c:v>4116.5</c:v>
                </c:pt>
                <c:pt idx="3">
                  <c:v>4481.6000000000004</c:v>
                </c:pt>
                <c:pt idx="4">
                  <c:v>4855.8</c:v>
                </c:pt>
              </c:numCache>
            </c:numRef>
          </c:val>
        </c:ser>
        <c:ser>
          <c:idx val="4"/>
          <c:order val="4"/>
          <c:tx>
            <c:strRef>
              <c:f>Лист1!$F$1</c:f>
              <c:strCache>
                <c:ptCount val="1"/>
                <c:pt idx="0">
                  <c:v>ЗАО "Прииск Удерейский"</c:v>
                </c:pt>
              </c:strCache>
            </c:strRef>
          </c:tx>
          <c:spPr>
            <a:solidFill>
              <a:schemeClr val="accent5">
                <a:lumMod val="75000"/>
              </a:schemeClr>
            </a:solidFill>
          </c:spPr>
          <c:dLbls>
            <c:dLbl>
              <c:idx val="0"/>
              <c:layout>
                <c:manualLayout>
                  <c:x val="1.3888888888889033E-3"/>
                  <c:y val="-2.5916265933269657E-2"/>
                </c:manualLayout>
              </c:layout>
              <c:dLblPos val="inBase"/>
              <c:showVal val="1"/>
            </c:dLbl>
            <c:dLbl>
              <c:idx val="1"/>
              <c:layout>
                <c:manualLayout>
                  <c:x val="0"/>
                  <c:y val="-5.3615145023078847E-2"/>
                </c:manualLayout>
              </c:layout>
              <c:dLblPos val="inBase"/>
              <c:showVal val="1"/>
            </c:dLbl>
            <c:dLbl>
              <c:idx val="2"/>
              <c:layout>
                <c:manualLayout>
                  <c:x val="-5.0925337632081413E-17"/>
                  <c:y val="-5.3615145023078847E-2"/>
                </c:manualLayout>
              </c:layout>
              <c:dLblPos val="inBase"/>
              <c:showVal val="1"/>
            </c:dLbl>
            <c:dLbl>
              <c:idx val="3"/>
              <c:layout>
                <c:manualLayout>
                  <c:x val="1.3888888888889033E-3"/>
                  <c:y val="-3.9505896332795179E-2"/>
                </c:manualLayout>
              </c:layout>
              <c:dLblPos val="inBase"/>
              <c:showVal val="1"/>
            </c:dLbl>
            <c:dLbl>
              <c:idx val="4"/>
              <c:layout>
                <c:manualLayout>
                  <c:x val="-2.7777777777778234E-3"/>
                  <c:y val="-5.3615145023078847E-2"/>
                </c:manualLayout>
              </c:layout>
              <c:dLblPos val="inBase"/>
              <c:showVal val="1"/>
            </c:dLbl>
            <c:dLbl>
              <c:idx val="5"/>
              <c:layout>
                <c:manualLayout>
                  <c:x val="0"/>
                  <c:y val="-5.3615145023078847E-2"/>
                </c:manualLayout>
              </c:layout>
              <c:dLblPos val="inBase"/>
              <c:showVal val="1"/>
            </c:dLbl>
            <c:txPr>
              <a:bodyPr rot="-5400000" vert="horz"/>
              <a:lstStyle/>
              <a:p>
                <a:pPr>
                  <a:defRPr sz="1100" b="1">
                    <a:latin typeface="Times New Roman" pitchFamily="18" charset="0"/>
                    <a:cs typeface="Times New Roman" pitchFamily="18" charset="0"/>
                  </a:defRPr>
                </a:pPr>
                <a:endParaRPr lang="ru-RU"/>
              </a:p>
            </c:txPr>
            <c:dLblPos val="inBase"/>
            <c:showVal val="1"/>
          </c:dLbls>
          <c:cat>
            <c:strRef>
              <c:f>Лист1!$A$2:$A$6</c:f>
              <c:strCache>
                <c:ptCount val="5"/>
                <c:pt idx="0">
                  <c:v>2018 год</c:v>
                </c:pt>
                <c:pt idx="1">
                  <c:v>2019 год</c:v>
                </c:pt>
                <c:pt idx="2">
                  <c:v>2020 год</c:v>
                </c:pt>
                <c:pt idx="3">
                  <c:v>2021 год</c:v>
                </c:pt>
                <c:pt idx="4">
                  <c:v>2022 год</c:v>
                </c:pt>
              </c:strCache>
            </c:strRef>
          </c:cat>
          <c:val>
            <c:numRef>
              <c:f>Лист1!$F$2:$F$6</c:f>
              <c:numCache>
                <c:formatCode>General</c:formatCode>
                <c:ptCount val="5"/>
                <c:pt idx="0">
                  <c:v>1704</c:v>
                </c:pt>
                <c:pt idx="1">
                  <c:v>1704</c:v>
                </c:pt>
                <c:pt idx="2">
                  <c:v>1704</c:v>
                </c:pt>
                <c:pt idx="3">
                  <c:v>1704</c:v>
                </c:pt>
                <c:pt idx="4">
                  <c:v>1704</c:v>
                </c:pt>
              </c:numCache>
            </c:numRef>
          </c:val>
        </c:ser>
        <c:ser>
          <c:idx val="5"/>
          <c:order val="5"/>
          <c:tx>
            <c:strRef>
              <c:f>Лист1!$G$1</c:f>
              <c:strCache>
                <c:ptCount val="1"/>
                <c:pt idx="0">
                  <c:v>ЗАО "ГЕРФЕД"</c:v>
                </c:pt>
              </c:strCache>
            </c:strRef>
          </c:tx>
          <c:dLbls>
            <c:txPr>
              <a:bodyPr rot="-5400000" vert="horz"/>
              <a:lstStyle/>
              <a:p>
                <a:pPr>
                  <a:defRPr sz="1100" b="1">
                    <a:latin typeface="Times New Roman" pitchFamily="18" charset="0"/>
                    <a:cs typeface="Times New Roman" pitchFamily="18" charset="0"/>
                  </a:defRPr>
                </a:pPr>
                <a:endParaRPr lang="ru-RU"/>
              </a:p>
            </c:txPr>
            <c:showVal val="1"/>
          </c:dLbls>
          <c:cat>
            <c:strRef>
              <c:f>Лист1!$A$2:$A$6</c:f>
              <c:strCache>
                <c:ptCount val="5"/>
                <c:pt idx="0">
                  <c:v>2018 год</c:v>
                </c:pt>
                <c:pt idx="1">
                  <c:v>2019 год</c:v>
                </c:pt>
                <c:pt idx="2">
                  <c:v>2020 год</c:v>
                </c:pt>
                <c:pt idx="3">
                  <c:v>2021 год</c:v>
                </c:pt>
                <c:pt idx="4">
                  <c:v>2022 год</c:v>
                </c:pt>
              </c:strCache>
            </c:strRef>
          </c:cat>
          <c:val>
            <c:numRef>
              <c:f>Лист1!$G$2:$G$6</c:f>
              <c:numCache>
                <c:formatCode>General</c:formatCode>
                <c:ptCount val="5"/>
                <c:pt idx="0">
                  <c:v>518.4</c:v>
                </c:pt>
                <c:pt idx="1">
                  <c:v>518.4</c:v>
                </c:pt>
                <c:pt idx="2">
                  <c:v>518.4</c:v>
                </c:pt>
                <c:pt idx="3">
                  <c:v>518.4</c:v>
                </c:pt>
                <c:pt idx="4">
                  <c:v>518.4</c:v>
                </c:pt>
              </c:numCache>
            </c:numRef>
          </c:val>
        </c:ser>
        <c:axId val="83822848"/>
        <c:axId val="83861504"/>
      </c:barChart>
      <c:catAx>
        <c:axId val="83822848"/>
        <c:scaling>
          <c:orientation val="minMax"/>
        </c:scaling>
        <c:axPos val="b"/>
        <c:majorGridlines/>
        <c:tickLblPos val="nextTo"/>
        <c:txPr>
          <a:bodyPr/>
          <a:lstStyle/>
          <a:p>
            <a:pPr>
              <a:defRPr sz="1100" b="1">
                <a:latin typeface="Times New Roman" pitchFamily="18" charset="0"/>
                <a:cs typeface="Times New Roman" pitchFamily="18" charset="0"/>
              </a:defRPr>
            </a:pPr>
            <a:endParaRPr lang="ru-RU"/>
          </a:p>
        </c:txPr>
        <c:crossAx val="83861504"/>
        <c:crosses val="autoZero"/>
        <c:auto val="1"/>
        <c:lblAlgn val="ctr"/>
        <c:lblOffset val="100"/>
      </c:catAx>
      <c:valAx>
        <c:axId val="83861504"/>
        <c:scaling>
          <c:orientation val="minMax"/>
        </c:scaling>
        <c:axPos val="l"/>
        <c:majorGridlines/>
        <c:numFmt formatCode="General" sourceLinked="1"/>
        <c:tickLblPos val="nextTo"/>
        <c:txPr>
          <a:bodyPr/>
          <a:lstStyle/>
          <a:p>
            <a:pPr>
              <a:defRPr sz="1100" b="1">
                <a:latin typeface="Times New Roman" pitchFamily="18" charset="0"/>
                <a:cs typeface="Times New Roman" pitchFamily="18" charset="0"/>
              </a:defRPr>
            </a:pPr>
            <a:endParaRPr lang="ru-RU"/>
          </a:p>
        </c:txPr>
        <c:crossAx val="83822848"/>
        <c:crosses val="autoZero"/>
        <c:crossBetween val="between"/>
      </c:valAx>
      <c:spPr>
        <a:gradFill>
          <a:gsLst>
            <a:gs pos="0">
              <a:schemeClr val="accent3">
                <a:lumMod val="60000"/>
                <a:lumOff val="40000"/>
              </a:schemeClr>
            </a:gs>
            <a:gs pos="64999">
              <a:srgbClr val="F0EBD5"/>
            </a:gs>
            <a:gs pos="100000">
              <a:srgbClr val="D1C39F"/>
            </a:gs>
          </a:gsLst>
          <a:lin ang="2700000" scaled="0"/>
        </a:gradFill>
      </c:spPr>
    </c:plotArea>
    <c:legend>
      <c:legendPos val="r"/>
      <c:layout>
        <c:manualLayout>
          <c:xMode val="edge"/>
          <c:yMode val="edge"/>
          <c:x val="0.8109261811023567"/>
          <c:y val="0.12703900862863868"/>
          <c:w val="0.18907381889763791"/>
          <c:h val="0.79454845293754561"/>
        </c:manualLayout>
      </c:layout>
      <c:txPr>
        <a:bodyPr/>
        <a:lstStyle/>
        <a:p>
          <a:pPr>
            <a:defRPr sz="1000" b="1">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5.9762000304849093E-2"/>
          <c:y val="2.5806132052107602E-2"/>
          <c:w val="0.74918821826630222"/>
          <c:h val="0.89666940886879865"/>
        </c:manualLayout>
      </c:layout>
      <c:barChart>
        <c:barDir val="col"/>
        <c:grouping val="clustered"/>
        <c:ser>
          <c:idx val="0"/>
          <c:order val="0"/>
          <c:tx>
            <c:strRef>
              <c:f>Лист1!$B$1</c:f>
              <c:strCache>
                <c:ptCount val="1"/>
                <c:pt idx="0">
                  <c:v>ООО "Новоангарский обоготительный комбинат"</c:v>
                </c:pt>
              </c:strCache>
            </c:strRef>
          </c:tx>
          <c:dLbls>
            <c:txPr>
              <a:bodyPr rot="-5400000" vert="horz"/>
              <a:lstStyle/>
              <a:p>
                <a:pPr>
                  <a:defRPr sz="1200" b="1"/>
                </a:pPr>
                <a:endParaRPr lang="ru-RU"/>
              </a:p>
            </c:txPr>
            <c:showVal val="1"/>
          </c:dLbls>
          <c:cat>
            <c:strRef>
              <c:f>Лист1!$A$2:$A$6</c:f>
              <c:strCache>
                <c:ptCount val="5"/>
                <c:pt idx="0">
                  <c:v>2018 год</c:v>
                </c:pt>
                <c:pt idx="1">
                  <c:v>2019 год</c:v>
                </c:pt>
                <c:pt idx="2">
                  <c:v>2020 год</c:v>
                </c:pt>
                <c:pt idx="3">
                  <c:v>2021год</c:v>
                </c:pt>
                <c:pt idx="4">
                  <c:v>2022 год</c:v>
                </c:pt>
              </c:strCache>
            </c:strRef>
          </c:cat>
          <c:val>
            <c:numRef>
              <c:f>Лист1!$B$2:$B$6</c:f>
              <c:numCache>
                <c:formatCode>General</c:formatCode>
                <c:ptCount val="5"/>
                <c:pt idx="0">
                  <c:v>484.8</c:v>
                </c:pt>
                <c:pt idx="1">
                  <c:v>660.2</c:v>
                </c:pt>
                <c:pt idx="2">
                  <c:v>514</c:v>
                </c:pt>
                <c:pt idx="3">
                  <c:v>131</c:v>
                </c:pt>
              </c:numCache>
            </c:numRef>
          </c:val>
        </c:ser>
        <c:ser>
          <c:idx val="1"/>
          <c:order val="1"/>
          <c:tx>
            <c:strRef>
              <c:f>Лист1!$C$1</c:f>
              <c:strCache>
                <c:ptCount val="1"/>
                <c:pt idx="0">
                  <c:v>ОАО "Горевский ГОК"</c:v>
                </c:pt>
              </c:strCache>
            </c:strRef>
          </c:tx>
          <c:dLbls>
            <c:txPr>
              <a:bodyPr rot="-5400000" vert="horz"/>
              <a:lstStyle/>
              <a:p>
                <a:pPr>
                  <a:defRPr sz="1200" b="1"/>
                </a:pPr>
                <a:endParaRPr lang="ru-RU"/>
              </a:p>
            </c:txPr>
            <c:showVal val="1"/>
          </c:dLbls>
          <c:cat>
            <c:strRef>
              <c:f>Лист1!$A$2:$A$6</c:f>
              <c:strCache>
                <c:ptCount val="5"/>
                <c:pt idx="0">
                  <c:v>2018 год</c:v>
                </c:pt>
                <c:pt idx="1">
                  <c:v>2019 год</c:v>
                </c:pt>
                <c:pt idx="2">
                  <c:v>2020 год</c:v>
                </c:pt>
                <c:pt idx="3">
                  <c:v>2021год</c:v>
                </c:pt>
                <c:pt idx="4">
                  <c:v>2022 год</c:v>
                </c:pt>
              </c:strCache>
            </c:strRef>
          </c:cat>
          <c:val>
            <c:numRef>
              <c:f>Лист1!$C$2:$C$6</c:f>
              <c:numCache>
                <c:formatCode>General</c:formatCode>
                <c:ptCount val="5"/>
                <c:pt idx="0">
                  <c:v>534.1</c:v>
                </c:pt>
                <c:pt idx="1">
                  <c:v>597.1</c:v>
                </c:pt>
                <c:pt idx="2">
                  <c:v>334</c:v>
                </c:pt>
                <c:pt idx="3">
                  <c:v>300</c:v>
                </c:pt>
                <c:pt idx="4">
                  <c:v>250</c:v>
                </c:pt>
              </c:numCache>
            </c:numRef>
          </c:val>
        </c:ser>
        <c:ser>
          <c:idx val="2"/>
          <c:order val="2"/>
          <c:tx>
            <c:strRef>
              <c:f>Лист1!$D$1</c:f>
              <c:strCache>
                <c:ptCount val="1"/>
                <c:pt idx="0">
                  <c:v>АО "Васильевский рудник"</c:v>
                </c:pt>
              </c:strCache>
            </c:strRef>
          </c:tx>
          <c:dLbls>
            <c:txPr>
              <a:bodyPr rot="-5400000" vert="horz"/>
              <a:lstStyle/>
              <a:p>
                <a:pPr>
                  <a:defRPr sz="1200" b="1"/>
                </a:pPr>
                <a:endParaRPr lang="ru-RU"/>
              </a:p>
            </c:txPr>
            <c:showVal val="1"/>
          </c:dLbls>
          <c:cat>
            <c:strRef>
              <c:f>Лист1!$A$2:$A$6</c:f>
              <c:strCache>
                <c:ptCount val="5"/>
                <c:pt idx="0">
                  <c:v>2018 год</c:v>
                </c:pt>
                <c:pt idx="1">
                  <c:v>2019 год</c:v>
                </c:pt>
                <c:pt idx="2">
                  <c:v>2020 год</c:v>
                </c:pt>
                <c:pt idx="3">
                  <c:v>2021год</c:v>
                </c:pt>
                <c:pt idx="4">
                  <c:v>2022 год</c:v>
                </c:pt>
              </c:strCache>
            </c:strRef>
          </c:cat>
          <c:val>
            <c:numRef>
              <c:f>Лист1!$D$2:$D$6</c:f>
              <c:numCache>
                <c:formatCode>General</c:formatCode>
                <c:ptCount val="5"/>
                <c:pt idx="0">
                  <c:v>306.39999999999969</c:v>
                </c:pt>
                <c:pt idx="1">
                  <c:v>177.1</c:v>
                </c:pt>
                <c:pt idx="2">
                  <c:v>119.9</c:v>
                </c:pt>
                <c:pt idx="3">
                  <c:v>125.9</c:v>
                </c:pt>
                <c:pt idx="4">
                  <c:v>72.900000000000006</c:v>
                </c:pt>
              </c:numCache>
            </c:numRef>
          </c:val>
        </c:ser>
        <c:ser>
          <c:idx val="3"/>
          <c:order val="3"/>
          <c:tx>
            <c:strRef>
              <c:f>Лист1!$E$1</c:f>
              <c:strCache>
                <c:ptCount val="1"/>
                <c:pt idx="0">
                  <c:v>ЗАО"Прииск Удерейский"</c:v>
                </c:pt>
              </c:strCache>
            </c:strRef>
          </c:tx>
          <c:dLbls>
            <c:txPr>
              <a:bodyPr rot="-5400000" vert="horz"/>
              <a:lstStyle/>
              <a:p>
                <a:pPr>
                  <a:defRPr sz="1200" b="1"/>
                </a:pPr>
                <a:endParaRPr lang="ru-RU"/>
              </a:p>
            </c:txPr>
            <c:showVal val="1"/>
          </c:dLbls>
          <c:cat>
            <c:strRef>
              <c:f>Лист1!$A$2:$A$6</c:f>
              <c:strCache>
                <c:ptCount val="5"/>
                <c:pt idx="0">
                  <c:v>2018 год</c:v>
                </c:pt>
                <c:pt idx="1">
                  <c:v>2019 год</c:v>
                </c:pt>
                <c:pt idx="2">
                  <c:v>2020 год</c:v>
                </c:pt>
                <c:pt idx="3">
                  <c:v>2021год</c:v>
                </c:pt>
                <c:pt idx="4">
                  <c:v>2022 год</c:v>
                </c:pt>
              </c:strCache>
            </c:strRef>
          </c:cat>
          <c:val>
            <c:numRef>
              <c:f>Лист1!$E$2:$E$6</c:f>
              <c:numCache>
                <c:formatCode>General</c:formatCode>
                <c:ptCount val="5"/>
                <c:pt idx="0">
                  <c:v>199.1</c:v>
                </c:pt>
                <c:pt idx="1">
                  <c:v>20.100000000000001</c:v>
                </c:pt>
                <c:pt idx="2">
                  <c:v>203.1</c:v>
                </c:pt>
                <c:pt idx="3">
                  <c:v>203.1</c:v>
                </c:pt>
                <c:pt idx="4">
                  <c:v>203.1</c:v>
                </c:pt>
              </c:numCache>
            </c:numRef>
          </c:val>
        </c:ser>
        <c:axId val="70389760"/>
        <c:axId val="70391296"/>
      </c:barChart>
      <c:catAx>
        <c:axId val="70389760"/>
        <c:scaling>
          <c:orientation val="minMax"/>
        </c:scaling>
        <c:axPos val="b"/>
        <c:majorGridlines/>
        <c:tickLblPos val="nextTo"/>
        <c:txPr>
          <a:bodyPr/>
          <a:lstStyle/>
          <a:p>
            <a:pPr>
              <a:defRPr sz="1200" b="1"/>
            </a:pPr>
            <a:endParaRPr lang="ru-RU"/>
          </a:p>
        </c:txPr>
        <c:crossAx val="70391296"/>
        <c:crosses val="autoZero"/>
        <c:auto val="1"/>
        <c:lblAlgn val="ctr"/>
        <c:lblOffset val="100"/>
      </c:catAx>
      <c:valAx>
        <c:axId val="70391296"/>
        <c:scaling>
          <c:orientation val="minMax"/>
        </c:scaling>
        <c:axPos val="l"/>
        <c:majorGridlines/>
        <c:numFmt formatCode="General" sourceLinked="1"/>
        <c:tickLblPos val="nextTo"/>
        <c:txPr>
          <a:bodyPr/>
          <a:lstStyle/>
          <a:p>
            <a:pPr>
              <a:defRPr sz="1100"/>
            </a:pPr>
            <a:endParaRPr lang="ru-RU"/>
          </a:p>
        </c:txPr>
        <c:crossAx val="70389760"/>
        <c:crosses val="autoZero"/>
        <c:crossBetween val="between"/>
      </c:valAx>
      <c:spPr>
        <a:solidFill>
          <a:srgbClr val="9BBB59">
            <a:lumMod val="40000"/>
            <a:lumOff val="60000"/>
          </a:srgbClr>
        </a:solidFill>
        <a:ln w="9525" cap="flat" cmpd="sng" algn="ctr">
          <a:solidFill>
            <a:schemeClr val="accent3">
              <a:shade val="95000"/>
              <a:satMod val="105000"/>
            </a:schemeClr>
          </a:solidFill>
          <a:prstDash val="solid"/>
        </a:ln>
        <a:effectLst/>
      </c:spPr>
    </c:plotArea>
    <c:legend>
      <c:legendPos val="r"/>
      <c:layout>
        <c:manualLayout>
          <c:xMode val="edge"/>
          <c:yMode val="edge"/>
          <c:x val="0.82447039213046103"/>
          <c:y val="0.21770751901774604"/>
          <c:w val="0.16706405865536891"/>
          <c:h val="0.52583879440734338"/>
        </c:manualLayout>
      </c:layout>
      <c:txPr>
        <a:bodyPr/>
        <a:lstStyle/>
        <a:p>
          <a:pPr>
            <a:defRPr sz="1000" b="1"/>
          </a:pPr>
          <a:endParaRPr lang="ru-RU"/>
        </a:p>
      </c:txPr>
    </c:legend>
    <c:plotVisOnly val="1"/>
  </c:chart>
  <c:txPr>
    <a:bodyPr/>
    <a:lstStyle/>
    <a:p>
      <a:pPr>
        <a:defRPr sz="1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chemeClr val="dk1"/>
                </a:solidFill>
                <a:latin typeface="+mn-lt"/>
                <a:ea typeface="+mn-ea"/>
                <a:cs typeface="+mn-cs"/>
              </a:defRPr>
            </a:pPr>
            <a:r>
              <a:rPr lang="ru-RU" sz="2000" b="0" i="0" baseline="0" dirty="0" smtClean="0">
                <a:solidFill>
                  <a:schemeClr val="dk1"/>
                </a:solidFill>
                <a:latin typeface="Times New Roman" pitchFamily="18" charset="0"/>
                <a:ea typeface="+mn-ea"/>
                <a:cs typeface="Times New Roman" pitchFamily="18" charset="0"/>
              </a:rPr>
              <a:t>Среднесписочная численность работников списочного состава организаций без внешних совместителей по полному кругу организаций</a:t>
            </a:r>
            <a:r>
              <a:rPr lang="ru-RU" sz="1600" i="1" baseline="0" dirty="0" smtClean="0">
                <a:solidFill>
                  <a:schemeClr val="dk1"/>
                </a:solidFill>
                <a:latin typeface="Times New Roman" pitchFamily="18" charset="0"/>
                <a:ea typeface="+mn-ea"/>
                <a:cs typeface="Times New Roman" pitchFamily="18" charset="0"/>
              </a:rPr>
              <a:t>, </a:t>
            </a:r>
            <a:r>
              <a:rPr lang="ru-RU" sz="1600" b="1" i="0" baseline="0" dirty="0" smtClean="0">
                <a:solidFill>
                  <a:schemeClr val="dk1"/>
                </a:solidFill>
                <a:latin typeface="Times New Roman" pitchFamily="18" charset="0"/>
                <a:ea typeface="+mn-ea"/>
                <a:cs typeface="Times New Roman" pitchFamily="18" charset="0"/>
              </a:rPr>
              <a:t>12 099 </a:t>
            </a:r>
            <a:r>
              <a:rPr lang="ru-RU" sz="2000" b="0" i="0" baseline="0" dirty="0" smtClean="0">
                <a:solidFill>
                  <a:schemeClr val="dk1"/>
                </a:solidFill>
                <a:latin typeface="Times New Roman" pitchFamily="18" charset="0"/>
                <a:ea typeface="+mn-ea"/>
                <a:cs typeface="Times New Roman" pitchFamily="18" charset="0"/>
              </a:rPr>
              <a:t>человек</a:t>
            </a:r>
            <a:r>
              <a:rPr lang="ru-RU" sz="2000" b="0" i="1" baseline="0" dirty="0" smtClean="0">
                <a:solidFill>
                  <a:schemeClr val="dk1"/>
                </a:solidFill>
                <a:latin typeface="Times New Roman" pitchFamily="18" charset="0"/>
                <a:ea typeface="+mn-ea"/>
                <a:cs typeface="Times New Roman" pitchFamily="18" charset="0"/>
              </a:rPr>
              <a:t> </a:t>
            </a:r>
            <a:endParaRPr lang="ru-RU" sz="2000" b="0" i="1" dirty="0">
              <a:solidFill>
                <a:schemeClr val="dk1"/>
              </a:solidFill>
              <a:latin typeface="Times New Roman" pitchFamily="18" charset="0"/>
              <a:ea typeface="+mn-ea"/>
              <a:cs typeface="Times New Roman" pitchFamily="18" charset="0"/>
            </a:endParaRPr>
          </a:p>
        </c:rich>
      </c:tx>
      <c:layout>
        <c:manualLayout>
          <c:xMode val="edge"/>
          <c:yMode val="edge"/>
          <c:x val="1.3081499048577315E-3"/>
          <c:y val="4.2323319988428455E-2"/>
        </c:manualLayout>
      </c:layou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view3D>
      <c:rotX val="30"/>
      <c:perspective val="30"/>
    </c:view3D>
    <c:plotArea>
      <c:layout>
        <c:manualLayout>
          <c:layoutTarget val="inner"/>
          <c:xMode val="edge"/>
          <c:yMode val="edge"/>
          <c:x val="5.6903617754714503E-2"/>
          <c:y val="0.27846524258797839"/>
          <c:w val="0.54432266553718134"/>
          <c:h val="0.66110660059539128"/>
        </c:manualLayout>
      </c:layout>
      <c:pie3DChart>
        <c:varyColors val="1"/>
        <c:ser>
          <c:idx val="0"/>
          <c:order val="0"/>
          <c:tx>
            <c:strRef>
              <c:f>Лист1!$B$1</c:f>
              <c:strCache>
                <c:ptCount val="1"/>
                <c:pt idx="0">
                  <c:v>Среднесписочная численность, чел.</c:v>
                </c:pt>
              </c:strCache>
            </c:strRef>
          </c:tx>
          <c:explosion val="24"/>
          <c:dPt>
            <c:idx val="0"/>
            <c:spPr>
              <a:solidFill>
                <a:schemeClr val="accent1"/>
              </a:solidFill>
            </c:spPr>
          </c:dPt>
          <c:dPt>
            <c:idx val="1"/>
            <c:spPr>
              <a:solidFill>
                <a:srgbClr val="FFC000"/>
              </a:solidFill>
            </c:spPr>
          </c:dPt>
          <c:dPt>
            <c:idx val="2"/>
            <c:spPr>
              <a:solidFill>
                <a:srgbClr val="7030A0"/>
              </a:solidFill>
            </c:spPr>
          </c:dPt>
          <c:dPt>
            <c:idx val="3"/>
            <c:spPr>
              <a:solidFill>
                <a:schemeClr val="accent1">
                  <a:lumMod val="60000"/>
                  <a:lumOff val="40000"/>
                </a:schemeClr>
              </a:solidFill>
            </c:spPr>
          </c:dPt>
          <c:dPt>
            <c:idx val="4"/>
            <c:spPr>
              <a:solidFill>
                <a:srgbClr val="66FF33"/>
              </a:solidFill>
            </c:spPr>
          </c:dPt>
          <c:dPt>
            <c:idx val="5"/>
            <c:explosion val="23"/>
            <c:spPr>
              <a:solidFill>
                <a:srgbClr val="D58BCA"/>
              </a:solidFill>
            </c:spPr>
          </c:dPt>
          <c:dPt>
            <c:idx val="6"/>
            <c:spPr>
              <a:solidFill>
                <a:srgbClr val="FF0000"/>
              </a:solidFill>
            </c:spPr>
          </c:dPt>
          <c:dPt>
            <c:idx val="7"/>
            <c:spPr>
              <a:solidFill>
                <a:srgbClr val="00B050"/>
              </a:solidFill>
            </c:spPr>
          </c:dPt>
          <c:dLbls>
            <c:dLbl>
              <c:idx val="0"/>
              <c:layout>
                <c:manualLayout>
                  <c:x val="-1.0653835629180841E-2"/>
                  <c:y val="-1.4930615825377675E-2"/>
                </c:manualLayout>
              </c:layout>
              <c:tx>
                <c:rich>
                  <a:bodyPr/>
                  <a:lstStyle/>
                  <a:p>
                    <a:r>
                      <a:rPr lang="ru-RU" sz="1400" b="1" dirty="0" smtClean="0"/>
                      <a:t>2106</a:t>
                    </a:r>
                  </a:p>
                </c:rich>
              </c:tx>
              <c:dLblPos val="outEnd"/>
              <c:showVal val="1"/>
            </c:dLbl>
            <c:dLbl>
              <c:idx val="1"/>
              <c:layout>
                <c:manualLayout>
                  <c:x val="-1.4336817217546641E-3"/>
                  <c:y val="-8.0592028518903028E-2"/>
                </c:manualLayout>
              </c:layout>
              <c:tx>
                <c:rich>
                  <a:bodyPr/>
                  <a:lstStyle/>
                  <a:p>
                    <a:r>
                      <a:rPr lang="ru-RU" sz="1400" b="1" dirty="0" smtClean="0"/>
                      <a:t>442</a:t>
                    </a:r>
                  </a:p>
                </c:rich>
              </c:tx>
              <c:dLblPos val="outEnd"/>
              <c:showVal val="1"/>
            </c:dLbl>
            <c:dLbl>
              <c:idx val="2"/>
              <c:layout>
                <c:manualLayout>
                  <c:x val="2.8672505551847801E-3"/>
                  <c:y val="-1.8962830239741896E-2"/>
                </c:manualLayout>
              </c:layout>
              <c:tx>
                <c:rich>
                  <a:bodyPr/>
                  <a:lstStyle/>
                  <a:p>
                    <a:r>
                      <a:rPr lang="ru-RU" sz="1400" b="1" dirty="0" smtClean="0"/>
                      <a:t>822</a:t>
                    </a:r>
                    <a:endParaRPr lang="en-US" sz="1400" b="1" dirty="0"/>
                  </a:p>
                </c:rich>
              </c:tx>
              <c:dLblPos val="outEnd"/>
              <c:showVal val="1"/>
            </c:dLbl>
            <c:dLbl>
              <c:idx val="3"/>
              <c:layout>
                <c:manualLayout>
                  <c:x val="-1.1469453774037413E-2"/>
                  <c:y val="0"/>
                </c:manualLayout>
              </c:layout>
              <c:tx>
                <c:rich>
                  <a:bodyPr/>
                  <a:lstStyle/>
                  <a:p>
                    <a:r>
                      <a:rPr lang="ru-RU" sz="1400" b="1" dirty="0" smtClean="0"/>
                      <a:t>620</a:t>
                    </a:r>
                    <a:endParaRPr lang="en-US" sz="1400" b="1" dirty="0"/>
                  </a:p>
                </c:rich>
              </c:tx>
              <c:dLblPos val="outEnd"/>
              <c:showVal val="1"/>
            </c:dLbl>
            <c:dLbl>
              <c:idx val="4"/>
              <c:layout>
                <c:manualLayout>
                  <c:x val="-1.7204180661056084E-2"/>
                  <c:y val="-4.7407075599354221E-3"/>
                </c:manualLayout>
              </c:layout>
              <c:tx>
                <c:rich>
                  <a:bodyPr/>
                  <a:lstStyle/>
                  <a:p>
                    <a:r>
                      <a:rPr lang="ru-RU" sz="1400" b="1" dirty="0" smtClean="0"/>
                      <a:t>458</a:t>
                    </a:r>
                    <a:endParaRPr lang="en-US" sz="1400" b="1" dirty="0"/>
                  </a:p>
                </c:rich>
              </c:tx>
              <c:dLblPos val="outEnd"/>
              <c:showVal val="1"/>
            </c:dLbl>
            <c:dLbl>
              <c:idx val="5"/>
              <c:layout>
                <c:manualLayout>
                  <c:x val="1.4336817217546641E-3"/>
                  <c:y val="2.3699804959078736E-3"/>
                </c:manualLayout>
              </c:layout>
              <c:tx>
                <c:rich>
                  <a:bodyPr/>
                  <a:lstStyle/>
                  <a:p>
                    <a:r>
                      <a:rPr lang="ru-RU" dirty="0" smtClean="0"/>
                      <a:t>492</a:t>
                    </a:r>
                    <a:endParaRPr lang="en-US" dirty="0"/>
                  </a:p>
                </c:rich>
              </c:tx>
              <c:dLblPos val="outEnd"/>
              <c:showVal val="1"/>
            </c:dLbl>
            <c:dLbl>
              <c:idx val="6"/>
              <c:layout>
                <c:manualLayout>
                  <c:x val="1.4336817217546901E-3"/>
                  <c:y val="-2.2768461229784333E-3"/>
                </c:manualLayout>
              </c:layout>
              <c:tx>
                <c:rich>
                  <a:bodyPr/>
                  <a:lstStyle/>
                  <a:p>
                    <a:r>
                      <a:rPr lang="ru-RU" sz="1400" b="1" dirty="0" smtClean="0"/>
                      <a:t>106</a:t>
                    </a:r>
                    <a:endParaRPr lang="en-US" sz="1400" b="1" dirty="0"/>
                  </a:p>
                </c:rich>
              </c:tx>
              <c:dLblPos val="outEnd"/>
              <c:showVal val="1"/>
            </c:dLbl>
            <c:dLbl>
              <c:idx val="7"/>
              <c:layout>
                <c:manualLayout>
                  <c:x val="5.4479792538352681E-2"/>
                  <c:y val="-6.8740259619063618E-2"/>
                </c:manualLayout>
              </c:layout>
              <c:tx>
                <c:rich>
                  <a:bodyPr/>
                  <a:lstStyle/>
                  <a:p>
                    <a:r>
                      <a:rPr lang="ru-RU" sz="1400" b="1" dirty="0" smtClean="0"/>
                      <a:t>7053</a:t>
                    </a:r>
                  </a:p>
                  <a:p>
                    <a:endParaRPr lang="ru-RU" sz="1400" b="1" dirty="0" smtClean="0"/>
                  </a:p>
                </c:rich>
              </c:tx>
              <c:dLblPos val="outEnd"/>
              <c:showVal val="1"/>
            </c:dLbl>
            <c:dLbl>
              <c:idx val="8"/>
              <c:layout>
                <c:manualLayout>
                  <c:x val="3.5842043043866602E-2"/>
                  <c:y val="6.399955205912819E-2"/>
                </c:manualLayout>
              </c:layout>
              <c:tx>
                <c:rich>
                  <a:bodyPr/>
                  <a:lstStyle/>
                  <a:p>
                    <a:r>
                      <a:rPr lang="ru-RU" sz="1400" b="1" dirty="0" smtClean="0"/>
                      <a:t>706</a:t>
                    </a:r>
                    <a:endParaRPr lang="en-US" sz="1400" b="1" dirty="0"/>
                  </a:p>
                </c:rich>
              </c:tx>
              <c:dLblPos val="outEnd"/>
              <c:showVal val="1"/>
            </c:dLbl>
            <c:txPr>
              <a:bodyPr/>
              <a:lstStyle/>
              <a:p>
                <a:pPr>
                  <a:defRPr sz="1400" b="1">
                    <a:latin typeface="Times New Roman" pitchFamily="18" charset="0"/>
                    <a:cs typeface="Times New Roman" pitchFamily="18" charset="0"/>
                  </a:defRPr>
                </a:pPr>
                <a:endParaRPr lang="ru-RU"/>
              </a:p>
            </c:txPr>
            <c:dLblPos val="outEnd"/>
            <c:showVal val="1"/>
          </c:dLbls>
          <c:cat>
            <c:strRef>
              <c:f>Лист1!$A$2:$A$9</c:f>
              <c:strCache>
                <c:ptCount val="8"/>
                <c:pt idx="0">
                  <c:v>ООО "Новоангарский обогатительный комбинат"</c:v>
                </c:pt>
                <c:pt idx="1">
                  <c:v>ОАО "Горевский ГОК"</c:v>
                </c:pt>
                <c:pt idx="2">
                  <c:v>АО "Васильевский рудник"</c:v>
                </c:pt>
                <c:pt idx="3">
                  <c:v>ООО "Боголюбовское"</c:v>
                </c:pt>
                <c:pt idx="4">
                  <c:v>ООО "Группа Магнезит"</c:v>
                </c:pt>
                <c:pt idx="5">
                  <c:v>ЗАО "Прииск Удерейский"</c:v>
                </c:pt>
                <c:pt idx="6">
                  <c:v>ЗАО "Герфед"</c:v>
                </c:pt>
                <c:pt idx="7">
                  <c:v>Прочие предприятия</c:v>
                </c:pt>
              </c:strCache>
            </c:strRef>
          </c:cat>
          <c:val>
            <c:numRef>
              <c:f>Лист1!$B$2:$B$9</c:f>
              <c:numCache>
                <c:formatCode>General</c:formatCode>
                <c:ptCount val="8"/>
                <c:pt idx="0">
                  <c:v>2106</c:v>
                </c:pt>
                <c:pt idx="1">
                  <c:v>442</c:v>
                </c:pt>
                <c:pt idx="2">
                  <c:v>822</c:v>
                </c:pt>
                <c:pt idx="3">
                  <c:v>620</c:v>
                </c:pt>
                <c:pt idx="4">
                  <c:v>458</c:v>
                </c:pt>
                <c:pt idx="5">
                  <c:v>458</c:v>
                </c:pt>
                <c:pt idx="6">
                  <c:v>106</c:v>
                </c:pt>
                <c:pt idx="7">
                  <c:v>6626</c:v>
                </c:pt>
              </c:numCache>
            </c:numRef>
          </c:val>
        </c:ser>
      </c:pie3DChart>
    </c:plotArea>
    <c:legend>
      <c:legendPos val="r"/>
      <c:layout>
        <c:manualLayout>
          <c:xMode val="edge"/>
          <c:yMode val="edge"/>
          <c:x val="0.77356464753104204"/>
          <c:y val="5.2834999113450423E-2"/>
          <c:w val="0.21717613920123841"/>
          <c:h val="0.9466444562651154"/>
        </c:manualLayout>
      </c:layout>
      <c:txPr>
        <a:bodyPr/>
        <a:lstStyle/>
        <a:p>
          <a:pPr>
            <a:defRPr sz="1200" b="1">
              <a:latin typeface="Times New Roman" pitchFamily="18" charset="0"/>
              <a:cs typeface="Times New Roman" pitchFamily="18" charset="0"/>
            </a:defRPr>
          </a:pPr>
          <a:endParaRPr lang="ru-RU"/>
        </a:p>
      </c:txPr>
    </c:legend>
    <c:plotVisOnly val="1"/>
  </c:chart>
  <c:spPr>
    <a:gradFill>
      <a:gsLst>
        <a:gs pos="0">
          <a:srgbClr val="9BBB59">
            <a:lumMod val="60000"/>
            <a:lumOff val="40000"/>
          </a:srgbClr>
        </a:gs>
        <a:gs pos="64999">
          <a:srgbClr val="F0EBD5"/>
        </a:gs>
        <a:gs pos="100000">
          <a:srgbClr val="D1C39F"/>
        </a:gs>
      </a:gsLst>
      <a:lin ang="2700000" scaled="0"/>
    </a:gradFill>
  </c:spPr>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4271279524436522E-2"/>
          <c:y val="9.0994336453921507E-2"/>
          <c:w val="0.60300458672788571"/>
          <c:h val="0.80219944352174921"/>
        </c:manualLayout>
      </c:layout>
      <c:pie3DChart>
        <c:varyColors val="1"/>
        <c:ser>
          <c:idx val="0"/>
          <c:order val="0"/>
          <c:tx>
            <c:strRef>
              <c:f>Лист1!$B$1</c:f>
              <c:strCache>
                <c:ptCount val="1"/>
                <c:pt idx="0">
                  <c:v>Столбец1</c:v>
                </c:pt>
              </c:strCache>
            </c:strRef>
          </c:tx>
          <c:explosion val="11"/>
          <c:dPt>
            <c:idx val="2"/>
            <c:spPr>
              <a:solidFill>
                <a:srgbClr val="00B050"/>
              </a:solidFill>
            </c:spPr>
          </c:dPt>
          <c:dPt>
            <c:idx val="4"/>
            <c:spPr>
              <a:solidFill>
                <a:srgbClr val="FF0000"/>
              </a:solidFill>
            </c:spPr>
          </c:dPt>
          <c:dLbls>
            <c:dLbl>
              <c:idx val="0"/>
              <c:layout>
                <c:manualLayout>
                  <c:x val="-0.12312331438916728"/>
                  <c:y val="-0.32384047328712229"/>
                </c:manualLayout>
              </c:layout>
              <c:tx>
                <c:rich>
                  <a:bodyPr/>
                  <a:lstStyle/>
                  <a:p>
                    <a:r>
                      <a:rPr lang="ru-RU" b="1" dirty="0" smtClean="0"/>
                      <a:t>565 153,63</a:t>
                    </a:r>
                    <a:endParaRPr lang="en-US" b="1" dirty="0" smtClean="0"/>
                  </a:p>
                  <a:p>
                    <a:r>
                      <a:rPr lang="en-US" b="1" dirty="0" smtClean="0"/>
                      <a:t>(</a:t>
                    </a:r>
                    <a:r>
                      <a:rPr lang="ru-RU" b="1" dirty="0" smtClean="0"/>
                      <a:t>50,88</a:t>
                    </a:r>
                    <a:r>
                      <a:rPr lang="en-US" b="1" dirty="0" smtClean="0"/>
                      <a:t>%)</a:t>
                    </a:r>
                    <a:endParaRPr lang="en-US" b="1" dirty="0"/>
                  </a:p>
                </c:rich>
              </c:tx>
              <c:showVal val="1"/>
            </c:dLbl>
            <c:dLbl>
              <c:idx val="1"/>
              <c:layout>
                <c:manualLayout>
                  <c:x val="3.0016937764215212E-2"/>
                  <c:y val="2.2260676899037837E-2"/>
                </c:manualLayout>
              </c:layout>
              <c:tx>
                <c:rich>
                  <a:bodyPr/>
                  <a:lstStyle/>
                  <a:p>
                    <a:r>
                      <a:rPr lang="ru-RU" b="1" dirty="0" smtClean="0"/>
                      <a:t>17 530,8</a:t>
                    </a:r>
                  </a:p>
                  <a:p>
                    <a:r>
                      <a:rPr lang="ru-RU" b="1" dirty="0" smtClean="0"/>
                      <a:t>(1,58%)</a:t>
                    </a:r>
                    <a:endParaRPr lang="en-US" b="1" dirty="0"/>
                  </a:p>
                </c:rich>
              </c:tx>
              <c:showVal val="1"/>
            </c:dLbl>
            <c:dLbl>
              <c:idx val="2"/>
              <c:layout>
                <c:manualLayout>
                  <c:x val="1.9818933900725106E-2"/>
                  <c:y val="-5.420481784760512E-2"/>
                </c:manualLayout>
              </c:layout>
              <c:tx>
                <c:rich>
                  <a:bodyPr/>
                  <a:lstStyle/>
                  <a:p>
                    <a:r>
                      <a:rPr lang="ru-RU" b="1" dirty="0" smtClean="0"/>
                      <a:t>161 494,67</a:t>
                    </a:r>
                  </a:p>
                  <a:p>
                    <a:r>
                      <a:rPr lang="ru-RU" b="1" dirty="0" smtClean="0"/>
                      <a:t>(14,54%)</a:t>
                    </a:r>
                    <a:endParaRPr lang="en-US" b="1" dirty="0"/>
                  </a:p>
                </c:rich>
              </c:tx>
              <c:showVal val="1"/>
            </c:dLbl>
            <c:dLbl>
              <c:idx val="3"/>
              <c:layout>
                <c:manualLayout>
                  <c:x val="2.1851698909077386E-2"/>
                  <c:y val="-0.1171874361323765"/>
                </c:manualLayout>
              </c:layout>
              <c:tx>
                <c:rich>
                  <a:bodyPr/>
                  <a:lstStyle/>
                  <a:p>
                    <a:r>
                      <a:rPr lang="ru-RU" b="1" dirty="0" smtClean="0"/>
                      <a:t>349 087,8</a:t>
                    </a:r>
                  </a:p>
                  <a:p>
                    <a:r>
                      <a:rPr lang="ru-RU" b="1" dirty="0" smtClean="0"/>
                      <a:t>(31,43%)</a:t>
                    </a:r>
                    <a:endParaRPr lang="en-US" b="1" dirty="0"/>
                  </a:p>
                </c:rich>
              </c:tx>
              <c:showVal val="1"/>
            </c:dLbl>
            <c:dLbl>
              <c:idx val="4"/>
              <c:layout/>
              <c:tx>
                <c:rich>
                  <a:bodyPr/>
                  <a:lstStyle/>
                  <a:p>
                    <a:r>
                      <a:rPr lang="ru-RU" b="1" dirty="0" smtClean="0"/>
                      <a:t>17 475,38</a:t>
                    </a:r>
                    <a:endParaRPr lang="en-US" b="1" dirty="0" smtClean="0"/>
                  </a:p>
                  <a:p>
                    <a:r>
                      <a:rPr lang="ru-RU" b="1" dirty="0" smtClean="0"/>
                      <a:t>(1,57%)</a:t>
                    </a:r>
                    <a:endParaRPr lang="en-US" b="1" dirty="0"/>
                  </a:p>
                </c:rich>
              </c:tx>
              <c:showVal val="1"/>
            </c:dLbl>
            <c:txPr>
              <a:bodyPr/>
              <a:lstStyle/>
              <a:p>
                <a:pPr>
                  <a:defRPr b="1"/>
                </a:pPr>
                <a:endParaRPr lang="ru-RU"/>
              </a:p>
            </c:txPr>
            <c:showVal val="1"/>
          </c:dLbls>
          <c:cat>
            <c:strRef>
              <c:f>Лист1!$A$2:$A$6</c:f>
              <c:strCache>
                <c:ptCount val="5"/>
                <c:pt idx="0">
                  <c:v>Налоговые и неналоговые доходы бюджета</c:v>
                </c:pt>
                <c:pt idx="1">
                  <c:v>дотации</c:v>
                </c:pt>
                <c:pt idx="2">
                  <c:v>Субсидии из бюджетов всех уровней</c:v>
                </c:pt>
                <c:pt idx="3">
                  <c:v>Субвенции из бюджетов других уровней</c:v>
                </c:pt>
                <c:pt idx="4">
                  <c:v>Иные межбюджетные трансферты</c:v>
                </c:pt>
              </c:strCache>
            </c:strRef>
          </c:cat>
          <c:val>
            <c:numRef>
              <c:f>Лист1!$B$2:$B$6</c:f>
              <c:numCache>
                <c:formatCode>#,##0.00</c:formatCode>
                <c:ptCount val="5"/>
                <c:pt idx="0">
                  <c:v>565153.63</c:v>
                </c:pt>
                <c:pt idx="1">
                  <c:v>17530.8</c:v>
                </c:pt>
                <c:pt idx="2">
                  <c:v>161494.67000000001</c:v>
                </c:pt>
                <c:pt idx="3">
                  <c:v>349087.8</c:v>
                </c:pt>
                <c:pt idx="4">
                  <c:v>17475.38</c:v>
                </c:pt>
              </c:numCache>
            </c:numRef>
          </c:val>
        </c:ser>
        <c:ser>
          <c:idx val="1"/>
          <c:order val="1"/>
          <c:tx>
            <c:strRef>
              <c:f>Лист1!$C$1</c:f>
              <c:strCache>
                <c:ptCount val="1"/>
                <c:pt idx="0">
                  <c:v>1110823,09</c:v>
                </c:pt>
              </c:strCache>
            </c:strRef>
          </c:tx>
          <c:cat>
            <c:strRef>
              <c:f>Лист1!$A$2:$A$6</c:f>
              <c:strCache>
                <c:ptCount val="5"/>
                <c:pt idx="0">
                  <c:v>Налоговые и неналоговые доходы бюджета</c:v>
                </c:pt>
                <c:pt idx="1">
                  <c:v>дотации</c:v>
                </c:pt>
                <c:pt idx="2">
                  <c:v>Субсидии из бюджетов всех уровней</c:v>
                </c:pt>
                <c:pt idx="3">
                  <c:v>Субвенции из бюджетов других уровней</c:v>
                </c:pt>
                <c:pt idx="4">
                  <c:v>Иные межбюджетные трансферты</c:v>
                </c:pt>
              </c:strCache>
            </c:strRef>
          </c:cat>
          <c:val>
            <c:numRef>
              <c:f>Лист1!$C$2:$C$6</c:f>
              <c:numCache>
                <c:formatCode>0.00%</c:formatCode>
                <c:ptCount val="5"/>
                <c:pt idx="0">
                  <c:v>0.50877014988948421</c:v>
                </c:pt>
                <c:pt idx="1">
                  <c:v>1.5781810945251423E-2</c:v>
                </c:pt>
                <c:pt idx="2">
                  <c:v>0.14538288900710572</c:v>
                </c:pt>
                <c:pt idx="3">
                  <c:v>0.31426048228795894</c:v>
                </c:pt>
                <c:pt idx="4">
                  <c:v>1.5731920012573741E-2</c:v>
                </c:pt>
              </c:numCache>
            </c:numRef>
          </c:val>
        </c:ser>
      </c:pie3DChart>
    </c:plotArea>
    <c:legend>
      <c:legendPos val="r"/>
      <c:layout>
        <c:manualLayout>
          <c:xMode val="edge"/>
          <c:yMode val="edge"/>
          <c:x val="0.66626312335958748"/>
          <c:y val="1.0589790504252915E-2"/>
          <c:w val="0.32447761738116587"/>
          <c:h val="0.97882019804404063"/>
        </c:manualLayout>
      </c:layout>
      <c:txPr>
        <a:bodyPr/>
        <a:lstStyle/>
        <a:p>
          <a:pPr>
            <a:defRPr sz="1600" b="1"/>
          </a:pPr>
          <a:endParaRPr lang="ru-RU"/>
        </a:p>
      </c:txPr>
    </c:legend>
    <c:plotVisOnly val="1"/>
  </c:chart>
  <c:spPr>
    <a:gradFill flip="none" rotWithShape="1">
      <a:gsLst>
        <a:gs pos="0">
          <a:schemeClr val="accent3">
            <a:lumMod val="40000"/>
            <a:lumOff val="60000"/>
          </a:schemeClr>
        </a:gs>
        <a:gs pos="64999">
          <a:srgbClr val="F0EBD5"/>
        </a:gs>
        <a:gs pos="100000">
          <a:srgbClr val="D1C39F"/>
        </a:gs>
      </a:gsLst>
      <a:lin ang="2700000" scaled="1"/>
      <a:tileRect/>
    </a:gradFill>
  </c:spPr>
  <c:txPr>
    <a:bodyPr/>
    <a:lstStyle/>
    <a:p>
      <a:pPr>
        <a:defRPr sz="1800"/>
      </a:pPr>
      <a:endParaRPr lang="ru-RU"/>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6-12-07T15:28:00.470" idx="6">
    <p:pos x="10" y="10"/>
    <p:text>К непрограммным расходам бюджета относятся:
Заработная плата Главы района, содержание Районного совета депутатов, Резервный фонд администрации района, осуществление первичного воинского учета на территориях, где отсутствуют военные комиссариаты (ВУС) Переселение граждан из п. Партизанск (провоз багажа) Содержание контрольно-счетного органа.</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2-07T16:20:18.078" idx="7">
    <p:pos x="10" y="10"/>
    <p:text>Образование: сумма 2016 года выше за счет дополнительно выделенных средств субвенций.
Малый бизнес: сумма на 2016 год указана  с учетом федеральных и региональных средств, на 2017 год на данный момент предусмотрено софинансирование.
Строительство: сумма 2016 года выше за счет субсидии на приобретение контейнеров и мусоровоза.
Транспорт: Сумма 2016 года указана с учетом региональных средств на содержание и капитальный ремонт дорог.
Доступное жилье: сумма 2016 года указана с учетом региональных средств (переселение из ветхого и аварийоного жилья).
Управление муниципальными финансами: сумма 2016 года выше за счет средств, выделенных Новоангарскому сельсовету, Рыбинскому сельсовету.</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23C43-E23A-43F4-9834-D887F29625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2B2A65B-5818-4245-BFCA-A0359E97CE0B}">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ctr"/>
          <a:r>
            <a:rPr lang="ru-RU" sz="1800" b="1" i="1" dirty="0" smtClean="0">
              <a:solidFill>
                <a:schemeClr val="tx1"/>
              </a:solidFill>
              <a:latin typeface="Times New Roman" pitchFamily="18" charset="0"/>
              <a:cs typeface="Times New Roman" pitchFamily="18" charset="0"/>
            </a:rPr>
            <a:t>ПОВЫШЕНИЕ ЭФФЕКТИВНОСТИ БЮДЖЕТНЫХ РАСХОДОВ</a:t>
          </a:r>
          <a:endParaRPr lang="ru-RU" sz="1800" b="1" i="1" dirty="0">
            <a:solidFill>
              <a:schemeClr val="tx1"/>
            </a:solidFill>
            <a:latin typeface="Times New Roman" pitchFamily="18" charset="0"/>
            <a:cs typeface="Times New Roman" pitchFamily="18" charset="0"/>
          </a:endParaRPr>
        </a:p>
      </dgm:t>
    </dgm:pt>
    <dgm:pt modelId="{38A19B77-A86E-47B9-B4B2-EE07EEC67DD4}" type="parTrans" cxnId="{E50E0A1C-8DF8-41B7-A8A1-8BA31A92EE65}">
      <dgm:prSet/>
      <dgm:spPr/>
      <dgm:t>
        <a:bodyPr/>
        <a:lstStyle/>
        <a:p>
          <a:endParaRPr lang="ru-RU"/>
        </a:p>
      </dgm:t>
    </dgm:pt>
    <dgm:pt modelId="{F0838AE3-B1AE-41A8-B4BA-04F1DD31673E}" type="sibTrans" cxnId="{E50E0A1C-8DF8-41B7-A8A1-8BA31A92EE65}">
      <dgm:prSet/>
      <dgm:spPr/>
      <dgm:t>
        <a:bodyPr/>
        <a:lstStyle/>
        <a:p>
          <a:endParaRPr lang="ru-RU"/>
        </a:p>
      </dgm:t>
    </dgm:pt>
    <dgm:pt modelId="{FBDB1E17-43DC-4B9F-A732-B794379AE76C}">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ctr"/>
          <a:r>
            <a:rPr lang="ru-RU" sz="1800" b="1" i="1" dirty="0" smtClean="0">
              <a:solidFill>
                <a:schemeClr val="tx1"/>
              </a:solidFill>
              <a:latin typeface="Times New Roman" pitchFamily="18" charset="0"/>
              <a:cs typeface="Times New Roman" pitchFamily="18" charset="0"/>
            </a:rPr>
            <a:t>ВЗАИМОДЕЙСТВИЕ С КРАЕВЫМИ  ОРГАНАМИ ВЛАСТИ ПО УВЕЛИЧЕНИЮ ОБЪЕМА ФИНАНСОВОЙ ПОДДЕРЖКИ ИЗ КРАЕВОГО БЮДЖЕТА</a:t>
          </a:r>
          <a:endParaRPr lang="ru-RU" sz="1800" b="1" i="1" dirty="0">
            <a:solidFill>
              <a:schemeClr val="tx1"/>
            </a:solidFill>
            <a:latin typeface="Times New Roman" pitchFamily="18" charset="0"/>
            <a:cs typeface="Times New Roman" pitchFamily="18" charset="0"/>
          </a:endParaRPr>
        </a:p>
      </dgm:t>
    </dgm:pt>
    <dgm:pt modelId="{81878587-440E-4346-B3FB-4E54133DC97F}" type="parTrans" cxnId="{3E36A81A-7032-4CD4-A397-3AF93442E489}">
      <dgm:prSet/>
      <dgm:spPr/>
      <dgm:t>
        <a:bodyPr/>
        <a:lstStyle/>
        <a:p>
          <a:endParaRPr lang="ru-RU"/>
        </a:p>
      </dgm:t>
    </dgm:pt>
    <dgm:pt modelId="{854C120C-F015-42F6-AA70-307A5AC876FE}" type="sibTrans" cxnId="{3E36A81A-7032-4CD4-A397-3AF93442E489}">
      <dgm:prSet/>
      <dgm:spPr/>
      <dgm:t>
        <a:bodyPr/>
        <a:lstStyle/>
        <a:p>
          <a:endParaRPr lang="ru-RU"/>
        </a:p>
      </dgm:t>
    </dgm:pt>
    <dgm:pt modelId="{FA89B4C7-78FC-4B2B-9281-36AACA5FA7DD}">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ctr"/>
          <a:r>
            <a:rPr lang="ru-RU" sz="1800" b="1" i="1" dirty="0" smtClean="0"/>
            <a:t>РЕАЛИЗАЦИЯ УКАЗА ПРЕЗИДЕНТА РОССИЙСКОЙ  ОТ 7 МАЯ 2018 ГОДА № 204 «О НАЦИОНАЛЬНЫХ ЦЕЛЯХ  И СТРАТЕГИЧЕСКИХ ЗАДАЧАХ РАЗВИТИЯ РОССИЙСКОЙ ФЕДЕРАЦИИ НА ПЕРИОД ДО 2024 ГОДА.</a:t>
          </a:r>
          <a:endParaRPr lang="ru-RU" sz="1800" dirty="0">
            <a:solidFill>
              <a:schemeClr val="tx1"/>
            </a:solidFill>
            <a:latin typeface="Times New Roman" pitchFamily="18" charset="0"/>
            <a:cs typeface="Times New Roman" pitchFamily="18" charset="0"/>
          </a:endParaRPr>
        </a:p>
      </dgm:t>
    </dgm:pt>
    <dgm:pt modelId="{A6096B78-9D44-46A5-9C09-432DD5CFFC53}" type="parTrans" cxnId="{C8881A9D-6AAC-4AF8-9417-C3D143C3C052}">
      <dgm:prSet/>
      <dgm:spPr/>
      <dgm:t>
        <a:bodyPr/>
        <a:lstStyle/>
        <a:p>
          <a:endParaRPr lang="ru-RU"/>
        </a:p>
      </dgm:t>
    </dgm:pt>
    <dgm:pt modelId="{B488FC12-7E34-4614-ACA6-9401B5CC6FB3}" type="sibTrans" cxnId="{C8881A9D-6AAC-4AF8-9417-C3D143C3C052}">
      <dgm:prSet/>
      <dgm:spPr/>
      <dgm:t>
        <a:bodyPr/>
        <a:lstStyle/>
        <a:p>
          <a:endParaRPr lang="ru-RU"/>
        </a:p>
      </dgm:t>
    </dgm:pt>
    <dgm:pt modelId="{74F9EFE9-E340-459F-AFD3-83841B27B609}">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ctr"/>
          <a:r>
            <a:rPr lang="ru-RU" sz="1800" b="1" i="1" dirty="0" smtClean="0">
              <a:solidFill>
                <a:schemeClr val="tx1"/>
              </a:solidFill>
              <a:latin typeface="Times New Roman" pitchFamily="18" charset="0"/>
              <a:cs typeface="Times New Roman" pitchFamily="18" charset="0"/>
            </a:rPr>
            <a:t>СОВЕРШЕНСТВОВАНИЕ СИСТЕМЫ МЕЖБЮДЖЕТНЫХ ОТНОШЕНИЙ</a:t>
          </a:r>
          <a:endParaRPr lang="ru-RU" sz="1800" b="1" i="1" dirty="0">
            <a:solidFill>
              <a:schemeClr val="tx1"/>
            </a:solidFill>
            <a:latin typeface="Times New Roman" pitchFamily="18" charset="0"/>
            <a:cs typeface="Times New Roman" pitchFamily="18" charset="0"/>
          </a:endParaRPr>
        </a:p>
      </dgm:t>
    </dgm:pt>
    <dgm:pt modelId="{F28B218F-1F39-4D18-93FF-756FC4088870}" type="parTrans" cxnId="{77ECF396-2031-41C3-98AB-175D69A18EFB}">
      <dgm:prSet/>
      <dgm:spPr/>
      <dgm:t>
        <a:bodyPr/>
        <a:lstStyle/>
        <a:p>
          <a:endParaRPr lang="ru-RU"/>
        </a:p>
      </dgm:t>
    </dgm:pt>
    <dgm:pt modelId="{54DD6D1A-DF65-4738-B87E-5BBA5D64E45F}" type="sibTrans" cxnId="{77ECF396-2031-41C3-98AB-175D69A18EFB}">
      <dgm:prSet/>
      <dgm:spPr/>
      <dgm:t>
        <a:bodyPr/>
        <a:lstStyle/>
        <a:p>
          <a:endParaRPr lang="ru-RU"/>
        </a:p>
      </dgm:t>
    </dgm:pt>
    <dgm:pt modelId="{B12F3A28-127C-4CBA-9F7A-033265E13744}" type="pres">
      <dgm:prSet presAssocID="{8C823C43-E23A-43F4-9834-D887F29625EC}" presName="linear" presStyleCnt="0">
        <dgm:presLayoutVars>
          <dgm:dir/>
          <dgm:animLvl val="lvl"/>
          <dgm:resizeHandles val="exact"/>
        </dgm:presLayoutVars>
      </dgm:prSet>
      <dgm:spPr/>
      <dgm:t>
        <a:bodyPr/>
        <a:lstStyle/>
        <a:p>
          <a:endParaRPr lang="ru-RU"/>
        </a:p>
      </dgm:t>
    </dgm:pt>
    <dgm:pt modelId="{0946B2CE-A135-4A57-81FB-F36238494AA2}" type="pres">
      <dgm:prSet presAssocID="{52B2A65B-5818-4245-BFCA-A0359E97CE0B}" presName="parentLin" presStyleCnt="0"/>
      <dgm:spPr/>
    </dgm:pt>
    <dgm:pt modelId="{F8289A6F-58FA-41DA-8F11-9A78F714D62E}" type="pres">
      <dgm:prSet presAssocID="{52B2A65B-5818-4245-BFCA-A0359E97CE0B}" presName="parentLeftMargin" presStyleLbl="node1" presStyleIdx="0" presStyleCnt="4"/>
      <dgm:spPr/>
      <dgm:t>
        <a:bodyPr/>
        <a:lstStyle/>
        <a:p>
          <a:endParaRPr lang="ru-RU"/>
        </a:p>
      </dgm:t>
    </dgm:pt>
    <dgm:pt modelId="{BFA3F5C9-B628-4E98-90CE-AC5D78E4F652}" type="pres">
      <dgm:prSet presAssocID="{52B2A65B-5818-4245-BFCA-A0359E97CE0B}" presName="parentText" presStyleLbl="node1" presStyleIdx="0" presStyleCnt="4" custScaleX="142857" custScaleY="112497" custLinFactNeighborX="614" custLinFactNeighborY="-10349">
        <dgm:presLayoutVars>
          <dgm:chMax val="0"/>
          <dgm:bulletEnabled val="1"/>
        </dgm:presLayoutVars>
      </dgm:prSet>
      <dgm:spPr/>
      <dgm:t>
        <a:bodyPr/>
        <a:lstStyle/>
        <a:p>
          <a:endParaRPr lang="ru-RU"/>
        </a:p>
      </dgm:t>
    </dgm:pt>
    <dgm:pt modelId="{E0F2068E-C0F0-44EF-91AB-71E097642C02}" type="pres">
      <dgm:prSet presAssocID="{52B2A65B-5818-4245-BFCA-A0359E97CE0B}" presName="negativeSpace" presStyleCnt="0"/>
      <dgm:spPr/>
    </dgm:pt>
    <dgm:pt modelId="{878C4A95-9F60-461B-8A0E-4397D64A4A38}" type="pres">
      <dgm:prSet presAssocID="{52B2A65B-5818-4245-BFCA-A0359E97CE0B}" presName="childText" presStyleLbl="conFgAcc1" presStyleIdx="0" presStyleCnt="4">
        <dgm:presLayoutVars>
          <dgm:bulletEnabled val="1"/>
        </dgm:presLayoutVars>
        <dgm:style>
          <a:lnRef idx="1">
            <a:schemeClr val="dk1"/>
          </a:lnRef>
          <a:fillRef idx="3">
            <a:schemeClr val="dk1"/>
          </a:fillRef>
          <a:effectRef idx="2">
            <a:schemeClr val="dk1"/>
          </a:effectRef>
          <a:fontRef idx="minor">
            <a:schemeClr val="lt1"/>
          </a:fontRef>
        </dgm:style>
      </dgm:prSet>
      <dgm:spPr/>
      <dgm:t>
        <a:bodyPr/>
        <a:lstStyle/>
        <a:p>
          <a:endParaRPr lang="ru-RU"/>
        </a:p>
      </dgm:t>
    </dgm:pt>
    <dgm:pt modelId="{CCA34E70-94D6-4550-A04A-18C0B1531251}" type="pres">
      <dgm:prSet presAssocID="{F0838AE3-B1AE-41A8-B4BA-04F1DD31673E}" presName="spaceBetweenRectangles" presStyleCnt="0"/>
      <dgm:spPr/>
    </dgm:pt>
    <dgm:pt modelId="{69047A74-9736-48D2-BC47-08151060C357}" type="pres">
      <dgm:prSet presAssocID="{FBDB1E17-43DC-4B9F-A732-B794379AE76C}" presName="parentLin" presStyleCnt="0"/>
      <dgm:spPr/>
    </dgm:pt>
    <dgm:pt modelId="{588F2EA5-B41F-490A-9FED-33911F20C9AE}" type="pres">
      <dgm:prSet presAssocID="{FBDB1E17-43DC-4B9F-A732-B794379AE76C}" presName="parentLeftMargin" presStyleLbl="node1" presStyleIdx="0" presStyleCnt="4"/>
      <dgm:spPr/>
      <dgm:t>
        <a:bodyPr/>
        <a:lstStyle/>
        <a:p>
          <a:endParaRPr lang="ru-RU"/>
        </a:p>
      </dgm:t>
    </dgm:pt>
    <dgm:pt modelId="{339A2E2A-9582-496F-AAF0-270ACD962C68}" type="pres">
      <dgm:prSet presAssocID="{FBDB1E17-43DC-4B9F-A732-B794379AE76C}" presName="parentText" presStyleLbl="node1" presStyleIdx="1" presStyleCnt="4" custScaleX="142997" custScaleY="150160" custLinFactNeighborX="717" custLinFactNeighborY="-13413">
        <dgm:presLayoutVars>
          <dgm:chMax val="0"/>
          <dgm:bulletEnabled val="1"/>
        </dgm:presLayoutVars>
      </dgm:prSet>
      <dgm:spPr/>
      <dgm:t>
        <a:bodyPr/>
        <a:lstStyle/>
        <a:p>
          <a:endParaRPr lang="ru-RU"/>
        </a:p>
      </dgm:t>
    </dgm:pt>
    <dgm:pt modelId="{F4C82289-BE12-4A74-A08A-73FCF027A3C3}" type="pres">
      <dgm:prSet presAssocID="{FBDB1E17-43DC-4B9F-A732-B794379AE76C}" presName="negativeSpace" presStyleCnt="0"/>
      <dgm:spPr/>
    </dgm:pt>
    <dgm:pt modelId="{B43EA79F-39A2-48C0-A6C0-FF6243D83021}" type="pres">
      <dgm:prSet presAssocID="{FBDB1E17-43DC-4B9F-A732-B794379AE76C}" presName="childText" presStyleLbl="conFgAcc1" presStyleIdx="1" presStyleCnt="4" custLinFactNeighborY="33060">
        <dgm:presLayoutVars>
          <dgm:bulletEnabled val="1"/>
        </dgm:presLayoutVars>
        <dgm:style>
          <a:lnRef idx="1">
            <a:schemeClr val="dk1"/>
          </a:lnRef>
          <a:fillRef idx="3">
            <a:schemeClr val="dk1"/>
          </a:fillRef>
          <a:effectRef idx="2">
            <a:schemeClr val="dk1"/>
          </a:effectRef>
          <a:fontRef idx="minor">
            <a:schemeClr val="lt1"/>
          </a:fontRef>
        </dgm:style>
      </dgm:prSet>
      <dgm:spPr/>
      <dgm:t>
        <a:bodyPr/>
        <a:lstStyle/>
        <a:p>
          <a:endParaRPr lang="ru-RU"/>
        </a:p>
      </dgm:t>
    </dgm:pt>
    <dgm:pt modelId="{47D01B49-34DE-47A2-A6B9-176ABA3715C9}" type="pres">
      <dgm:prSet presAssocID="{854C120C-F015-42F6-AA70-307A5AC876FE}" presName="spaceBetweenRectangles" presStyleCnt="0"/>
      <dgm:spPr/>
    </dgm:pt>
    <dgm:pt modelId="{1391F18E-CAE2-47D5-8BE4-9162F7E04C85}" type="pres">
      <dgm:prSet presAssocID="{FA89B4C7-78FC-4B2B-9281-36AACA5FA7DD}" presName="parentLin" presStyleCnt="0"/>
      <dgm:spPr/>
    </dgm:pt>
    <dgm:pt modelId="{C2DDE825-6AA6-4436-B40A-7FB4CD1EEDCA}" type="pres">
      <dgm:prSet presAssocID="{FA89B4C7-78FC-4B2B-9281-36AACA5FA7DD}" presName="parentLeftMargin" presStyleLbl="node1" presStyleIdx="1" presStyleCnt="4"/>
      <dgm:spPr/>
      <dgm:t>
        <a:bodyPr/>
        <a:lstStyle/>
        <a:p>
          <a:endParaRPr lang="ru-RU"/>
        </a:p>
      </dgm:t>
    </dgm:pt>
    <dgm:pt modelId="{341879B5-B96B-433C-B81E-446917E41250}" type="pres">
      <dgm:prSet presAssocID="{FA89B4C7-78FC-4B2B-9281-36AACA5FA7DD}" presName="parentText" presStyleLbl="node1" presStyleIdx="2" presStyleCnt="4" custScaleX="139083" custScaleY="170430" custLinFactNeighborX="-205" custLinFactNeighborY="-17653">
        <dgm:presLayoutVars>
          <dgm:chMax val="0"/>
          <dgm:bulletEnabled val="1"/>
        </dgm:presLayoutVars>
      </dgm:prSet>
      <dgm:spPr/>
      <dgm:t>
        <a:bodyPr/>
        <a:lstStyle/>
        <a:p>
          <a:endParaRPr lang="ru-RU"/>
        </a:p>
      </dgm:t>
    </dgm:pt>
    <dgm:pt modelId="{A47FA6A3-4CD3-4563-AF62-4CCEFB66D9C0}" type="pres">
      <dgm:prSet presAssocID="{FA89B4C7-78FC-4B2B-9281-36AACA5FA7DD}" presName="negativeSpace" presStyleCnt="0"/>
      <dgm:spPr/>
    </dgm:pt>
    <dgm:pt modelId="{2F1DADF2-5001-4157-8D31-BA8B641ACBA0}" type="pres">
      <dgm:prSet presAssocID="{FA89B4C7-78FC-4B2B-9281-36AACA5FA7DD}" presName="childText" presStyleLbl="conFgAcc1" presStyleIdx="2" presStyleCnt="4">
        <dgm:presLayoutVars>
          <dgm:bulletEnabled val="1"/>
        </dgm:presLayoutVars>
        <dgm:style>
          <a:lnRef idx="1">
            <a:schemeClr val="dk1"/>
          </a:lnRef>
          <a:fillRef idx="3">
            <a:schemeClr val="dk1"/>
          </a:fillRef>
          <a:effectRef idx="2">
            <a:schemeClr val="dk1"/>
          </a:effectRef>
          <a:fontRef idx="minor">
            <a:schemeClr val="lt1"/>
          </a:fontRef>
        </dgm:style>
      </dgm:prSet>
      <dgm:spPr/>
      <dgm:t>
        <a:bodyPr/>
        <a:lstStyle/>
        <a:p>
          <a:endParaRPr lang="ru-RU"/>
        </a:p>
      </dgm:t>
    </dgm:pt>
    <dgm:pt modelId="{B31DB121-80B3-4C92-B608-F5A4D8D7E626}" type="pres">
      <dgm:prSet presAssocID="{B488FC12-7E34-4614-ACA6-9401B5CC6FB3}" presName="spaceBetweenRectangles" presStyleCnt="0"/>
      <dgm:spPr/>
    </dgm:pt>
    <dgm:pt modelId="{535AD9B6-FA23-44CF-B877-A73A8B050D07}" type="pres">
      <dgm:prSet presAssocID="{74F9EFE9-E340-459F-AFD3-83841B27B609}" presName="parentLin" presStyleCnt="0"/>
      <dgm:spPr/>
    </dgm:pt>
    <dgm:pt modelId="{5C3A172A-D2C0-4D6B-974B-BAAE7FEDC063}" type="pres">
      <dgm:prSet presAssocID="{74F9EFE9-E340-459F-AFD3-83841B27B609}" presName="parentLeftMargin" presStyleLbl="node1" presStyleIdx="2" presStyleCnt="4" custScaleX="142857" custScaleY="112497" custLinFactNeighborX="614" custLinFactNeighborY="-10349"/>
      <dgm:spPr/>
      <dgm:t>
        <a:bodyPr/>
        <a:lstStyle/>
        <a:p>
          <a:endParaRPr lang="ru-RU"/>
        </a:p>
      </dgm:t>
    </dgm:pt>
    <dgm:pt modelId="{644FCF22-5FE1-4210-80B6-F367A017CB23}" type="pres">
      <dgm:prSet presAssocID="{74F9EFE9-E340-459F-AFD3-83841B27B609}" presName="parentText" presStyleLbl="node1" presStyleIdx="3" presStyleCnt="4" custScaleX="151943" custScaleY="148389" custLinFactNeighborX="19041" custLinFactNeighborY="-27200">
        <dgm:presLayoutVars>
          <dgm:chMax val="0"/>
          <dgm:bulletEnabled val="1"/>
        </dgm:presLayoutVars>
      </dgm:prSet>
      <dgm:spPr/>
      <dgm:t>
        <a:bodyPr/>
        <a:lstStyle/>
        <a:p>
          <a:endParaRPr lang="ru-RU"/>
        </a:p>
      </dgm:t>
    </dgm:pt>
    <dgm:pt modelId="{CC6B7096-CD5E-4E89-9DD6-ED5DEC300E86}" type="pres">
      <dgm:prSet presAssocID="{74F9EFE9-E340-459F-AFD3-83841B27B609}" presName="negativeSpace" presStyleCnt="0"/>
      <dgm:spPr/>
    </dgm:pt>
    <dgm:pt modelId="{1880BA26-75E7-4E25-AD30-D94A488B3036}" type="pres">
      <dgm:prSet presAssocID="{74F9EFE9-E340-459F-AFD3-83841B27B609}" presName="childText" presStyleLbl="conFgAcc1" presStyleIdx="3" presStyleCnt="4">
        <dgm:presLayoutVars>
          <dgm:bulletEnabled val="1"/>
        </dgm:presLayoutVars>
      </dgm:prSet>
      <dgm:spPr>
        <a:solidFill>
          <a:schemeClr val="tx1">
            <a:alpha val="90000"/>
          </a:schemeClr>
        </a:solidFill>
      </dgm:spPr>
      <dgm:t>
        <a:bodyPr/>
        <a:lstStyle/>
        <a:p>
          <a:endParaRPr lang="ru-RU"/>
        </a:p>
      </dgm:t>
    </dgm:pt>
  </dgm:ptLst>
  <dgm:cxnLst>
    <dgm:cxn modelId="{586A6EB3-62FE-4C5C-8F89-E49F8AFD2408}" type="presOf" srcId="{52B2A65B-5818-4245-BFCA-A0359E97CE0B}" destId="{F8289A6F-58FA-41DA-8F11-9A78F714D62E}" srcOrd="0" destOrd="0" presId="urn:microsoft.com/office/officeart/2005/8/layout/list1"/>
    <dgm:cxn modelId="{446B6F15-155A-4247-87A1-36F330A138DF}" type="presOf" srcId="{74F9EFE9-E340-459F-AFD3-83841B27B609}" destId="{5C3A172A-D2C0-4D6B-974B-BAAE7FEDC063}" srcOrd="0" destOrd="0" presId="urn:microsoft.com/office/officeart/2005/8/layout/list1"/>
    <dgm:cxn modelId="{BDB3C87A-55A1-40CB-B5FC-10FC14D650C7}" type="presOf" srcId="{74F9EFE9-E340-459F-AFD3-83841B27B609}" destId="{644FCF22-5FE1-4210-80B6-F367A017CB23}" srcOrd="1" destOrd="0" presId="urn:microsoft.com/office/officeart/2005/8/layout/list1"/>
    <dgm:cxn modelId="{A2C84686-7CE1-450C-A061-36E0C077E093}" type="presOf" srcId="{FA89B4C7-78FC-4B2B-9281-36AACA5FA7DD}" destId="{341879B5-B96B-433C-B81E-446917E41250}" srcOrd="1" destOrd="0" presId="urn:microsoft.com/office/officeart/2005/8/layout/list1"/>
    <dgm:cxn modelId="{1126B6E8-D824-4042-994F-D295FCEBB0F9}" type="presOf" srcId="{FBDB1E17-43DC-4B9F-A732-B794379AE76C}" destId="{339A2E2A-9582-496F-AAF0-270ACD962C68}" srcOrd="1" destOrd="0" presId="urn:microsoft.com/office/officeart/2005/8/layout/list1"/>
    <dgm:cxn modelId="{3E36A81A-7032-4CD4-A397-3AF93442E489}" srcId="{8C823C43-E23A-43F4-9834-D887F29625EC}" destId="{FBDB1E17-43DC-4B9F-A732-B794379AE76C}" srcOrd="1" destOrd="0" parTransId="{81878587-440E-4346-B3FB-4E54133DC97F}" sibTransId="{854C120C-F015-42F6-AA70-307A5AC876FE}"/>
    <dgm:cxn modelId="{AF113DA3-A57B-4F63-A2AE-0E5F5BCDD721}" type="presOf" srcId="{FA89B4C7-78FC-4B2B-9281-36AACA5FA7DD}" destId="{C2DDE825-6AA6-4436-B40A-7FB4CD1EEDCA}" srcOrd="0" destOrd="0" presId="urn:microsoft.com/office/officeart/2005/8/layout/list1"/>
    <dgm:cxn modelId="{E50E0A1C-8DF8-41B7-A8A1-8BA31A92EE65}" srcId="{8C823C43-E23A-43F4-9834-D887F29625EC}" destId="{52B2A65B-5818-4245-BFCA-A0359E97CE0B}" srcOrd="0" destOrd="0" parTransId="{38A19B77-A86E-47B9-B4B2-EE07EEC67DD4}" sibTransId="{F0838AE3-B1AE-41A8-B4BA-04F1DD31673E}"/>
    <dgm:cxn modelId="{F21CA381-0C90-43A8-B3B9-099D02563583}" type="presOf" srcId="{FBDB1E17-43DC-4B9F-A732-B794379AE76C}" destId="{588F2EA5-B41F-490A-9FED-33911F20C9AE}" srcOrd="0" destOrd="0" presId="urn:microsoft.com/office/officeart/2005/8/layout/list1"/>
    <dgm:cxn modelId="{310C4877-9AF2-4118-8B2A-58261C05BE0F}" type="presOf" srcId="{8C823C43-E23A-43F4-9834-D887F29625EC}" destId="{B12F3A28-127C-4CBA-9F7A-033265E13744}" srcOrd="0" destOrd="0" presId="urn:microsoft.com/office/officeart/2005/8/layout/list1"/>
    <dgm:cxn modelId="{C8881A9D-6AAC-4AF8-9417-C3D143C3C052}" srcId="{8C823C43-E23A-43F4-9834-D887F29625EC}" destId="{FA89B4C7-78FC-4B2B-9281-36AACA5FA7DD}" srcOrd="2" destOrd="0" parTransId="{A6096B78-9D44-46A5-9C09-432DD5CFFC53}" sibTransId="{B488FC12-7E34-4614-ACA6-9401B5CC6FB3}"/>
    <dgm:cxn modelId="{7DD61489-DC30-4098-8CDC-08836A614D4A}" type="presOf" srcId="{52B2A65B-5818-4245-BFCA-A0359E97CE0B}" destId="{BFA3F5C9-B628-4E98-90CE-AC5D78E4F652}" srcOrd="1" destOrd="0" presId="urn:microsoft.com/office/officeart/2005/8/layout/list1"/>
    <dgm:cxn modelId="{77ECF396-2031-41C3-98AB-175D69A18EFB}" srcId="{8C823C43-E23A-43F4-9834-D887F29625EC}" destId="{74F9EFE9-E340-459F-AFD3-83841B27B609}" srcOrd="3" destOrd="0" parTransId="{F28B218F-1F39-4D18-93FF-756FC4088870}" sibTransId="{54DD6D1A-DF65-4738-B87E-5BBA5D64E45F}"/>
    <dgm:cxn modelId="{CCEB0C79-BBF0-4A82-97C3-3D8F60312A72}" type="presParOf" srcId="{B12F3A28-127C-4CBA-9F7A-033265E13744}" destId="{0946B2CE-A135-4A57-81FB-F36238494AA2}" srcOrd="0" destOrd="0" presId="urn:microsoft.com/office/officeart/2005/8/layout/list1"/>
    <dgm:cxn modelId="{3EC99661-4F1F-4B4B-9413-764F44E9F0B7}" type="presParOf" srcId="{0946B2CE-A135-4A57-81FB-F36238494AA2}" destId="{F8289A6F-58FA-41DA-8F11-9A78F714D62E}" srcOrd="0" destOrd="0" presId="urn:microsoft.com/office/officeart/2005/8/layout/list1"/>
    <dgm:cxn modelId="{4AB4CBFE-B99B-4D3A-BF47-3D28021F1B88}" type="presParOf" srcId="{0946B2CE-A135-4A57-81FB-F36238494AA2}" destId="{BFA3F5C9-B628-4E98-90CE-AC5D78E4F652}" srcOrd="1" destOrd="0" presId="urn:microsoft.com/office/officeart/2005/8/layout/list1"/>
    <dgm:cxn modelId="{0B1972AB-7525-40CE-96F5-A88D5B2E839E}" type="presParOf" srcId="{B12F3A28-127C-4CBA-9F7A-033265E13744}" destId="{E0F2068E-C0F0-44EF-91AB-71E097642C02}" srcOrd="1" destOrd="0" presId="urn:microsoft.com/office/officeart/2005/8/layout/list1"/>
    <dgm:cxn modelId="{6EE4E835-EADD-4EB0-B79B-0A12C45671E4}" type="presParOf" srcId="{B12F3A28-127C-4CBA-9F7A-033265E13744}" destId="{878C4A95-9F60-461B-8A0E-4397D64A4A38}" srcOrd="2" destOrd="0" presId="urn:microsoft.com/office/officeart/2005/8/layout/list1"/>
    <dgm:cxn modelId="{CC8EA73A-AC4E-4964-9901-1936FBF20114}" type="presParOf" srcId="{B12F3A28-127C-4CBA-9F7A-033265E13744}" destId="{CCA34E70-94D6-4550-A04A-18C0B1531251}" srcOrd="3" destOrd="0" presId="urn:microsoft.com/office/officeart/2005/8/layout/list1"/>
    <dgm:cxn modelId="{6A4AF583-96E9-4F73-88DE-8180E4C43640}" type="presParOf" srcId="{B12F3A28-127C-4CBA-9F7A-033265E13744}" destId="{69047A74-9736-48D2-BC47-08151060C357}" srcOrd="4" destOrd="0" presId="urn:microsoft.com/office/officeart/2005/8/layout/list1"/>
    <dgm:cxn modelId="{3E67606E-5168-4E85-91A9-8B731046DF3C}" type="presParOf" srcId="{69047A74-9736-48D2-BC47-08151060C357}" destId="{588F2EA5-B41F-490A-9FED-33911F20C9AE}" srcOrd="0" destOrd="0" presId="urn:microsoft.com/office/officeart/2005/8/layout/list1"/>
    <dgm:cxn modelId="{93157A94-66F0-49BC-88DD-790936EB7E3B}" type="presParOf" srcId="{69047A74-9736-48D2-BC47-08151060C357}" destId="{339A2E2A-9582-496F-AAF0-270ACD962C68}" srcOrd="1" destOrd="0" presId="urn:microsoft.com/office/officeart/2005/8/layout/list1"/>
    <dgm:cxn modelId="{8F1301D0-903F-4941-BB51-6508275DC510}" type="presParOf" srcId="{B12F3A28-127C-4CBA-9F7A-033265E13744}" destId="{F4C82289-BE12-4A74-A08A-73FCF027A3C3}" srcOrd="5" destOrd="0" presId="urn:microsoft.com/office/officeart/2005/8/layout/list1"/>
    <dgm:cxn modelId="{6850FB12-D968-4AFC-9897-CAF2F9DC071A}" type="presParOf" srcId="{B12F3A28-127C-4CBA-9F7A-033265E13744}" destId="{B43EA79F-39A2-48C0-A6C0-FF6243D83021}" srcOrd="6" destOrd="0" presId="urn:microsoft.com/office/officeart/2005/8/layout/list1"/>
    <dgm:cxn modelId="{74C83C1E-21B2-49B9-9800-3C8EFF6D949E}" type="presParOf" srcId="{B12F3A28-127C-4CBA-9F7A-033265E13744}" destId="{47D01B49-34DE-47A2-A6B9-176ABA3715C9}" srcOrd="7" destOrd="0" presId="urn:microsoft.com/office/officeart/2005/8/layout/list1"/>
    <dgm:cxn modelId="{70244A13-A1EA-4FCD-826C-39178C3EAFB2}" type="presParOf" srcId="{B12F3A28-127C-4CBA-9F7A-033265E13744}" destId="{1391F18E-CAE2-47D5-8BE4-9162F7E04C85}" srcOrd="8" destOrd="0" presId="urn:microsoft.com/office/officeart/2005/8/layout/list1"/>
    <dgm:cxn modelId="{3A612C7D-55A0-457D-A1EA-101ACA82404A}" type="presParOf" srcId="{1391F18E-CAE2-47D5-8BE4-9162F7E04C85}" destId="{C2DDE825-6AA6-4436-B40A-7FB4CD1EEDCA}" srcOrd="0" destOrd="0" presId="urn:microsoft.com/office/officeart/2005/8/layout/list1"/>
    <dgm:cxn modelId="{B47395B8-E493-4203-84F5-9FBC198AA8FC}" type="presParOf" srcId="{1391F18E-CAE2-47D5-8BE4-9162F7E04C85}" destId="{341879B5-B96B-433C-B81E-446917E41250}" srcOrd="1" destOrd="0" presId="urn:microsoft.com/office/officeart/2005/8/layout/list1"/>
    <dgm:cxn modelId="{03E7057B-3853-4033-A4D6-8A6B41D70D20}" type="presParOf" srcId="{B12F3A28-127C-4CBA-9F7A-033265E13744}" destId="{A47FA6A3-4CD3-4563-AF62-4CCEFB66D9C0}" srcOrd="9" destOrd="0" presId="urn:microsoft.com/office/officeart/2005/8/layout/list1"/>
    <dgm:cxn modelId="{75727C8A-D5F7-49BC-B0F5-29DBCD108604}" type="presParOf" srcId="{B12F3A28-127C-4CBA-9F7A-033265E13744}" destId="{2F1DADF2-5001-4157-8D31-BA8B641ACBA0}" srcOrd="10" destOrd="0" presId="urn:microsoft.com/office/officeart/2005/8/layout/list1"/>
    <dgm:cxn modelId="{DD95B04B-29E9-41BA-BCC5-FEC9D6F8EC6A}" type="presParOf" srcId="{B12F3A28-127C-4CBA-9F7A-033265E13744}" destId="{B31DB121-80B3-4C92-B608-F5A4D8D7E626}" srcOrd="11" destOrd="0" presId="urn:microsoft.com/office/officeart/2005/8/layout/list1"/>
    <dgm:cxn modelId="{D77EDB44-4060-4DC7-9376-20FFD52F182C}" type="presParOf" srcId="{B12F3A28-127C-4CBA-9F7A-033265E13744}" destId="{535AD9B6-FA23-44CF-B877-A73A8B050D07}" srcOrd="12" destOrd="0" presId="urn:microsoft.com/office/officeart/2005/8/layout/list1"/>
    <dgm:cxn modelId="{7041F96E-5CA2-4303-8D4B-B2E511109D6B}" type="presParOf" srcId="{535AD9B6-FA23-44CF-B877-A73A8B050D07}" destId="{5C3A172A-D2C0-4D6B-974B-BAAE7FEDC063}" srcOrd="0" destOrd="0" presId="urn:microsoft.com/office/officeart/2005/8/layout/list1"/>
    <dgm:cxn modelId="{C385E42B-F1C1-4D58-A324-178A5D3FC7BA}" type="presParOf" srcId="{535AD9B6-FA23-44CF-B877-A73A8B050D07}" destId="{644FCF22-5FE1-4210-80B6-F367A017CB23}" srcOrd="1" destOrd="0" presId="urn:microsoft.com/office/officeart/2005/8/layout/list1"/>
    <dgm:cxn modelId="{0D67971E-F565-4A97-A839-86E256A3C390}" type="presParOf" srcId="{B12F3A28-127C-4CBA-9F7A-033265E13744}" destId="{CC6B7096-CD5E-4E89-9DD6-ED5DEC300E86}" srcOrd="13" destOrd="0" presId="urn:microsoft.com/office/officeart/2005/8/layout/list1"/>
    <dgm:cxn modelId="{559D685E-79A3-44C5-8B3D-4B4FA3EE91E3}" type="presParOf" srcId="{B12F3A28-127C-4CBA-9F7A-033265E13744}" destId="{1880BA26-75E7-4E25-AD30-D94A488B3036}" srcOrd="14"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8C4A95-9F60-461B-8A0E-4397D64A4A38}">
      <dsp:nvSpPr>
        <dsp:cNvPr id="0" name=""/>
        <dsp:cNvSpPr/>
      </dsp:nvSpPr>
      <dsp:spPr>
        <a:xfrm>
          <a:off x="0" y="451919"/>
          <a:ext cx="8329641" cy="554400"/>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FA3F5C9-B628-4E98-90CE-AC5D78E4F652}">
      <dsp:nvSpPr>
        <dsp:cNvPr id="0" name=""/>
        <dsp:cNvSpPr/>
      </dsp:nvSpPr>
      <dsp:spPr>
        <a:xfrm>
          <a:off x="398594" y="0"/>
          <a:ext cx="7931047" cy="7306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0388" tIns="0" rIns="220388" bIns="0" numCol="1" spcCol="1270" anchor="ctr" anchorCtr="0">
          <a:noAutofit/>
        </a:bodyPr>
        <a:lstStyle/>
        <a:p>
          <a:pPr lvl="0" algn="ctr" defTabSz="800100">
            <a:lnSpc>
              <a:spcPct val="90000"/>
            </a:lnSpc>
            <a:spcBef>
              <a:spcPct val="0"/>
            </a:spcBef>
            <a:spcAft>
              <a:spcPct val="35000"/>
            </a:spcAft>
          </a:pPr>
          <a:r>
            <a:rPr lang="ru-RU" sz="1800" b="1" i="1" kern="1200" dirty="0" smtClean="0">
              <a:solidFill>
                <a:schemeClr val="tx1"/>
              </a:solidFill>
              <a:latin typeface="Times New Roman" pitchFamily="18" charset="0"/>
              <a:cs typeface="Times New Roman" pitchFamily="18" charset="0"/>
            </a:rPr>
            <a:t>ПОВЫШЕНИЕ ЭФФЕКТИВНОСТИ БЮДЖЕТНЫХ РАСХОДОВ</a:t>
          </a:r>
          <a:endParaRPr lang="ru-RU" sz="1800" b="1" i="1" kern="1200" dirty="0">
            <a:solidFill>
              <a:schemeClr val="tx1"/>
            </a:solidFill>
            <a:latin typeface="Times New Roman" pitchFamily="18" charset="0"/>
            <a:cs typeface="Times New Roman" pitchFamily="18" charset="0"/>
          </a:endParaRPr>
        </a:p>
      </dsp:txBody>
      <dsp:txXfrm>
        <a:off x="398594" y="0"/>
        <a:ext cx="7931047" cy="730600"/>
      </dsp:txXfrm>
    </dsp:sp>
    <dsp:sp modelId="{B43EA79F-39A2-48C0-A6C0-FF6243D83021}">
      <dsp:nvSpPr>
        <dsp:cNvPr id="0" name=""/>
        <dsp:cNvSpPr/>
      </dsp:nvSpPr>
      <dsp:spPr>
        <a:xfrm>
          <a:off x="0" y="1814874"/>
          <a:ext cx="8329641" cy="554400"/>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339A2E2A-9582-496F-AAF0-270ACD962C68}">
      <dsp:nvSpPr>
        <dsp:cNvPr id="0" name=""/>
        <dsp:cNvSpPr/>
      </dsp:nvSpPr>
      <dsp:spPr>
        <a:xfrm>
          <a:off x="398964" y="1038010"/>
          <a:ext cx="7930677" cy="975199"/>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0388" tIns="0" rIns="220388" bIns="0" numCol="1" spcCol="1270" anchor="ctr" anchorCtr="0">
          <a:noAutofit/>
        </a:bodyPr>
        <a:lstStyle/>
        <a:p>
          <a:pPr lvl="0" algn="ctr" defTabSz="800100">
            <a:lnSpc>
              <a:spcPct val="90000"/>
            </a:lnSpc>
            <a:spcBef>
              <a:spcPct val="0"/>
            </a:spcBef>
            <a:spcAft>
              <a:spcPct val="35000"/>
            </a:spcAft>
          </a:pPr>
          <a:r>
            <a:rPr lang="ru-RU" sz="1800" b="1" i="1" kern="1200" dirty="0" smtClean="0">
              <a:solidFill>
                <a:schemeClr val="tx1"/>
              </a:solidFill>
              <a:latin typeface="Times New Roman" pitchFamily="18" charset="0"/>
              <a:cs typeface="Times New Roman" pitchFamily="18" charset="0"/>
            </a:rPr>
            <a:t>ВЗАИМОДЕЙСТВИЕ С КРАЕВЫМИ  ОРГАНАМИ ВЛАСТИ ПО УВЕЛИЧЕНИЮ ОБЪЕМА ФИНАНСОВОЙ ПОДДЕРЖКИ ИЗ КРАЕВОГО БЮДЖЕТА</a:t>
          </a:r>
          <a:endParaRPr lang="ru-RU" sz="1800" b="1" i="1" kern="1200" dirty="0">
            <a:solidFill>
              <a:schemeClr val="tx1"/>
            </a:solidFill>
            <a:latin typeface="Times New Roman" pitchFamily="18" charset="0"/>
            <a:cs typeface="Times New Roman" pitchFamily="18" charset="0"/>
          </a:endParaRPr>
        </a:p>
      </dsp:txBody>
      <dsp:txXfrm>
        <a:off x="398964" y="1038010"/>
        <a:ext cx="7930677" cy="975199"/>
      </dsp:txXfrm>
    </dsp:sp>
    <dsp:sp modelId="{2F1DADF2-5001-4157-8D31-BA8B641ACBA0}">
      <dsp:nvSpPr>
        <dsp:cNvPr id="0" name=""/>
        <dsp:cNvSpPr/>
      </dsp:nvSpPr>
      <dsp:spPr>
        <a:xfrm>
          <a:off x="0" y="3230919"/>
          <a:ext cx="8329641" cy="554400"/>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341879B5-B96B-433C-B81E-446917E41250}">
      <dsp:nvSpPr>
        <dsp:cNvPr id="0" name=""/>
        <dsp:cNvSpPr/>
      </dsp:nvSpPr>
      <dsp:spPr>
        <a:xfrm>
          <a:off x="405887" y="2334153"/>
          <a:ext cx="7919512" cy="110684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0388" tIns="0" rIns="220388" bIns="0" numCol="1" spcCol="1270" anchor="ctr" anchorCtr="0">
          <a:noAutofit/>
        </a:bodyPr>
        <a:lstStyle/>
        <a:p>
          <a:pPr lvl="0" algn="ctr" defTabSz="800100">
            <a:lnSpc>
              <a:spcPct val="90000"/>
            </a:lnSpc>
            <a:spcBef>
              <a:spcPct val="0"/>
            </a:spcBef>
            <a:spcAft>
              <a:spcPct val="35000"/>
            </a:spcAft>
          </a:pPr>
          <a:r>
            <a:rPr lang="ru-RU" sz="1800" b="1" i="1" kern="1200" dirty="0" smtClean="0"/>
            <a:t>РЕАЛИЗАЦИЯ УКАЗА ПРЕЗИДЕНТА РОССИЙСКОЙ  ОТ 7 МАЯ 2018 ГОДА № 204 «О НАЦИОНАЛЬНЫХ ЦЕЛЯХ  И СТРАТЕГИЧЕСКИХ ЗАДАЧАХ РАЗВИТИЯ РОССИЙСКОЙ ФЕДЕРАЦИИ НА ПЕРИОД ДО 2024 ГОДА.</a:t>
          </a:r>
          <a:endParaRPr lang="ru-RU" sz="1800" kern="1200" dirty="0">
            <a:solidFill>
              <a:schemeClr val="tx1"/>
            </a:solidFill>
            <a:latin typeface="Times New Roman" pitchFamily="18" charset="0"/>
            <a:cs typeface="Times New Roman" pitchFamily="18" charset="0"/>
          </a:endParaRPr>
        </a:p>
      </dsp:txBody>
      <dsp:txXfrm>
        <a:off x="405887" y="2334153"/>
        <a:ext cx="7919512" cy="1106840"/>
      </dsp:txXfrm>
    </dsp:sp>
    <dsp:sp modelId="{1880BA26-75E7-4E25-AD30-D94A488B3036}">
      <dsp:nvSpPr>
        <dsp:cNvPr id="0" name=""/>
        <dsp:cNvSpPr/>
      </dsp:nvSpPr>
      <dsp:spPr>
        <a:xfrm>
          <a:off x="0" y="4543096"/>
          <a:ext cx="8329641" cy="554400"/>
        </a:xfrm>
        <a:prstGeom prst="rect">
          <a:avLst/>
        </a:prstGeom>
        <a:solidFill>
          <a:schemeClr val="tx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FCF22-5FE1-4210-80B6-F367A017CB23}">
      <dsp:nvSpPr>
        <dsp:cNvPr id="0" name=""/>
        <dsp:cNvSpPr/>
      </dsp:nvSpPr>
      <dsp:spPr>
        <a:xfrm>
          <a:off x="525742" y="3727471"/>
          <a:ext cx="7803899" cy="963697"/>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0388" tIns="0" rIns="220388" bIns="0" numCol="1" spcCol="1270" anchor="ctr" anchorCtr="0">
          <a:noAutofit/>
        </a:bodyPr>
        <a:lstStyle/>
        <a:p>
          <a:pPr lvl="0" algn="ctr" defTabSz="800100">
            <a:lnSpc>
              <a:spcPct val="90000"/>
            </a:lnSpc>
            <a:spcBef>
              <a:spcPct val="0"/>
            </a:spcBef>
            <a:spcAft>
              <a:spcPct val="35000"/>
            </a:spcAft>
          </a:pPr>
          <a:r>
            <a:rPr lang="ru-RU" sz="1800" b="1" i="1" kern="1200" dirty="0" smtClean="0">
              <a:solidFill>
                <a:schemeClr val="tx1"/>
              </a:solidFill>
              <a:latin typeface="Times New Roman" pitchFamily="18" charset="0"/>
              <a:cs typeface="Times New Roman" pitchFamily="18" charset="0"/>
            </a:rPr>
            <a:t>СОВЕРШЕНСТВОВАНИЕ СИСТЕМЫ МЕЖБЮДЖЕТНЫХ ОТНОШЕНИЙ</a:t>
          </a:r>
          <a:endParaRPr lang="ru-RU" sz="1800" b="1" i="1" kern="1200" dirty="0">
            <a:solidFill>
              <a:schemeClr val="tx1"/>
            </a:solidFill>
            <a:latin typeface="Times New Roman" pitchFamily="18" charset="0"/>
            <a:cs typeface="Times New Roman" pitchFamily="18" charset="0"/>
          </a:endParaRPr>
        </a:p>
      </dsp:txBody>
      <dsp:txXfrm>
        <a:off x="525742" y="3727471"/>
        <a:ext cx="7803899" cy="9636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0.88889</cdr:x>
      <cdr:y>0.01758</cdr:y>
    </cdr:from>
    <cdr:to>
      <cdr:x>0.97619</cdr:x>
      <cdr:y>0.06998</cdr:y>
    </cdr:to>
    <cdr:sp macro="" textlink="">
      <cdr:nvSpPr>
        <cdr:cNvPr id="3" name="TextBox 5"/>
        <cdr:cNvSpPr txBox="1"/>
      </cdr:nvSpPr>
      <cdr:spPr>
        <a:xfrm xmlns:a="http://schemas.openxmlformats.org/drawingml/2006/main">
          <a:off x="8001088" y="92926"/>
          <a:ext cx="78581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1200" b="1" dirty="0" smtClean="0">
              <a:latin typeface="Times New Roman" pitchFamily="18" charset="0"/>
              <a:cs typeface="Times New Roman" pitchFamily="18" charset="0"/>
            </a:rPr>
            <a:t>млн.руб</a:t>
          </a:r>
          <a:r>
            <a:rPr lang="ru-RU" sz="1100" b="1" dirty="0" smtClean="0">
              <a:latin typeface="Times New Roman" pitchFamily="18" charset="0"/>
              <a:cs typeface="Times New Roman" pitchFamily="18" charset="0"/>
            </a:rPr>
            <a:t>.</a:t>
          </a:r>
          <a:endParaRPr lang="ru-RU" sz="1100" b="1"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ru-RU" dirty="0"/>
          </a:p>
        </p:txBody>
      </p:sp>
      <p:sp>
        <p:nvSpPr>
          <p:cNvPr id="239619" name="Rectangle 3"/>
          <p:cNvSpPr>
            <a:spLocks noGrp="1" noChangeArrowheads="1"/>
          </p:cNvSpPr>
          <p:nvPr>
            <p:ph type="dt" sz="quarter" idx="1"/>
          </p:nvPr>
        </p:nvSpPr>
        <p:spPr bwMode="auto">
          <a:xfrm>
            <a:off x="5622925" y="0"/>
            <a:ext cx="43037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89FDF15F-0EAC-400B-B9DC-F74530E506CF}" type="datetimeFigureOut">
              <a:rPr lang="ru-RU"/>
              <a:pPr>
                <a:defRPr/>
              </a:pPr>
              <a:t>18.12.2019</a:t>
            </a:fld>
            <a:endParaRPr lang="ru-RU" dirty="0"/>
          </a:p>
        </p:txBody>
      </p:sp>
      <p:sp>
        <p:nvSpPr>
          <p:cNvPr id="239620"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ru-RU" dirty="0"/>
          </a:p>
        </p:txBody>
      </p:sp>
      <p:sp>
        <p:nvSpPr>
          <p:cNvPr id="239621" name="Rectangle 5"/>
          <p:cNvSpPr>
            <a:spLocks noGrp="1" noChangeArrowheads="1"/>
          </p:cNvSpPr>
          <p:nvPr>
            <p:ph type="sldNum" sz="quarter" idx="3"/>
          </p:nvPr>
        </p:nvSpPr>
        <p:spPr bwMode="auto">
          <a:xfrm>
            <a:off x="5622925" y="6456363"/>
            <a:ext cx="43037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05D121A-515E-46CE-9AFC-F25E3DC1C657}"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3037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dirty="0"/>
          </a:p>
        </p:txBody>
      </p:sp>
      <p:sp>
        <p:nvSpPr>
          <p:cNvPr id="12291" name="Rectangle 3"/>
          <p:cNvSpPr>
            <a:spLocks noGrp="1" noChangeArrowheads="1"/>
          </p:cNvSpPr>
          <p:nvPr>
            <p:ph type="dt" idx="1"/>
          </p:nvPr>
        </p:nvSpPr>
        <p:spPr bwMode="auto">
          <a:xfrm>
            <a:off x="5622925" y="0"/>
            <a:ext cx="43037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dirty="0"/>
          </a:p>
        </p:txBody>
      </p:sp>
      <p:sp>
        <p:nvSpPr>
          <p:cNvPr id="22532" name="Rectangle 4"/>
          <p:cNvSpPr>
            <a:spLocks noGrp="1" noRot="1" noChangeAspect="1" noChangeArrowheads="1" noTextEdit="1"/>
          </p:cNvSpPr>
          <p:nvPr>
            <p:ph type="sldImg" idx="2"/>
          </p:nvPr>
        </p:nvSpPr>
        <p:spPr bwMode="auto">
          <a:xfrm>
            <a:off x="3267075" y="509588"/>
            <a:ext cx="3398838" cy="25495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92188" y="3228975"/>
            <a:ext cx="794385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294" name="Rectangle 6"/>
          <p:cNvSpPr>
            <a:spLocks noGrp="1" noChangeArrowheads="1"/>
          </p:cNvSpPr>
          <p:nvPr>
            <p:ph type="ftr" sz="quarter" idx="4"/>
          </p:nvPr>
        </p:nvSpPr>
        <p:spPr bwMode="auto">
          <a:xfrm>
            <a:off x="0" y="6456363"/>
            <a:ext cx="43037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dirty="0"/>
          </a:p>
        </p:txBody>
      </p:sp>
      <p:sp>
        <p:nvSpPr>
          <p:cNvPr id="12295" name="Rectangle 7"/>
          <p:cNvSpPr>
            <a:spLocks noGrp="1" noChangeArrowheads="1"/>
          </p:cNvSpPr>
          <p:nvPr>
            <p:ph type="sldNum" sz="quarter" idx="5"/>
          </p:nvPr>
        </p:nvSpPr>
        <p:spPr bwMode="auto">
          <a:xfrm>
            <a:off x="5622925" y="6456363"/>
            <a:ext cx="43037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CF9AEF7-6369-4E65-A841-FE8330788F41}"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34C777F-F86E-4A99-BF7F-B7EAF8F938F3}" type="slidenum">
              <a:rPr lang="ru-RU" smtClean="0">
                <a:cs typeface="Arial" charset="0"/>
              </a:rPr>
              <a:pPr/>
              <a:t>0</a:t>
            </a:fld>
            <a:endParaRPr lang="ru-RU" dirty="0" smtClean="0">
              <a:cs typeface="Arial" charset="0"/>
            </a:endParaRPr>
          </a:p>
        </p:txBody>
      </p:sp>
      <p:sp>
        <p:nvSpPr>
          <p:cNvPr id="23555" name="Rectangle 2"/>
          <p:cNvSpPr>
            <a:spLocks noGrp="1" noRot="1" noChangeAspect="1" noChangeArrowheads="1" noTextEdit="1"/>
          </p:cNvSpPr>
          <p:nvPr>
            <p:ph type="sldImg"/>
          </p:nvPr>
        </p:nvSpPr>
        <p:spPr>
          <a:xfrm>
            <a:off x="3273425" y="511175"/>
            <a:ext cx="3398838" cy="2549525"/>
          </a:xfrm>
          <a:ln/>
        </p:spPr>
      </p:sp>
      <p:sp>
        <p:nvSpPr>
          <p:cNvPr id="23556" name="Rectangle 3"/>
          <p:cNvSpPr>
            <a:spLocks noGrp="1" noChangeArrowheads="1"/>
          </p:cNvSpPr>
          <p:nvPr>
            <p:ph type="body" idx="1"/>
          </p:nvPr>
        </p:nvSpPr>
        <p:spPr>
          <a:xfrm>
            <a:off x="992188" y="3232150"/>
            <a:ext cx="7943850" cy="3055938"/>
          </a:xfrm>
          <a:noFill/>
          <a:ln/>
        </p:spPr>
        <p:txBody>
          <a:bodyPr/>
          <a:lstStyle/>
          <a:p>
            <a:pPr eaLnBrk="1" hangingPunct="1"/>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3265488" y="509588"/>
            <a:ext cx="3402012" cy="2551112"/>
          </a:xfrm>
          <a:ln/>
        </p:spPr>
      </p:sp>
      <p:sp>
        <p:nvSpPr>
          <p:cNvPr id="24579" name="Rectangle 3"/>
          <p:cNvSpPr>
            <a:spLocks noGrp="1" noChangeArrowheads="1"/>
          </p:cNvSpPr>
          <p:nvPr>
            <p:ph type="body" idx="1"/>
          </p:nvPr>
        </p:nvSpPr>
        <p:spPr>
          <a:noFill/>
          <a:ln/>
        </p:spPr>
        <p:txBody>
          <a:bodyPr/>
          <a:lstStyle/>
          <a:p>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17C21E4E-3382-4553-93FA-728516CC2CC2}" type="datetime1">
              <a:rPr lang="ru-RU" smtClean="0"/>
              <a:pPr>
                <a:defRPr/>
              </a:pPr>
              <a:t>18.12.2019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B5903F8B-DB85-46A8-9F05-7F6B6D85EEBA}"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347DF2F-E262-4A21-B01B-B114E9E2E6F3}" type="datetime1">
              <a:rPr lang="ru-RU" smtClean="0"/>
              <a:pPr>
                <a:defRPr/>
              </a:pPr>
              <a:t>18.12.2019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1B45EBB7-101C-4B33-B24A-1A354295B12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E1DA57F6-B0B1-4065-BD83-0253B58A9442}" type="datetime1">
              <a:rPr lang="ru-RU" smtClean="0"/>
              <a:pPr>
                <a:defRPr/>
              </a:pPr>
              <a:t>18.12.2019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E69452EF-B01B-46F2-9B66-DE9740263801}" type="slidenum">
              <a:rPr lang="ru-RU" smtClean="0"/>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dirty="0"/>
          </a:p>
        </p:txBody>
      </p:sp>
      <p:sp>
        <p:nvSpPr>
          <p:cNvPr id="4" name="Дата 9"/>
          <p:cNvSpPr>
            <a:spLocks noGrp="1"/>
          </p:cNvSpPr>
          <p:nvPr>
            <p:ph type="dt" sz="half" idx="10"/>
          </p:nvPr>
        </p:nvSpPr>
        <p:spPr/>
        <p:txBody>
          <a:bodyPr/>
          <a:lstStyle>
            <a:lvl1pPr>
              <a:defRPr/>
            </a:lvl1pPr>
          </a:lstStyle>
          <a:p>
            <a:pPr>
              <a:defRPr/>
            </a:pPr>
            <a:fld id="{300B036A-2B23-44A8-8AF1-9790DFF76C23}" type="datetime1">
              <a:rPr lang="ru-RU"/>
              <a:pPr>
                <a:defRPr/>
              </a:pPr>
              <a:t>18.12.2019</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F255B064-F995-4371-B991-03D696B40FA0}"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pPr>
              <a:defRPr/>
            </a:pPr>
            <a:fld id="{17C21E4E-3382-4553-93FA-728516CC2CC2}" type="datetime1">
              <a:rPr lang="ru-RU" smtClean="0"/>
              <a:pPr>
                <a:defRPr/>
              </a:pPr>
              <a:t>18.12.2019</a:t>
            </a:fld>
            <a:endParaRPr lang="ru-RU" dirty="0"/>
          </a:p>
        </p:txBody>
      </p:sp>
      <p:sp>
        <p:nvSpPr>
          <p:cNvPr id="17" name="Нижний колонтитул 16"/>
          <p:cNvSpPr>
            <a:spLocks noGrp="1"/>
          </p:cNvSpPr>
          <p:nvPr>
            <p:ph type="ftr" sz="quarter" idx="11"/>
          </p:nvPr>
        </p:nvSpPr>
        <p:spPr/>
        <p:txBody>
          <a:bodyPr/>
          <a:lstStyle/>
          <a:p>
            <a:pPr>
              <a:defRPr/>
            </a:pPr>
            <a:endParaRPr lang="ru-RU" dirty="0"/>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B5903F8B-DB85-46A8-9F05-7F6B6D85EEBA}" type="slidenum">
              <a:rPr lang="ru-RU" smtClean="0"/>
              <a:pPr>
                <a:defRPr/>
              </a:pPr>
              <a:t>‹#›</a:t>
            </a:fld>
            <a:endParaRPr lang="ru-RU" dirty="0"/>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fld id="{93FE5B8A-CBA5-4026-A38F-AB446FEE4875}" type="datetime1">
              <a:rPr lang="ru-RU" smtClean="0"/>
              <a:pPr>
                <a:defRPr/>
              </a:pPr>
              <a:t>18.12.2019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1A4ACF87-94BF-461E-8082-5303BB6CA947}" type="slidenum">
              <a:rPr lang="ru-RU" smtClean="0"/>
              <a:pPr>
                <a:defRPr/>
              </a:pPr>
              <a:t>‹#›</a:t>
            </a:fld>
            <a:endParaRPr lang="ru-RU" dirty="0"/>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6314E1A7-81D1-475E-914B-56E5DB692EE8}" type="datetime1">
              <a:rPr lang="ru-RU" smtClean="0"/>
              <a:pPr>
                <a:defRPr/>
              </a:pPr>
              <a:t>18.12.2019</a:t>
            </a:fld>
            <a:endParaRPr lang="ru-RU" dirty="0"/>
          </a:p>
        </p:txBody>
      </p:sp>
      <p:sp>
        <p:nvSpPr>
          <p:cNvPr id="5" name="Нижний колонтитул 4"/>
          <p:cNvSpPr>
            <a:spLocks noGrp="1"/>
          </p:cNvSpPr>
          <p:nvPr>
            <p:ph type="ftr" sz="quarter" idx="11"/>
          </p:nvPr>
        </p:nvSpPr>
        <p:spPr>
          <a:xfrm>
            <a:off x="800100" y="6172200"/>
            <a:ext cx="4000500" cy="457200"/>
          </a:xfrm>
        </p:spPr>
        <p:txBody>
          <a:bodyPr/>
          <a:lstStyle/>
          <a:p>
            <a:pPr>
              <a:defRPr/>
            </a:pPr>
            <a:endParaRPr lang="ru-RU" dirty="0"/>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146304" y="6208776"/>
            <a:ext cx="457200" cy="457200"/>
          </a:xfrm>
        </p:spPr>
        <p:txBody>
          <a:bodyPr/>
          <a:lstStyle/>
          <a:p>
            <a:pPr>
              <a:defRPr/>
            </a:pPr>
            <a:fld id="{5F7B9C87-FF92-4F91-AAD9-C9FB4D118E76}" type="slidenum">
              <a:rPr lang="ru-RU" smtClean="0"/>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90D308AE-9DF9-4C5C-9FC1-8D64651C4F52}" type="datetime1">
              <a:rPr lang="ru-RU" smtClean="0"/>
              <a:pPr>
                <a:defRPr/>
              </a:pPr>
              <a:t>18.12.2019</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901DE163-8E63-48C9-94E8-A02FACBBF1F7}" type="slidenum">
              <a:rPr lang="ru-RU" smtClean="0"/>
              <a:pPr>
                <a:defRPr/>
              </a:pPr>
              <a:t>‹#›</a:t>
            </a:fld>
            <a:endParaRPr lang="ru-RU" dirty="0"/>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fld id="{15D693D1-6D50-418D-BB47-4C4A91A42DE2}" type="datetime1">
              <a:rPr lang="ru-RU" smtClean="0"/>
              <a:pPr>
                <a:defRPr/>
              </a:pPr>
              <a:t>18.12.2019</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D9249C88-6327-4007-AA07-622CEEE815A9}" type="slidenum">
              <a:rPr lang="ru-RU" smtClean="0"/>
              <a:pPr>
                <a:defRPr/>
              </a:pPr>
              <a:t>‹#›</a:t>
            </a:fld>
            <a:endParaRPr lang="ru-RU" dirty="0"/>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E74A44C4-55F7-49B4-9769-46BAD13FA4AC}" type="datetime1">
              <a:rPr lang="ru-RU" smtClean="0"/>
              <a:pPr>
                <a:defRPr/>
              </a:pPr>
              <a:t>18.12.2019</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CF557FD1-671E-4C50-9467-84BC253CBD15}" type="slidenum">
              <a:rPr lang="ru-RU" smtClean="0"/>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F38F605-F8DD-430D-91F1-DBAD6B40F327}" type="datetime1">
              <a:rPr lang="ru-RU" smtClean="0"/>
              <a:pPr>
                <a:defRPr/>
              </a:pPr>
              <a:t>18.12.2019</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7B0544CF-25B2-4A8F-940C-8E98C636FE8F}"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3FE5B8A-CBA5-4026-A38F-AB446FEE4875}" type="datetime1">
              <a:rPr lang="ru-RU" smtClean="0"/>
              <a:pPr>
                <a:defRPr/>
              </a:pPr>
              <a:t>18.12.2019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1A4ACF87-94BF-461E-8082-5303BB6CA947}" type="slidenum">
              <a:rPr lang="ru-RU" smtClean="0"/>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77A9E600-7A50-4971-B662-4536244EBD9F}" type="datetime1">
              <a:rPr lang="ru-RU" smtClean="0"/>
              <a:pPr>
                <a:defRPr/>
              </a:pPr>
              <a:t>18.12.2019</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08D11D8F-729A-4608-A4FF-6BC194E80398}" type="slidenum">
              <a:rPr lang="ru-RU" smtClean="0"/>
              <a:pPr>
                <a:defRPr/>
              </a:pPr>
              <a:t>‹#›</a:t>
            </a:fld>
            <a:endParaRPr lang="ru-RU" dirty="0"/>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0C621D57-D369-468B-B7C3-449543D60485}" type="datetime1">
              <a:rPr lang="ru-RU" smtClean="0"/>
              <a:pPr>
                <a:defRPr/>
              </a:pPr>
              <a:t>18.12.2019</a:t>
            </a:fld>
            <a:endParaRPr lang="ru-RU" dirty="0"/>
          </a:p>
        </p:txBody>
      </p:sp>
      <p:sp>
        <p:nvSpPr>
          <p:cNvPr id="6" name="Нижний колонтитул 5"/>
          <p:cNvSpPr>
            <a:spLocks noGrp="1"/>
          </p:cNvSpPr>
          <p:nvPr>
            <p:ph type="ftr" sz="quarter" idx="11"/>
          </p:nvPr>
        </p:nvSpPr>
        <p:spPr>
          <a:xfrm>
            <a:off x="914400" y="6172200"/>
            <a:ext cx="3886200" cy="457200"/>
          </a:xfrm>
        </p:spPr>
        <p:txBody>
          <a:bodyPr/>
          <a:lstStyle/>
          <a:p>
            <a:pPr>
              <a:defRPr/>
            </a:pPr>
            <a:endParaRPr lang="ru-RU" dirty="0"/>
          </a:p>
        </p:txBody>
      </p:sp>
      <p:sp>
        <p:nvSpPr>
          <p:cNvPr id="7" name="Номер слайда 6"/>
          <p:cNvSpPr>
            <a:spLocks noGrp="1"/>
          </p:cNvSpPr>
          <p:nvPr>
            <p:ph type="sldNum" sz="quarter" idx="12"/>
          </p:nvPr>
        </p:nvSpPr>
        <p:spPr>
          <a:xfrm>
            <a:off x="146304" y="6208776"/>
            <a:ext cx="457200" cy="457200"/>
          </a:xfrm>
        </p:spPr>
        <p:txBody>
          <a:bodyPr/>
          <a:lstStyle/>
          <a:p>
            <a:pPr>
              <a:defRPr/>
            </a:pPr>
            <a:fld id="{24339302-64D1-4F7E-9C9F-BA26F9CA452B}" type="slidenum">
              <a:rPr lang="ru-RU" smtClean="0"/>
              <a:pPr>
                <a:defRPr/>
              </a:pPr>
              <a:t>‹#›</a:t>
            </a:fld>
            <a:endParaRPr lang="ru-RU" dirty="0"/>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dirty="0" smtClean="0"/>
              <a:t>Вставка рисунка</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C347DF2F-E262-4A21-B01B-B114E9E2E6F3}" type="datetime1">
              <a:rPr lang="ru-RU" smtClean="0"/>
              <a:pPr>
                <a:defRPr/>
              </a:pPr>
              <a:t>18.12.2019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1B45EBB7-101C-4B33-B24A-1A354295B129}" type="slidenum">
              <a:rPr lang="ru-RU" smtClean="0"/>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E1DA57F6-B0B1-4065-BD83-0253B58A9442}" type="datetime1">
              <a:rPr lang="ru-RU" smtClean="0"/>
              <a:pPr>
                <a:defRPr/>
              </a:pPr>
              <a:t>18.12.2019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E69452EF-B01B-46F2-9B66-DE9740263801}"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6314E1A7-81D1-475E-914B-56E5DB692EE8}" type="datetime1">
              <a:rPr lang="ru-RU" smtClean="0"/>
              <a:pPr>
                <a:defRPr/>
              </a:pPr>
              <a:t>18.12.2019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5F7B9C87-FF92-4F91-AAD9-C9FB4D118E76}"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90D308AE-9DF9-4C5C-9FC1-8D64651C4F52}" type="datetime1">
              <a:rPr lang="ru-RU" smtClean="0"/>
              <a:pPr>
                <a:defRPr/>
              </a:pPr>
              <a:t>18.12.2019</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901DE163-8E63-48C9-94E8-A02FACBBF1F7}"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15D693D1-6D50-418D-BB47-4C4A91A42DE2}" type="datetime1">
              <a:rPr lang="ru-RU" smtClean="0"/>
              <a:pPr>
                <a:defRPr/>
              </a:pPr>
              <a:t>18.12.2019</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D9249C88-6327-4007-AA07-622CEEE815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E74A44C4-55F7-49B4-9769-46BAD13FA4AC}" type="datetime1">
              <a:rPr lang="ru-RU" smtClean="0"/>
              <a:pPr>
                <a:defRPr/>
              </a:pPr>
              <a:t>18.12.2019</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CF557FD1-671E-4C50-9467-84BC253CBD15}"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F38F605-F8DD-430D-91F1-DBAD6B40F327}" type="datetime1">
              <a:rPr lang="ru-RU" smtClean="0"/>
              <a:pPr>
                <a:defRPr/>
              </a:pPr>
              <a:t>18.12.2019</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7B0544CF-25B2-4A8F-940C-8E98C636FE8F}"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77A9E600-7A50-4971-B662-4536244EBD9F}" type="datetime1">
              <a:rPr lang="ru-RU" smtClean="0"/>
              <a:pPr>
                <a:defRPr/>
              </a:pPr>
              <a:t>18.12.2019</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08D11D8F-729A-4608-A4FF-6BC194E80398}"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0C621D57-D369-468B-B7C3-449543D60485}" type="datetime1">
              <a:rPr lang="ru-RU" smtClean="0"/>
              <a:pPr>
                <a:defRPr/>
              </a:pPr>
              <a:t>18.12.2019</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24339302-64D1-4F7E-9C9F-BA26F9CA452B}"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D166BF7-F185-4D4C-BE44-B164A21C710F}" type="datetime1">
              <a:rPr lang="ru-RU" smtClean="0"/>
              <a:pPr>
                <a:defRPr/>
              </a:pPr>
              <a:t>18.12.2019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FF61A2-8FB8-4116-8B86-0E0AE2608D28}"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BD166BF7-F185-4D4C-BE44-B164A21C710F}" type="datetime1">
              <a:rPr lang="ru-RU" smtClean="0"/>
              <a:pPr>
                <a:defRPr/>
              </a:pPr>
              <a:t>18.12.2019</a:t>
            </a:fld>
            <a:endParaRPr lang="ru-RU" dirty="0"/>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ru-RU" dirty="0"/>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71FF61A2-8FB8-4116-8B86-0E0AE2608D28}"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620713"/>
            <a:ext cx="9144000" cy="4968875"/>
          </a:xfrm>
          <a:prstGeom prst="rect">
            <a:avLst/>
          </a:prstGeom>
          <a:noFill/>
          <a:ln w="9525">
            <a:noFill/>
            <a:miter lim="800000"/>
            <a:headEnd/>
            <a:tailEnd/>
          </a:ln>
        </p:spPr>
        <p:txBody>
          <a:bodyPr wrap="none" anchor="ctr"/>
          <a:lstStyle/>
          <a:p>
            <a:endParaRPr lang="ru-RU" dirty="0"/>
          </a:p>
        </p:txBody>
      </p:sp>
      <p:sp>
        <p:nvSpPr>
          <p:cNvPr id="12291" name="Rectangle 5"/>
          <p:cNvSpPr>
            <a:spLocks noChangeArrowheads="1"/>
          </p:cNvSpPr>
          <p:nvPr/>
        </p:nvSpPr>
        <p:spPr bwMode="auto">
          <a:xfrm>
            <a:off x="8677275" y="620713"/>
            <a:ext cx="466725" cy="4968875"/>
          </a:xfrm>
          <a:prstGeom prst="rect">
            <a:avLst/>
          </a:prstGeom>
          <a:noFill/>
          <a:ln w="9525">
            <a:noFill/>
            <a:miter lim="800000"/>
            <a:headEnd/>
            <a:tailEnd/>
          </a:ln>
        </p:spPr>
        <p:txBody>
          <a:bodyPr wrap="none" anchor="ctr"/>
          <a:lstStyle/>
          <a:p>
            <a:endParaRPr lang="ru-RU" dirty="0"/>
          </a:p>
        </p:txBody>
      </p:sp>
      <p:sp>
        <p:nvSpPr>
          <p:cNvPr id="12292" name="Rectangle 6"/>
          <p:cNvSpPr>
            <a:spLocks noChangeArrowheads="1"/>
          </p:cNvSpPr>
          <p:nvPr/>
        </p:nvSpPr>
        <p:spPr bwMode="auto">
          <a:xfrm>
            <a:off x="0" y="5589588"/>
            <a:ext cx="9144000" cy="1268412"/>
          </a:xfrm>
          <a:prstGeom prst="rect">
            <a:avLst/>
          </a:prstGeom>
          <a:noFill/>
          <a:ln w="9525">
            <a:noFill/>
            <a:miter lim="800000"/>
            <a:headEnd/>
            <a:tailEnd/>
          </a:ln>
        </p:spPr>
        <p:txBody>
          <a:bodyPr wrap="none" anchor="ctr"/>
          <a:lstStyle/>
          <a:p>
            <a:endParaRPr lang="ru-RU" dirty="0"/>
          </a:p>
        </p:txBody>
      </p:sp>
      <p:sp>
        <p:nvSpPr>
          <p:cNvPr id="12293" name="Rectangle 7"/>
          <p:cNvSpPr>
            <a:spLocks noChangeArrowheads="1"/>
          </p:cNvSpPr>
          <p:nvPr/>
        </p:nvSpPr>
        <p:spPr bwMode="auto">
          <a:xfrm>
            <a:off x="0" y="0"/>
            <a:ext cx="9144000" cy="620713"/>
          </a:xfrm>
          <a:prstGeom prst="rect">
            <a:avLst/>
          </a:prstGeom>
          <a:noFill/>
          <a:ln w="9525">
            <a:noFill/>
            <a:miter lim="800000"/>
            <a:headEnd/>
            <a:tailEnd/>
          </a:ln>
        </p:spPr>
        <p:txBody>
          <a:bodyPr wrap="none" anchor="ctr"/>
          <a:lstStyle/>
          <a:p>
            <a:endParaRPr lang="ru-RU" dirty="0"/>
          </a:p>
        </p:txBody>
      </p:sp>
      <p:sp>
        <p:nvSpPr>
          <p:cNvPr id="5128" name="Rectangle 8"/>
          <p:cNvSpPr>
            <a:spLocks noGrp="1" noChangeArrowheads="1"/>
          </p:cNvSpPr>
          <p:nvPr>
            <p:ph type="ctrTitle"/>
          </p:nvPr>
        </p:nvSpPr>
        <p:spPr>
          <a:xfrm>
            <a:off x="395288" y="5072074"/>
            <a:ext cx="8497887" cy="1452551"/>
          </a:xfrm>
          <a:effectLst>
            <a:outerShdw blurRad="57150" dist="38100" dir="5400000" algn="ctr" rotWithShape="0">
              <a:schemeClr val="accent5">
                <a:shade val="9000"/>
                <a:satMod val="105000"/>
                <a:alpha val="48000"/>
              </a:schemeClr>
            </a:outerShdw>
          </a:effectLst>
          <a:scene3d>
            <a:camera prst="orthographicFront"/>
            <a:lightRig rig="freezing" dir="t">
              <a:rot lat="0" lon="0" rev="5640000"/>
            </a:lightRig>
          </a:scene3d>
          <a:sp3d>
            <a:bevelT/>
          </a:sp3d>
        </p:spPr>
        <p:style>
          <a:lnRef idx="1">
            <a:schemeClr val="accent5"/>
          </a:lnRef>
          <a:fillRef idx="3">
            <a:schemeClr val="accent5"/>
          </a:fillRef>
          <a:effectRef idx="2">
            <a:schemeClr val="accent5"/>
          </a:effectRef>
          <a:fontRef idx="minor">
            <a:schemeClr val="lt1"/>
          </a:fontRef>
        </p:style>
        <p:txBody>
          <a:bodyPr>
            <a:normAutofit fontScale="90000"/>
            <a:scene3d>
              <a:camera prst="orthographicFront"/>
              <a:lightRig rig="freezing" dir="t">
                <a:rot lat="0" lon="0" rev="5640000"/>
              </a:lightRig>
            </a:scene3d>
            <a:sp3d prstMaterial="flat">
              <a:bevelT w="38100" h="38100"/>
              <a:contourClr>
                <a:schemeClr val="tx2"/>
              </a:contourClr>
            </a:sp3d>
          </a:bodyPr>
          <a:lstStyle/>
          <a:p>
            <a:pPr fontAlgn="auto">
              <a:spcBef>
                <a:spcPct val="80000"/>
              </a:spcBef>
              <a:spcAft>
                <a:spcPct val="70000"/>
              </a:spcAft>
              <a:defRPr/>
            </a:pPr>
            <a:r>
              <a:rPr lang="ru-RU" sz="3200" b="1" i="1" dirty="0" smtClean="0">
                <a:solidFill>
                  <a:schemeClr val="accent1">
                    <a:lumMod val="25000"/>
                  </a:schemeClr>
                </a:solidFill>
                <a:latin typeface="Times New Roman" pitchFamily="18" charset="0"/>
                <a:cs typeface="Times New Roman" pitchFamily="18" charset="0"/>
              </a:rPr>
              <a:t>О МОТЫГИНСКОМ РАЙОННОМ БЮДЖЕТЕ </a:t>
            </a:r>
            <a:br>
              <a:rPr lang="ru-RU" sz="3200" b="1" i="1" dirty="0" smtClean="0">
                <a:solidFill>
                  <a:schemeClr val="accent1">
                    <a:lumMod val="25000"/>
                  </a:schemeClr>
                </a:solidFill>
                <a:latin typeface="Times New Roman" pitchFamily="18" charset="0"/>
                <a:cs typeface="Times New Roman" pitchFamily="18" charset="0"/>
              </a:rPr>
            </a:br>
            <a:r>
              <a:rPr lang="ru-RU" sz="3200" b="1" i="1" dirty="0" smtClean="0">
                <a:solidFill>
                  <a:schemeClr val="accent1">
                    <a:lumMod val="25000"/>
                  </a:schemeClr>
                </a:solidFill>
                <a:latin typeface="Times New Roman" pitchFamily="18" charset="0"/>
                <a:cs typeface="Times New Roman" pitchFamily="18" charset="0"/>
              </a:rPr>
              <a:t>НА 2020 ГОД</a:t>
            </a:r>
            <a:br>
              <a:rPr lang="ru-RU" sz="3200" b="1" i="1" dirty="0" smtClean="0">
                <a:solidFill>
                  <a:schemeClr val="accent1">
                    <a:lumMod val="25000"/>
                  </a:schemeClr>
                </a:solidFill>
                <a:latin typeface="Times New Roman" pitchFamily="18" charset="0"/>
                <a:cs typeface="Times New Roman" pitchFamily="18" charset="0"/>
              </a:rPr>
            </a:br>
            <a:r>
              <a:rPr lang="ru-RU" sz="3200" b="1" i="1" dirty="0" smtClean="0">
                <a:solidFill>
                  <a:schemeClr val="accent1">
                    <a:lumMod val="25000"/>
                  </a:schemeClr>
                </a:solidFill>
                <a:latin typeface="Times New Roman" pitchFamily="18" charset="0"/>
                <a:cs typeface="Times New Roman" pitchFamily="18" charset="0"/>
              </a:rPr>
              <a:t> И ПЛАНОВЫЙ ПЕРИОД 2021-2022 ГОДОВ</a:t>
            </a:r>
          </a:p>
        </p:txBody>
      </p:sp>
      <p:pic>
        <p:nvPicPr>
          <p:cNvPr id="12295" name="Picture 3"/>
          <p:cNvPicPr>
            <a:picLocks noChangeAspect="1" noChangeArrowheads="1"/>
          </p:cNvPicPr>
          <p:nvPr/>
        </p:nvPicPr>
        <p:blipFill>
          <a:blip r:embed="rId3" cstate="print"/>
          <a:srcRect/>
          <a:stretch>
            <a:fillRect/>
          </a:stretch>
        </p:blipFill>
        <p:spPr bwMode="auto">
          <a:xfrm>
            <a:off x="357158" y="214290"/>
            <a:ext cx="5000660" cy="4861753"/>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80975" y="1095375"/>
            <a:ext cx="9144000" cy="0"/>
          </a:xfrm>
          <a:prstGeom prst="rect">
            <a:avLst/>
          </a:prstGeom>
          <a:noFill/>
          <a:ln w="9525">
            <a:noFill/>
            <a:miter lim="800000"/>
            <a:headEnd/>
            <a:tailEnd/>
          </a:ln>
        </p:spPr>
        <p:txBody>
          <a:bodyPr wrap="none" anchor="ctr">
            <a:spAutoFit/>
          </a:bodyPr>
          <a:lstStyle/>
          <a:p>
            <a:endParaRPr lang="ru-RU" dirty="0"/>
          </a:p>
        </p:txBody>
      </p:sp>
      <p:sp>
        <p:nvSpPr>
          <p:cNvPr id="102403" name="Rectangle 3"/>
          <p:cNvSpPr>
            <a:spLocks noGrp="1" noChangeArrowheads="1"/>
          </p:cNvSpPr>
          <p:nvPr>
            <p:ph type="title"/>
          </p:nvPr>
        </p:nvSpPr>
        <p:spPr>
          <a:xfrm>
            <a:off x="214282" y="428604"/>
            <a:ext cx="8643998" cy="1223962"/>
          </a:xfrm>
          <a:ln/>
        </p:spPr>
        <p:style>
          <a:lnRef idx="1">
            <a:schemeClr val="dk1"/>
          </a:lnRef>
          <a:fillRef idx="2">
            <a:schemeClr val="dk1"/>
          </a:fillRef>
          <a:effectRef idx="1">
            <a:schemeClr val="dk1"/>
          </a:effectRef>
          <a:fontRef idx="minor">
            <a:schemeClr val="dk1"/>
          </a:fontRef>
        </p:style>
        <p:txBody>
          <a:bodyPr>
            <a:noAutofit/>
          </a:bodyPr>
          <a:lstStyle/>
          <a:p>
            <a:pPr algn="ctr" eaLnBrk="1" hangingPunct="1">
              <a:defRPr/>
            </a:pPr>
            <a:r>
              <a:rPr lang="ru-RU" sz="2000" b="1" i="1" dirty="0" smtClean="0">
                <a:solidFill>
                  <a:schemeClr val="tx1">
                    <a:lumMod val="95000"/>
                  </a:schemeClr>
                </a:solidFill>
              </a:rPr>
              <a:t>ОСНОВНЫЕ ПАРАМЕТРЫ БЮДЖЕТА МУНИЦИПАЛЬНОГО ОБРАЗОВАНИЯ МОТЫГИНСКИЙ РАЙОН </a:t>
            </a:r>
            <a:br>
              <a:rPr lang="ru-RU" sz="2000" b="1" i="1" dirty="0" smtClean="0">
                <a:solidFill>
                  <a:schemeClr val="tx1">
                    <a:lumMod val="95000"/>
                  </a:schemeClr>
                </a:solidFill>
              </a:rPr>
            </a:br>
            <a:r>
              <a:rPr lang="ru-RU" sz="2000" b="1" i="1" dirty="0" smtClean="0">
                <a:solidFill>
                  <a:schemeClr val="tx1">
                    <a:lumMod val="95000"/>
                  </a:schemeClr>
                </a:solidFill>
              </a:rPr>
              <a:t>НА 2020 ГОД </a:t>
            </a:r>
            <a:r>
              <a:rPr lang="ru-RU" sz="2000" b="1" i="1" dirty="0" smtClean="0">
                <a:solidFill>
                  <a:schemeClr val="tx1">
                    <a:lumMod val="95000"/>
                  </a:schemeClr>
                </a:solidFill>
                <a:cs typeface="Times New Roman" pitchFamily="18" charset="0"/>
              </a:rPr>
              <a:t>(ТЫС.РУБ.)</a:t>
            </a:r>
          </a:p>
        </p:txBody>
      </p:sp>
      <p:sp>
        <p:nvSpPr>
          <p:cNvPr id="16388" name="AutoShape 4"/>
          <p:cNvSpPr>
            <a:spLocks noChangeArrowheads="1"/>
          </p:cNvSpPr>
          <p:nvPr/>
        </p:nvSpPr>
        <p:spPr bwMode="auto">
          <a:xfrm>
            <a:off x="214282" y="2000240"/>
            <a:ext cx="4214842" cy="1728787"/>
          </a:xfrm>
          <a:prstGeom prst="roundRect">
            <a:avLst>
              <a:gd name="adj" fmla="val 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3600" b="1" i="1" dirty="0" smtClean="0"/>
              <a:t>ДОХОДЫ</a:t>
            </a:r>
          </a:p>
          <a:p>
            <a:pPr algn="ctr"/>
            <a:r>
              <a:rPr lang="ru-RU" sz="3600" b="1" i="1" dirty="0" smtClean="0"/>
              <a:t>1 110 823,09</a:t>
            </a:r>
            <a:endParaRPr lang="ru-RU" sz="3600" b="1" i="1" dirty="0"/>
          </a:p>
        </p:txBody>
      </p:sp>
      <p:sp>
        <p:nvSpPr>
          <p:cNvPr id="16389" name="AutoShape 5"/>
          <p:cNvSpPr>
            <a:spLocks noChangeArrowheads="1"/>
          </p:cNvSpPr>
          <p:nvPr/>
        </p:nvSpPr>
        <p:spPr bwMode="auto">
          <a:xfrm>
            <a:off x="4714876" y="2000240"/>
            <a:ext cx="4143404" cy="1714512"/>
          </a:xfrm>
          <a:prstGeom prst="roundRect">
            <a:avLst>
              <a:gd name="adj" fmla="val 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3600" b="1" i="1" dirty="0" smtClean="0"/>
              <a:t>РАСХОДЫ</a:t>
            </a:r>
          </a:p>
          <a:p>
            <a:pPr algn="ctr"/>
            <a:r>
              <a:rPr lang="ru-RU" sz="3600" b="1" i="1" dirty="0" smtClean="0"/>
              <a:t>1 110 823,09</a:t>
            </a:r>
            <a:endParaRPr lang="ru-RU" sz="3600" b="1" i="1" dirty="0"/>
          </a:p>
        </p:txBody>
      </p:sp>
      <p:sp>
        <p:nvSpPr>
          <p:cNvPr id="16390" name="AutoShape 6"/>
          <p:cNvSpPr>
            <a:spLocks noChangeArrowheads="1"/>
          </p:cNvSpPr>
          <p:nvPr/>
        </p:nvSpPr>
        <p:spPr bwMode="auto">
          <a:xfrm rot="10800000">
            <a:off x="2428860" y="3857628"/>
            <a:ext cx="4286280" cy="80485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ln>
            <a:headEnd/>
            <a:tailEnd/>
          </a:ln>
        </p:spPr>
        <p:style>
          <a:lnRef idx="1">
            <a:schemeClr val="dk1"/>
          </a:lnRef>
          <a:fillRef idx="2">
            <a:schemeClr val="dk1"/>
          </a:fillRef>
          <a:effectRef idx="1">
            <a:schemeClr val="dk1"/>
          </a:effectRef>
          <a:fontRef idx="minor">
            <a:schemeClr val="dk1"/>
          </a:fontRef>
        </p:style>
        <p:txBody>
          <a:bodyPr rot="10800000" wrap="none" anchor="ctr"/>
          <a:lstStyle/>
          <a:p>
            <a:endParaRPr lang="ru-RU" dirty="0"/>
          </a:p>
        </p:txBody>
      </p:sp>
      <p:sp>
        <p:nvSpPr>
          <p:cNvPr id="16392" name="WordArt 8"/>
          <p:cNvSpPr>
            <a:spLocks noChangeArrowheads="1" noChangeShapeType="1" noTextEdit="1"/>
          </p:cNvSpPr>
          <p:nvPr/>
        </p:nvSpPr>
        <p:spPr bwMode="auto">
          <a:xfrm>
            <a:off x="714348" y="2928934"/>
            <a:ext cx="3048000" cy="444500"/>
          </a:xfrm>
          <a:prstGeom prst="rect">
            <a:avLst/>
          </a:prstGeom>
        </p:spPr>
        <p:txBody>
          <a:bodyPr wrap="none" fromWordArt="1">
            <a:prstTxWarp prst="textPlain">
              <a:avLst>
                <a:gd name="adj" fmla="val 50000"/>
              </a:avLst>
            </a:prstTxWarp>
          </a:bodyPr>
          <a:lstStyle/>
          <a:p>
            <a:pPr algn="ctr"/>
            <a:endParaRPr lang="ru-RU" sz="2000" b="1" kern="10" dirty="0">
              <a:ln w="3175">
                <a:solidFill>
                  <a:schemeClr val="tx1"/>
                </a:solidFill>
                <a:miter lim="800000"/>
                <a:headEnd/>
                <a:tailEnd/>
              </a:ln>
              <a:solidFill>
                <a:schemeClr val="tx1">
                  <a:lumMod val="65000"/>
                  <a:lumOff val="35000"/>
                </a:schemeClr>
              </a:solidFill>
              <a:latin typeface="Bookman Old Style"/>
            </a:endParaRPr>
          </a:p>
        </p:txBody>
      </p:sp>
      <p:sp>
        <p:nvSpPr>
          <p:cNvPr id="16397" name="WordArt 13"/>
          <p:cNvSpPr>
            <a:spLocks noChangeArrowheads="1" noChangeShapeType="1" noTextEdit="1"/>
          </p:cNvSpPr>
          <p:nvPr/>
        </p:nvSpPr>
        <p:spPr bwMode="auto">
          <a:xfrm>
            <a:off x="5715008" y="3571876"/>
            <a:ext cx="2578100" cy="393700"/>
          </a:xfrm>
          <a:prstGeom prst="rect">
            <a:avLst/>
          </a:prstGeom>
        </p:spPr>
        <p:txBody>
          <a:bodyPr wrap="none" fromWordArt="1">
            <a:prstTxWarp prst="textPlain">
              <a:avLst>
                <a:gd name="adj" fmla="val 50000"/>
              </a:avLst>
            </a:prstTxWarp>
          </a:bodyPr>
          <a:lstStyle/>
          <a:p>
            <a:pPr algn="ctr"/>
            <a:endParaRPr lang="ru-RU" sz="4000" b="1" kern="10" dirty="0">
              <a:ln w="3175">
                <a:solidFill>
                  <a:schemeClr val="tx1"/>
                </a:solidFill>
                <a:miter lim="800000"/>
                <a:headEnd/>
                <a:tailEnd/>
              </a:ln>
              <a:solidFill>
                <a:schemeClr val="tx1">
                  <a:lumMod val="65000"/>
                  <a:lumOff val="35000"/>
                </a:schemeClr>
              </a:solidFill>
              <a:latin typeface="Times New Roman"/>
              <a:cs typeface="Times New Roman"/>
            </a:endParaRPr>
          </a:p>
        </p:txBody>
      </p:sp>
      <p:sp>
        <p:nvSpPr>
          <p:cNvPr id="14" name="Прямоугольник 13"/>
          <p:cNvSpPr/>
          <p:nvPr/>
        </p:nvSpPr>
        <p:spPr>
          <a:xfrm>
            <a:off x="214282" y="4857760"/>
            <a:ext cx="8643998" cy="17859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3200" b="1" i="1" dirty="0" smtClean="0">
                <a:solidFill>
                  <a:schemeClr val="tx1"/>
                </a:solidFill>
              </a:rPr>
              <a:t>ДЕФИЦИТ</a:t>
            </a:r>
            <a:r>
              <a:rPr lang="ru-RU" sz="3200" b="1" i="1" dirty="0" smtClean="0"/>
              <a:t> </a:t>
            </a:r>
            <a:r>
              <a:rPr lang="ru-RU" sz="3200" b="1" i="1" dirty="0" smtClean="0">
                <a:solidFill>
                  <a:schemeClr val="tx1"/>
                </a:solidFill>
              </a:rPr>
              <a:t>/ ПРОФИЦИТ</a:t>
            </a:r>
          </a:p>
          <a:p>
            <a:pPr algn="ctr"/>
            <a:r>
              <a:rPr lang="ru-RU" sz="3200" b="1" i="1" dirty="0" smtClean="0">
                <a:solidFill>
                  <a:schemeClr val="tx1"/>
                </a:solidFill>
              </a:rPr>
              <a:t>0,00</a:t>
            </a:r>
            <a:endParaRPr lang="ru-RU" sz="3200" b="1" i="1" dirty="0">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598" y="1714488"/>
            <a:ext cx="8377238" cy="2214577"/>
          </a:xfrm>
          <a:noFill/>
        </p:spPr>
        <p:style>
          <a:lnRef idx="1">
            <a:schemeClr val="dk1"/>
          </a:lnRef>
          <a:fillRef idx="2">
            <a:schemeClr val="dk1"/>
          </a:fillRef>
          <a:effectRef idx="1">
            <a:schemeClr val="dk1"/>
          </a:effectRef>
          <a:fontRef idx="minor">
            <a:schemeClr val="dk1"/>
          </a:fontRef>
        </p:style>
        <p:txBody>
          <a:bodyPr>
            <a:noAutofit/>
          </a:bodyPr>
          <a:lstStyle/>
          <a:p>
            <a:pPr algn="r"/>
            <a:r>
              <a:rPr lang="ru-RU" sz="7200" b="1" i="1" dirty="0" smtClean="0">
                <a:latin typeface="Times New Roman" pitchFamily="18" charset="0"/>
                <a:cs typeface="Times New Roman" pitchFamily="18" charset="0"/>
              </a:rPr>
              <a:t>ДОХОДЫ БЮДЖЕТА</a:t>
            </a:r>
            <a:endParaRPr lang="ru-RU" sz="7200" b="1" i="1" dirty="0">
              <a:latin typeface="Times New Roman" pitchFamily="18" charset="0"/>
              <a:cs typeface="Times New Roman" pitchFamily="18" charset="0"/>
            </a:endParaRPr>
          </a:p>
        </p:txBody>
      </p:sp>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B0544CF-25B2-4A8F-940C-8E98C636FE8F}" type="slidenum">
              <a:rPr lang="ru-RU" smtClean="0"/>
              <a:pPr>
                <a:defRPr/>
              </a:pPr>
              <a:t>11</a:t>
            </a:fld>
            <a:endParaRPr lang="ru-RU" dirty="0"/>
          </a:p>
        </p:txBody>
      </p:sp>
      <p:sp>
        <p:nvSpPr>
          <p:cNvPr id="3" name="Заголовок 1"/>
          <p:cNvSpPr txBox="1">
            <a:spLocks/>
          </p:cNvSpPr>
          <p:nvPr/>
        </p:nvSpPr>
        <p:spPr>
          <a:xfrm>
            <a:off x="285720" y="274638"/>
            <a:ext cx="8572560" cy="1011222"/>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ИСТОЧНИКИ ФОРМИРОВАНИЯ ДОХОДОВ БЮДЖЕТА</a:t>
            </a:r>
            <a:r>
              <a:rPr kumimoji="0" lang="en-US" sz="2400" b="1" i="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a:t>
            </a:r>
            <a:r>
              <a:rPr kumimoji="0" lang="ru-RU" sz="2400" b="1" i="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a:r>
            <a:br>
              <a:rPr kumimoji="0" lang="ru-RU" sz="2400" b="1" i="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br>
            <a:r>
              <a:rPr kumimoji="0" lang="ru-RU" sz="2400" b="1" i="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НА 2020</a:t>
            </a:r>
            <a:r>
              <a:rPr kumimoji="0" lang="ru-RU" sz="2400" b="1" i="1" u="none" strike="noStrike" kern="1200" cap="none" spc="0" normalizeH="0" noProof="0" dirty="0" smtClean="0">
                <a:ln>
                  <a:noFill/>
                </a:ln>
                <a:solidFill>
                  <a:schemeClr val="dk1"/>
                </a:solidFill>
                <a:effectLst/>
                <a:uLnTx/>
                <a:uFillTx/>
                <a:latin typeface="Times New Roman" pitchFamily="18" charset="0"/>
                <a:ea typeface="+mn-ea"/>
                <a:cs typeface="Times New Roman" pitchFamily="18" charset="0"/>
              </a:rPr>
              <a:t> </a:t>
            </a:r>
            <a:r>
              <a:rPr kumimoji="0" lang="ru-RU" sz="2400" b="1" i="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ГОД </a:t>
            </a:r>
            <a:r>
              <a:rPr kumimoji="0" lang="en-US" sz="2400" b="1" i="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a:t>
            </a:r>
            <a:r>
              <a:rPr kumimoji="0" lang="ru-RU" sz="2400" b="1" i="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ТЫС. РУБ.)</a:t>
            </a:r>
          </a:p>
        </p:txBody>
      </p:sp>
      <p:graphicFrame>
        <p:nvGraphicFramePr>
          <p:cNvPr id="4" name="Содержимое 5"/>
          <p:cNvGraphicFramePr>
            <a:graphicFrameLocks/>
          </p:cNvGraphicFramePr>
          <p:nvPr/>
        </p:nvGraphicFramePr>
        <p:xfrm>
          <a:off x="285720" y="1600200"/>
          <a:ext cx="857256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5436" cy="432048"/>
          </a:xfrm>
        </p:spPr>
        <p:style>
          <a:lnRef idx="1">
            <a:schemeClr val="dk1"/>
          </a:lnRef>
          <a:fillRef idx="2">
            <a:schemeClr val="dk1"/>
          </a:fillRef>
          <a:effectRef idx="1">
            <a:schemeClr val="dk1"/>
          </a:effectRef>
          <a:fontRef idx="minor">
            <a:schemeClr val="dk1"/>
          </a:fontRef>
        </p:style>
        <p:txBody>
          <a:bodyPr>
            <a:normAutofit fontScale="90000"/>
          </a:bodyPr>
          <a:lstStyle/>
          <a:p>
            <a:r>
              <a:rPr lang="ru-RU" sz="2400" b="1" i="1" dirty="0" smtClean="0"/>
              <a:t>ДОХОДЫ БЮДЖЕТА МУНИЦИПАЛЬНОГО РАЙОНА </a:t>
            </a:r>
            <a:endParaRPr lang="ru-RU" sz="2400" i="1" dirty="0"/>
          </a:p>
        </p:txBody>
      </p:sp>
      <p:graphicFrame>
        <p:nvGraphicFramePr>
          <p:cNvPr id="7" name="Таблица 6"/>
          <p:cNvGraphicFramePr>
            <a:graphicFrameLocks noGrp="1"/>
          </p:cNvGraphicFramePr>
          <p:nvPr>
            <p:ph type="tbl" idx="1"/>
          </p:nvPr>
        </p:nvGraphicFramePr>
        <p:xfrm>
          <a:off x="179512" y="636289"/>
          <a:ext cx="8678197" cy="5171527"/>
        </p:xfrm>
        <a:graphic>
          <a:graphicData uri="http://schemas.openxmlformats.org/drawingml/2006/table">
            <a:tbl>
              <a:tblPr/>
              <a:tblGrid>
                <a:gridCol w="3950265"/>
                <a:gridCol w="1266288"/>
                <a:gridCol w="1269728"/>
                <a:gridCol w="1104560"/>
                <a:gridCol w="1087356"/>
              </a:tblGrid>
              <a:tr h="207461">
                <a:tc rowSpan="2">
                  <a:txBody>
                    <a:bodyPr/>
                    <a:lstStyle/>
                    <a:p>
                      <a:pPr algn="ctr" fontAlgn="ctr"/>
                      <a:r>
                        <a:rPr lang="ru-RU" sz="1200" b="1" i="0" u="none" strike="noStrike" dirty="0">
                          <a:solidFill>
                            <a:srgbClr val="000000"/>
                          </a:solidFill>
                          <a:latin typeface="Times New Roman"/>
                        </a:rPr>
                        <a:t>Наименование показателя</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latin typeface="Times New Roman"/>
                        </a:rPr>
                        <a:t>Факт</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1" i="0" u="none" strike="noStrike" dirty="0">
                          <a:solidFill>
                            <a:srgbClr val="000000"/>
                          </a:solidFill>
                          <a:latin typeface="Times New Roman"/>
                        </a:rPr>
                        <a:t>План</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200" b="1" i="0" u="none" strike="noStrike" dirty="0">
                          <a:latin typeface="Times New Roman"/>
                        </a:rPr>
                        <a:t>Отклонение </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947">
                <a:tc vMerge="1">
                  <a:txBody>
                    <a:bodyPr/>
                    <a:lstStyle/>
                    <a:p>
                      <a:endParaRPr lang="ru-RU"/>
                    </a:p>
                  </a:txBody>
                  <a:tcPr/>
                </a:tc>
                <a:tc>
                  <a:txBody>
                    <a:bodyPr/>
                    <a:lstStyle/>
                    <a:p>
                      <a:pPr algn="ctr" fontAlgn="ctr"/>
                      <a:r>
                        <a:rPr lang="ru-RU" sz="1200" b="1" i="0" u="none" strike="noStrike" dirty="0" smtClean="0">
                          <a:solidFill>
                            <a:srgbClr val="000000"/>
                          </a:solidFill>
                          <a:latin typeface="Times New Roman"/>
                        </a:rPr>
                        <a:t>2018 </a:t>
                      </a:r>
                      <a:r>
                        <a:rPr lang="ru-RU" sz="1200" b="1" i="0" u="none" strike="noStrike" dirty="0">
                          <a:solidFill>
                            <a:srgbClr val="000000"/>
                          </a:solidFill>
                          <a:latin typeface="Times New Roman"/>
                        </a:rPr>
                        <a:t>год</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200" b="1" i="0" u="none" strike="noStrike" dirty="0" smtClean="0">
                          <a:solidFill>
                            <a:srgbClr val="000000"/>
                          </a:solidFill>
                          <a:latin typeface="Times New Roman"/>
                        </a:rPr>
                        <a:t>Уточненный план 2019</a:t>
                      </a:r>
                      <a:endParaRPr lang="ru-RU" sz="1200" b="1" i="0" u="none" strike="noStrike" dirty="0">
                        <a:solidFill>
                          <a:srgbClr val="000000"/>
                        </a:solidFill>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latin typeface="Times New Roman"/>
                        </a:rPr>
                        <a:t>2020 </a:t>
                      </a:r>
                      <a:r>
                        <a:rPr lang="ru-RU" sz="1200" b="1" i="0" u="none" strike="noStrike" dirty="0">
                          <a:solidFill>
                            <a:srgbClr val="000000"/>
                          </a:solidFill>
                          <a:latin typeface="Times New Roman"/>
                        </a:rPr>
                        <a:t>год</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200" b="1" i="0" u="none" strike="noStrike" dirty="0" smtClean="0">
                          <a:latin typeface="Times New Roman"/>
                        </a:rPr>
                        <a:t>2020/2019</a:t>
                      </a:r>
                      <a:endParaRPr lang="ru-RU" sz="1200" b="1"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87">
                <a:tc>
                  <a:txBody>
                    <a:bodyPr/>
                    <a:lstStyle/>
                    <a:p>
                      <a:pPr algn="l" fontAlgn="b"/>
                      <a:r>
                        <a:rPr lang="ru-RU" sz="1200" b="1" i="0" u="none" strike="noStrike" dirty="0">
                          <a:solidFill>
                            <a:srgbClr val="000000"/>
                          </a:solidFill>
                          <a:latin typeface="Times New Roman"/>
                        </a:rPr>
                        <a:t>Доходы бюджета -Всего</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1 048 705,97</a:t>
                      </a:r>
                      <a:endParaRPr lang="ru-RU" sz="1200" b="1" i="0" u="none" strike="noStrike" dirty="0">
                        <a:solidFill>
                          <a:srgbClr val="000000"/>
                        </a:solidFill>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200" b="1" i="0" u="none" strike="noStrike" dirty="0" smtClean="0">
                          <a:solidFill>
                            <a:srgbClr val="000000"/>
                          </a:solidFill>
                          <a:latin typeface="Times New Roman"/>
                        </a:rPr>
                        <a:t>1 164</a:t>
                      </a:r>
                      <a:r>
                        <a:rPr lang="ru-RU" sz="1200" b="1" i="0" u="none" strike="noStrike" baseline="0" dirty="0" smtClean="0">
                          <a:solidFill>
                            <a:srgbClr val="000000"/>
                          </a:solidFill>
                          <a:latin typeface="Times New Roman"/>
                        </a:rPr>
                        <a:t> 596,41</a:t>
                      </a:r>
                      <a:endParaRPr lang="ru-RU" sz="1200" b="1" i="0" u="none" strike="noStrike" dirty="0">
                        <a:solidFill>
                          <a:srgbClr val="000000"/>
                        </a:solidFill>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latin typeface="Times New Roman"/>
                        </a:rPr>
                        <a:t>1 110 823,09</a:t>
                      </a:r>
                      <a:endParaRPr lang="ru-RU" sz="1200" b="1" i="0" u="none" strike="noStrike" dirty="0">
                        <a:solidFill>
                          <a:srgbClr val="000000"/>
                        </a:solidFill>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dirty="0">
                          <a:solidFill>
                            <a:srgbClr val="000000"/>
                          </a:solidFill>
                          <a:latin typeface="Times New Roman"/>
                        </a:rPr>
                        <a:t>-53 773,32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7461">
                <a:tc>
                  <a:txBody>
                    <a:bodyPr/>
                    <a:lstStyle/>
                    <a:p>
                      <a:pPr algn="l" fontAlgn="b"/>
                      <a:r>
                        <a:rPr lang="ru-RU" sz="1200" b="1" i="0" u="none" strike="noStrike" dirty="0">
                          <a:solidFill>
                            <a:srgbClr val="000000"/>
                          </a:solidFill>
                          <a:latin typeface="Times New Roman"/>
                        </a:rPr>
                        <a:t>Налоговые и неналоговые доходы</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smtClean="0">
                          <a:latin typeface="Times New Roman"/>
                        </a:rPr>
                        <a:t>421 046,29</a:t>
                      </a:r>
                      <a:endParaRPr lang="ru-RU" sz="1200" b="1"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1" i="0" u="none" strike="noStrike" dirty="0" smtClean="0">
                          <a:latin typeface="Times New Roman"/>
                        </a:rPr>
                        <a:t>413 049,94</a:t>
                      </a:r>
                      <a:endParaRPr lang="ru-RU" sz="1200" b="1"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smtClean="0">
                          <a:latin typeface="Times New Roman"/>
                        </a:rPr>
                        <a:t>565 153,63</a:t>
                      </a:r>
                      <a:endParaRPr lang="ru-RU" sz="1200" b="1"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152 103,69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10">
                <a:tc>
                  <a:txBody>
                    <a:bodyPr/>
                    <a:lstStyle/>
                    <a:p>
                      <a:pPr algn="l" fontAlgn="b"/>
                      <a:r>
                        <a:rPr lang="ru-RU" sz="1200" b="0" i="1" u="none" strike="noStrike" dirty="0">
                          <a:solidFill>
                            <a:srgbClr val="000000"/>
                          </a:solidFill>
                          <a:latin typeface="Times New Roman"/>
                        </a:rPr>
                        <a:t>Налог на прибыль организаций</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 188 988,54</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171 464,87</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299 072,8</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127 607,93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461">
                <a:tc>
                  <a:txBody>
                    <a:bodyPr/>
                    <a:lstStyle/>
                    <a:p>
                      <a:pPr algn="l" fontAlgn="b"/>
                      <a:r>
                        <a:rPr lang="ru-RU" sz="1200" b="0" i="1" u="none" strike="noStrike" dirty="0">
                          <a:solidFill>
                            <a:srgbClr val="000000"/>
                          </a:solidFill>
                          <a:latin typeface="Times New Roman"/>
                        </a:rPr>
                        <a:t>Налог на доходы физических лиц</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175 676,70</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193</a:t>
                      </a:r>
                      <a:r>
                        <a:rPr lang="ru-RU" sz="1200" b="0" i="0" u="none" strike="noStrike" baseline="0" dirty="0" smtClean="0">
                          <a:latin typeface="Times New Roman"/>
                        </a:rPr>
                        <a:t> 487,46</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200 245,62</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6 758,16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399">
                <a:tc>
                  <a:txBody>
                    <a:bodyPr/>
                    <a:lstStyle/>
                    <a:p>
                      <a:pPr algn="l" fontAlgn="b"/>
                      <a:r>
                        <a:rPr lang="ru-RU" sz="1200" b="0" i="0" u="none" strike="noStrike" dirty="0">
                          <a:solidFill>
                            <a:srgbClr val="000000"/>
                          </a:solidFill>
                          <a:latin typeface="Times New Roman"/>
                        </a:rPr>
                        <a:t>Налоги на товары(работы, услуги), реализуемые на территории РФ</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352,48</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392,5</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  447,8  </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55,30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461">
                <a:tc>
                  <a:txBody>
                    <a:bodyPr/>
                    <a:lstStyle/>
                    <a:p>
                      <a:pPr algn="l" fontAlgn="b"/>
                      <a:r>
                        <a:rPr lang="ru-RU" sz="1200" b="0" i="0" u="none" strike="noStrike" dirty="0">
                          <a:solidFill>
                            <a:srgbClr val="000000"/>
                          </a:solidFill>
                          <a:latin typeface="Times New Roman"/>
                        </a:rPr>
                        <a:t>Налоги на совокупный доход</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7 038,34</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7 098,32</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15 655,14</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8 556,82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461">
                <a:tc>
                  <a:txBody>
                    <a:bodyPr/>
                    <a:lstStyle/>
                    <a:p>
                      <a:pPr algn="l" fontAlgn="b"/>
                      <a:r>
                        <a:rPr lang="ru-RU" sz="1200" b="0" i="0" u="none" strike="noStrike" dirty="0">
                          <a:solidFill>
                            <a:srgbClr val="000000"/>
                          </a:solidFill>
                          <a:latin typeface="Times New Roman"/>
                        </a:rPr>
                        <a:t>Государственная пошлина</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1 995,95</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2 034,71</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1 803,64</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-231,07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922">
                <a:tc>
                  <a:txBody>
                    <a:bodyPr/>
                    <a:lstStyle/>
                    <a:p>
                      <a:pPr algn="l" fontAlgn="b"/>
                      <a:r>
                        <a:rPr lang="ru-RU" sz="1200" b="0" i="0" u="none" strike="noStrike" dirty="0">
                          <a:solidFill>
                            <a:srgbClr val="000000"/>
                          </a:solidFill>
                          <a:latin typeface="Times New Roman"/>
                        </a:rPr>
                        <a:t>Доходы от использования имущества, находящегося в государственной и муниципальной собственности</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28 640,2</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34 129,13</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32 483,23</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-1 645,90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960">
                <a:tc>
                  <a:txBody>
                    <a:bodyPr/>
                    <a:lstStyle/>
                    <a:p>
                      <a:pPr algn="l" fontAlgn="b"/>
                      <a:r>
                        <a:rPr lang="ru-RU" sz="1200" b="0" i="0" u="none" strike="noStrike" dirty="0">
                          <a:solidFill>
                            <a:srgbClr val="000000"/>
                          </a:solidFill>
                          <a:latin typeface="Times New Roman"/>
                        </a:rPr>
                        <a:t>Доходы, получаемые в виде арендной платы за земельные участки, а так же средства от продажи права на заключения договоров аренды указанных земельных участков</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15 584,98</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20 636,92</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15 632,48</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-5 004,44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461">
                <a:tc>
                  <a:txBody>
                    <a:bodyPr/>
                    <a:lstStyle/>
                    <a:p>
                      <a:pPr algn="l" fontAlgn="b"/>
                      <a:r>
                        <a:rPr lang="ru-RU" sz="1200" b="0" i="0" u="none" strike="noStrike" dirty="0">
                          <a:solidFill>
                            <a:srgbClr val="000000"/>
                          </a:solidFill>
                          <a:latin typeface="Times New Roman"/>
                        </a:rPr>
                        <a:t>Доходы от использования имущества</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13</a:t>
                      </a:r>
                      <a:r>
                        <a:rPr lang="ru-RU" sz="1200" b="0" i="0" u="none" strike="noStrike" baseline="0" dirty="0" smtClean="0">
                          <a:latin typeface="Times New Roman"/>
                        </a:rPr>
                        <a:t> 055,22</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a:latin typeface="Times New Roman"/>
                        </a:rPr>
                        <a:t>  </a:t>
                      </a:r>
                      <a:r>
                        <a:rPr lang="ru-RU" sz="1200" b="0" i="0" u="none" strike="noStrike" dirty="0" smtClean="0">
                          <a:latin typeface="Times New Roman"/>
                        </a:rPr>
                        <a:t>13 492,21</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15 974,62</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2 482,41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621">
                <a:tc>
                  <a:txBody>
                    <a:bodyPr/>
                    <a:lstStyle/>
                    <a:p>
                      <a:pPr algn="l" fontAlgn="b"/>
                      <a:r>
                        <a:rPr lang="ru-RU" sz="1200" b="0" i="0" u="none" strike="noStrike" dirty="0">
                          <a:solidFill>
                            <a:srgbClr val="000000"/>
                          </a:solidFill>
                          <a:latin typeface="Times New Roman"/>
                        </a:rPr>
                        <a:t>Платежи при пользовании природными ресурсами</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13 846,75</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500,0</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10 817,2</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10 317,20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922">
                <a:tc>
                  <a:txBody>
                    <a:bodyPr/>
                    <a:lstStyle/>
                    <a:p>
                      <a:pPr algn="l" fontAlgn="b"/>
                      <a:r>
                        <a:rPr lang="ru-RU" sz="1200" b="0" i="0" u="none" strike="noStrike" dirty="0">
                          <a:solidFill>
                            <a:srgbClr val="000000"/>
                          </a:solidFill>
                          <a:latin typeface="Times New Roman"/>
                        </a:rPr>
                        <a:t>Доходы от оказания платных услуг (работ) и компенсации затрат государства</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679,9</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1 443,5</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2 257,17</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813,67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922">
                <a:tc>
                  <a:txBody>
                    <a:bodyPr/>
                    <a:lstStyle/>
                    <a:p>
                      <a:pPr algn="l" fontAlgn="b"/>
                      <a:r>
                        <a:rPr lang="ru-RU" sz="1200" b="0" i="0" u="none" strike="noStrike" dirty="0">
                          <a:solidFill>
                            <a:srgbClr val="000000"/>
                          </a:solidFill>
                          <a:latin typeface="Times New Roman"/>
                        </a:rPr>
                        <a:t>Доходы от продажи материальных и нематериальных активов</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206,78</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131,29    </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27,56</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dirty="0">
                          <a:solidFill>
                            <a:srgbClr val="000000"/>
                          </a:solidFill>
                          <a:latin typeface="Times New Roman"/>
                        </a:rPr>
                        <a:t>-103,73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461">
                <a:tc>
                  <a:txBody>
                    <a:bodyPr/>
                    <a:lstStyle/>
                    <a:p>
                      <a:pPr algn="l" fontAlgn="b"/>
                      <a:r>
                        <a:rPr lang="ru-RU" sz="1200" b="0" i="0" u="none" strike="noStrike" dirty="0">
                          <a:solidFill>
                            <a:srgbClr val="000000"/>
                          </a:solidFill>
                          <a:latin typeface="Times New Roman"/>
                        </a:rPr>
                        <a:t>Штрафы, санкции, возмещение ущерба</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3 610,7</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2 359,16</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2 337,97</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a:solidFill>
                            <a:srgbClr val="000000"/>
                          </a:solidFill>
                          <a:latin typeface="Times New Roman"/>
                        </a:rPr>
                        <a:t>-21,19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10">
                <a:tc>
                  <a:txBody>
                    <a:bodyPr/>
                    <a:lstStyle/>
                    <a:p>
                      <a:pPr algn="l" fontAlgn="b"/>
                      <a:r>
                        <a:rPr lang="ru-RU" sz="1200" b="0" i="0" u="none" strike="noStrike" dirty="0">
                          <a:solidFill>
                            <a:srgbClr val="000000"/>
                          </a:solidFill>
                          <a:latin typeface="Times New Roman"/>
                        </a:rPr>
                        <a:t>Безвозмездные поступления</a:t>
                      </a: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627 659,68</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smtClean="0">
                          <a:latin typeface="Times New Roman"/>
                        </a:rPr>
                        <a:t>751 546,47</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545</a:t>
                      </a:r>
                      <a:r>
                        <a:rPr lang="ru-RU" sz="1200" b="0" i="0" u="none" strike="noStrike" baseline="0" dirty="0" smtClean="0">
                          <a:latin typeface="Times New Roman"/>
                        </a:rPr>
                        <a:t> 669,46</a:t>
                      </a:r>
                      <a:endParaRPr lang="ru-RU" sz="1200" b="0" i="0" u="none" strike="noStrike" dirty="0">
                        <a:latin typeface="Times New Roman"/>
                      </a:endParaRPr>
                    </a:p>
                  </a:txBody>
                  <a:tcPr marL="8102" marR="8102"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200" b="1" i="0" u="none" strike="noStrike" dirty="0">
                          <a:solidFill>
                            <a:srgbClr val="000000"/>
                          </a:solidFill>
                          <a:latin typeface="Times New Roman"/>
                        </a:rPr>
                        <a:t>-205 877,01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643050"/>
            <a:ext cx="8305800" cy="2428892"/>
          </a:xfrm>
          <a:noFill/>
        </p:spPr>
        <p:style>
          <a:lnRef idx="1">
            <a:schemeClr val="dk1"/>
          </a:lnRef>
          <a:fillRef idx="2">
            <a:schemeClr val="dk1"/>
          </a:fillRef>
          <a:effectRef idx="1">
            <a:schemeClr val="dk1"/>
          </a:effectRef>
          <a:fontRef idx="minor">
            <a:schemeClr val="dk1"/>
          </a:fontRef>
        </p:style>
        <p:txBody>
          <a:bodyPr>
            <a:normAutofit fontScale="90000"/>
          </a:bodyPr>
          <a:lstStyle/>
          <a:p>
            <a:pPr algn="r"/>
            <a:r>
              <a:rPr lang="ru-RU" dirty="0" smtClean="0"/>
              <a:t> </a:t>
            </a:r>
            <a:r>
              <a:rPr lang="ru-RU" sz="8000" b="1" i="1" dirty="0" smtClean="0">
                <a:latin typeface="Times New Roman" pitchFamily="18" charset="0"/>
                <a:cs typeface="Times New Roman" pitchFamily="18" charset="0"/>
              </a:rPr>
              <a:t>РАСХОДЫ</a:t>
            </a:r>
            <a:r>
              <a:rPr lang="ru-RU" sz="6000" b="1" i="1" dirty="0" smtClean="0">
                <a:latin typeface="Times New Roman" pitchFamily="18" charset="0"/>
                <a:cs typeface="Times New Roman" pitchFamily="18" charset="0"/>
              </a:rPr>
              <a:t> </a:t>
            </a:r>
            <a:br>
              <a:rPr lang="ru-RU" sz="6000" b="1" i="1" dirty="0" smtClean="0">
                <a:latin typeface="Times New Roman" pitchFamily="18" charset="0"/>
                <a:cs typeface="Times New Roman" pitchFamily="18" charset="0"/>
              </a:rPr>
            </a:br>
            <a:r>
              <a:rPr lang="ru-RU" sz="8000" b="1" i="1" dirty="0" smtClean="0">
                <a:latin typeface="Times New Roman" pitchFamily="18" charset="0"/>
                <a:cs typeface="Times New Roman" pitchFamily="18" charset="0"/>
              </a:rPr>
              <a:t>БЮДЖЕТА</a:t>
            </a:r>
            <a:endParaRPr lang="ru-RU" sz="8000" b="1" i="1" dirty="0">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582594"/>
          </a:xfrm>
        </p:spPr>
        <p:style>
          <a:lnRef idx="1">
            <a:schemeClr val="dk1"/>
          </a:lnRef>
          <a:fillRef idx="2">
            <a:schemeClr val="dk1"/>
          </a:fillRef>
          <a:effectRef idx="1">
            <a:schemeClr val="dk1"/>
          </a:effectRef>
          <a:fontRef idx="minor">
            <a:schemeClr val="dk1"/>
          </a:fontRef>
        </p:style>
        <p:txBody>
          <a:bodyPr>
            <a:normAutofit/>
          </a:bodyPr>
          <a:lstStyle/>
          <a:p>
            <a:r>
              <a:rPr lang="ru-RU" sz="2400" b="1" i="1" dirty="0" smtClean="0"/>
              <a:t>РАСХОДЫ БЮДЖЕТА МУНИЦИПАЛЬНОГО РАЙОНА</a:t>
            </a:r>
            <a:r>
              <a:rPr lang="ru-RU" sz="2400" i="1" dirty="0" smtClean="0"/>
              <a:t> </a:t>
            </a:r>
            <a:endParaRPr lang="ru-RU" sz="2400" i="1" dirty="0"/>
          </a:p>
        </p:txBody>
      </p:sp>
      <p:graphicFrame>
        <p:nvGraphicFramePr>
          <p:cNvPr id="11" name="Таблица 10"/>
          <p:cNvGraphicFramePr>
            <a:graphicFrameLocks noGrp="1"/>
          </p:cNvGraphicFramePr>
          <p:nvPr>
            <p:ph type="tbl" idx="1"/>
          </p:nvPr>
        </p:nvGraphicFramePr>
        <p:xfrm>
          <a:off x="214282" y="857236"/>
          <a:ext cx="8501123" cy="5998873"/>
        </p:xfrm>
        <a:graphic>
          <a:graphicData uri="http://schemas.openxmlformats.org/drawingml/2006/table">
            <a:tbl>
              <a:tblPr/>
              <a:tblGrid>
                <a:gridCol w="4080539"/>
                <a:gridCol w="1348749"/>
                <a:gridCol w="1286599"/>
                <a:gridCol w="856541"/>
                <a:gridCol w="928695"/>
              </a:tblGrid>
              <a:tr h="265734">
                <a:tc rowSpan="2">
                  <a:txBody>
                    <a:bodyPr/>
                    <a:lstStyle/>
                    <a:p>
                      <a:pPr algn="ctr" fontAlgn="ctr"/>
                      <a:r>
                        <a:rPr lang="ru-RU" sz="1200" b="1" i="0" u="none" strike="noStrike" dirty="0">
                          <a:latin typeface="Times New Roman"/>
                        </a:rPr>
                        <a:t>Наименование показателя</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latin typeface="Times New Roman"/>
                        </a:rPr>
                        <a:t>Факт</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1" i="0" u="none" strike="noStrike" dirty="0">
                          <a:latin typeface="Times New Roman"/>
                        </a:rPr>
                        <a:t>План</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rtl="0" fontAlgn="ctr"/>
                      <a:r>
                        <a:rPr lang="ru-RU" sz="1200" b="1" i="0" u="none" strike="noStrike" dirty="0">
                          <a:solidFill>
                            <a:srgbClr val="000000"/>
                          </a:solidFill>
                          <a:latin typeface="Times New Roman"/>
                        </a:rPr>
                        <a:t>отклонение  2020/2019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469">
                <a:tc vMerge="1">
                  <a:txBody>
                    <a:bodyPr/>
                    <a:lstStyle/>
                    <a:p>
                      <a:endParaRPr lang="ru-RU"/>
                    </a:p>
                  </a:txBody>
                  <a:tcPr/>
                </a:tc>
                <a:tc>
                  <a:txBody>
                    <a:bodyPr/>
                    <a:lstStyle/>
                    <a:p>
                      <a:pPr algn="ctr" fontAlgn="ctr"/>
                      <a:r>
                        <a:rPr lang="ru-RU" sz="1200" b="1" i="0" u="none" strike="noStrike" dirty="0" smtClean="0">
                          <a:latin typeface="Times New Roman"/>
                        </a:rPr>
                        <a:t>2018 </a:t>
                      </a:r>
                      <a:r>
                        <a:rPr lang="ru-RU" sz="1200" b="1" i="0" u="none" strike="noStrike" dirty="0">
                          <a:latin typeface="Times New Roman"/>
                        </a:rPr>
                        <a:t>год</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latin typeface="Times New Roman"/>
                        </a:rPr>
                        <a:t> </a:t>
                      </a:r>
                      <a:r>
                        <a:rPr lang="ru-RU" sz="1200" b="1" i="0" u="none" strike="noStrike" dirty="0" smtClean="0">
                          <a:latin typeface="Times New Roman"/>
                        </a:rPr>
                        <a:t>Уточненный план 2019 года</a:t>
                      </a:r>
                      <a:endParaRPr lang="ru-RU" sz="1200" b="1"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latin typeface="Times New Roman"/>
                        </a:rPr>
                        <a:t>2020 </a:t>
                      </a:r>
                      <a:r>
                        <a:rPr lang="ru-RU" sz="1200" b="1" i="0" u="none" strike="noStrike" dirty="0">
                          <a:latin typeface="Times New Roman"/>
                        </a:rPr>
                        <a:t>год</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469">
                <a:tc>
                  <a:txBody>
                    <a:bodyPr/>
                    <a:lstStyle/>
                    <a:p>
                      <a:pPr algn="l" fontAlgn="b"/>
                      <a:r>
                        <a:rPr lang="ru-RU" sz="1200" b="0" i="0" u="none" strike="noStrike" dirty="0">
                          <a:latin typeface="Times New Roman"/>
                        </a:rPr>
                        <a:t>Финансово-экономическое управление администрации Мотыгинского района</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145 204,18</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193 730,06</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  249 127,8</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55 397,74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0" i="0" u="none" strike="noStrike" dirty="0">
                          <a:latin typeface="Times New Roman"/>
                        </a:rPr>
                        <a:t>Администрация Мотыгинского района</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144 053,03</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231 222,93</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133 230,45</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-97 992,48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0" i="0" u="none" strike="noStrike" dirty="0">
                          <a:latin typeface="Times New Roman"/>
                        </a:rPr>
                        <a:t>МКУ "Мотыгинский районный архив"</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  2 271,08</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2 288,32</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2 469,94</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181,62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469">
                <a:tc>
                  <a:txBody>
                    <a:bodyPr/>
                    <a:lstStyle/>
                    <a:p>
                      <a:pPr algn="l" fontAlgn="b"/>
                      <a:r>
                        <a:rPr lang="ru-RU" sz="1200" b="0" i="0" u="none" strike="noStrike" dirty="0">
                          <a:latin typeface="Times New Roman"/>
                        </a:rPr>
                        <a:t>МКУ "Единая дежурно-диспетчерская служба Мотыгинского района"</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3 938,72</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     4 648,67</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4 955,23</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306,56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90">
                <a:tc>
                  <a:txBody>
                    <a:bodyPr/>
                    <a:lstStyle/>
                    <a:p>
                      <a:pPr algn="l" fontAlgn="b"/>
                      <a:r>
                        <a:rPr lang="ru-RU" sz="1200" b="0" i="0" u="none" strike="noStrike" dirty="0" smtClean="0">
                          <a:latin typeface="Times New Roman"/>
                        </a:rPr>
                        <a:t>МКУ «Служба единого заказа»</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2 265,08</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170,91</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0</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-170,91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0" i="0" u="none" strike="noStrike" dirty="0">
                          <a:latin typeface="Times New Roman"/>
                        </a:rPr>
                        <a:t>МКУ "Служба строительства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3 909,48</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1 757,29</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     370,0</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-1 387,29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414">
                <a:tc>
                  <a:txBody>
                    <a:bodyPr/>
                    <a:lstStyle/>
                    <a:p>
                      <a:pPr algn="l" fontAlgn="b"/>
                      <a:r>
                        <a:rPr lang="ru-RU" sz="1200" b="0" i="0" u="none" strike="noStrike" dirty="0">
                          <a:latin typeface="Times New Roman"/>
                        </a:rPr>
                        <a:t>МКУ "Служба земельно-имущественных отношений"</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5 475,14</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11 137,18</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   12 531,22</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1 394,04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9310">
                <a:tc>
                  <a:txBody>
                    <a:bodyPr/>
                    <a:lstStyle/>
                    <a:p>
                      <a:pPr algn="l" fontAlgn="b"/>
                      <a:r>
                        <a:rPr lang="ru-RU" sz="1200" b="0" i="0" u="none" strike="noStrike" dirty="0">
                          <a:latin typeface="Times New Roman"/>
                        </a:rPr>
                        <a:t>МКУ "Централизованная бухгалтерия Мотыгинского района"</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54 883,34</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56 056,83</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 55 186,89</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-869,94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0" i="0" u="none" strike="noStrike" dirty="0">
                          <a:latin typeface="Times New Roman"/>
                        </a:rPr>
                        <a:t>МКУ "Управление образования"</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486 568,91</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latin typeface="+mn-lt"/>
                        </a:rPr>
                        <a:t>501 983,68</a:t>
                      </a:r>
                    </a:p>
                    <a:p>
                      <a:pPr algn="ctr" fontAlgn="b"/>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    525 612,47</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3 195,24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0" i="0" u="none" strike="noStrike" dirty="0">
                          <a:latin typeface="Times New Roman"/>
                        </a:rPr>
                        <a:t>МКУ "Управление культуры"</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   106 132,99</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mn-lt"/>
                        </a:rPr>
                        <a:t>115 482,39</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latin typeface="Times New Roman"/>
                        </a:rPr>
                        <a:t> </a:t>
                      </a:r>
                      <a:r>
                        <a:rPr lang="ru-RU" sz="1200" b="0" i="0" u="none" strike="noStrike" dirty="0" smtClean="0">
                          <a:latin typeface="Times New Roman"/>
                        </a:rPr>
                        <a:t>  118 677,63</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23 628,79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0" i="0" u="none" strike="noStrike" dirty="0" smtClean="0">
                          <a:latin typeface="Times New Roman"/>
                        </a:rPr>
                        <a:t>Управление социальной защиты населения</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70 173,14</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70 960,86</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0</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-70 960,86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0" i="0" u="none" strike="noStrike" dirty="0">
                          <a:latin typeface="Times New Roman"/>
                        </a:rPr>
                        <a:t>Контрольно-счетный орган Мотыгинского района</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1 430,28</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1 741,49</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1 867,79</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126,30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0" i="0" u="none" strike="noStrike" dirty="0">
                          <a:latin typeface="Times New Roman"/>
                        </a:rPr>
                        <a:t>Мотыгинский районный Совет депутатов</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3 861,89</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3 756,14</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latin typeface="Times New Roman"/>
                        </a:rPr>
                        <a:t>  6 793,67</a:t>
                      </a:r>
                      <a:endParaRPr lang="ru-RU" sz="1200" b="0"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3 037,53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1" i="0" u="none" strike="noStrike" dirty="0">
                          <a:latin typeface="Times New Roman"/>
                        </a:rPr>
                        <a:t>Всего расходов</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smtClean="0">
                          <a:latin typeface="Times New Roman"/>
                        </a:rPr>
                        <a:t>1 030 167,26</a:t>
                      </a:r>
                      <a:endParaRPr lang="ru-RU" sz="1200" b="1"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smtClean="0">
                          <a:latin typeface="Times New Roman"/>
                        </a:rPr>
                        <a:t>1 194 936,75</a:t>
                      </a:r>
                      <a:endParaRPr lang="ru-RU" sz="1200" b="1"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smtClean="0">
                          <a:latin typeface="Times New Roman"/>
                        </a:rPr>
                        <a:t>1 110 823,09</a:t>
                      </a:r>
                      <a:endParaRPr lang="ru-RU" sz="1200" b="1"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a:solidFill>
                            <a:schemeClr val="tx1"/>
                          </a:solidFill>
                          <a:latin typeface="Times New Roman"/>
                          <a:ea typeface="+mn-ea"/>
                          <a:cs typeface="+mn-cs"/>
                        </a:rPr>
                        <a:t>-84 113,66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34">
                <a:tc>
                  <a:txBody>
                    <a:bodyPr/>
                    <a:lstStyle/>
                    <a:p>
                      <a:pPr algn="l" fontAlgn="b"/>
                      <a:r>
                        <a:rPr lang="ru-RU" sz="1200" b="1" i="0" u="none" strike="noStrike" dirty="0">
                          <a:latin typeface="Times New Roman"/>
                        </a:rPr>
                        <a:t>Дефицит/Профицит</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1200" b="1" i="0" u="none" strike="noStrike" dirty="0" smtClean="0">
                          <a:latin typeface="Times New Roman"/>
                        </a:rPr>
                        <a:t>18 538,72</a:t>
                      </a:r>
                      <a:endParaRPr lang="ru-RU" sz="1200" b="1"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1200" b="1" i="0" u="none" strike="noStrike" dirty="0" smtClean="0">
                          <a:latin typeface="Times New Roman"/>
                        </a:rPr>
                        <a:t>- 30 340,34</a:t>
                      </a:r>
                      <a:endParaRPr lang="ru-RU" sz="1200" b="1"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1200" b="1" i="0" u="none" strike="noStrike" dirty="0" smtClean="0">
                          <a:latin typeface="Times New Roman"/>
                        </a:rPr>
                        <a:t>0,0</a:t>
                      </a:r>
                      <a:endParaRPr lang="ru-RU" sz="1200" b="1" i="0" u="none" strike="noStrike" dirty="0">
                        <a:latin typeface="Times New Roman"/>
                      </a:endParaRP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a:t>
                      </a:r>
                      <a:endParaRPr lang="ru-RU" sz="1200" b="0" i="0" u="none" strike="noStrike" kern="1200" dirty="0">
                        <a:solidFill>
                          <a:schemeClr val="tx1"/>
                        </a:solidFill>
                        <a:latin typeface="Times New Roman"/>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9"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ru-RU" sz="1400" dirty="0">
              <a:cs typeface="+mn-cs"/>
            </a:endParaRPr>
          </a:p>
        </p:txBody>
      </p:sp>
      <p:sp>
        <p:nvSpPr>
          <p:cNvPr id="49"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ru-RU" sz="1400" dirty="0">
              <a:cs typeface="+mn-cs"/>
            </a:endParaRPr>
          </a:p>
        </p:txBody>
      </p:sp>
      <p:sp>
        <p:nvSpPr>
          <p:cNvPr id="14" name="Стрелка вниз 13"/>
          <p:cNvSpPr/>
          <p:nvPr/>
        </p:nvSpPr>
        <p:spPr>
          <a:xfrm rot="2560359">
            <a:off x="3370308" y="1827949"/>
            <a:ext cx="307933" cy="1730375"/>
          </a:xfrm>
          <a:prstGeom prst="downArrow">
            <a:avLst>
              <a:gd name="adj1" fmla="val 50000"/>
              <a:gd name="adj2" fmla="val 12386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p>
        </p:txBody>
      </p:sp>
      <p:sp>
        <p:nvSpPr>
          <p:cNvPr id="16" name="Скругленный прямоугольник 15"/>
          <p:cNvSpPr/>
          <p:nvPr/>
        </p:nvSpPr>
        <p:spPr>
          <a:xfrm>
            <a:off x="357158" y="3357562"/>
            <a:ext cx="4000528" cy="1214446"/>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b="1" i="1" dirty="0" smtClean="0"/>
              <a:t>ПРОГРАММНЫЕ РАСХОДЫ БЮДЖЕТА </a:t>
            </a:r>
          </a:p>
          <a:p>
            <a:pPr algn="ctr">
              <a:defRPr/>
            </a:pPr>
            <a:r>
              <a:rPr lang="ru-RU" b="1" i="1" dirty="0" smtClean="0">
                <a:latin typeface="Times New Roman" pitchFamily="18" charset="0"/>
                <a:cs typeface="Times New Roman" pitchFamily="18" charset="0"/>
              </a:rPr>
              <a:t>998 310,63 </a:t>
            </a:r>
            <a:r>
              <a:rPr lang="ru-RU" sz="1600" b="1" i="1" dirty="0" smtClean="0"/>
              <a:t>ТЫС. РУБ.</a:t>
            </a:r>
            <a:endParaRPr lang="ru-RU" sz="1600" b="1" i="1" dirty="0"/>
          </a:p>
        </p:txBody>
      </p:sp>
      <p:sp>
        <p:nvSpPr>
          <p:cNvPr id="18" name="Скругленный прямоугольник 17"/>
          <p:cNvSpPr/>
          <p:nvPr/>
        </p:nvSpPr>
        <p:spPr>
          <a:xfrm>
            <a:off x="4714876" y="3357562"/>
            <a:ext cx="4071965" cy="1214446"/>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b="1" i="1" dirty="0" smtClean="0"/>
              <a:t>НЕПРОГРАММНЫЕ РАСХОДЫ БЮДЖЕТА </a:t>
            </a:r>
          </a:p>
          <a:p>
            <a:pPr algn="ctr">
              <a:defRPr/>
            </a:pPr>
            <a:r>
              <a:rPr lang="ru-RU" b="1" i="1" dirty="0" smtClean="0">
                <a:latin typeface="Times New Roman" pitchFamily="18" charset="0"/>
                <a:cs typeface="Times New Roman" pitchFamily="18" charset="0"/>
              </a:rPr>
              <a:t>112 512,46 </a:t>
            </a:r>
            <a:r>
              <a:rPr lang="ru-RU" sz="1600" b="1" i="1" dirty="0" smtClean="0"/>
              <a:t>ТЫС. РУБ.</a:t>
            </a:r>
            <a:endParaRPr lang="ru-RU" sz="1600" b="1" i="1" dirty="0"/>
          </a:p>
        </p:txBody>
      </p:sp>
      <p:sp>
        <p:nvSpPr>
          <p:cNvPr id="12" name="Стрелка вниз 11"/>
          <p:cNvSpPr/>
          <p:nvPr/>
        </p:nvSpPr>
        <p:spPr>
          <a:xfrm rot="19103173">
            <a:off x="6724510" y="1853858"/>
            <a:ext cx="355251" cy="1730375"/>
          </a:xfrm>
          <a:prstGeom prst="downArrow">
            <a:avLst>
              <a:gd name="adj1" fmla="val 50000"/>
              <a:gd name="adj2" fmla="val 12386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p>
        </p:txBody>
      </p:sp>
      <p:sp>
        <p:nvSpPr>
          <p:cNvPr id="10" name="Прямоугольник 9"/>
          <p:cNvSpPr/>
          <p:nvPr/>
        </p:nvSpPr>
        <p:spPr>
          <a:xfrm>
            <a:off x="2000232" y="357166"/>
            <a:ext cx="6715172" cy="16430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ru-RU" b="1" i="1" dirty="0" smtClean="0">
                <a:latin typeface="Times New Roman" pitchFamily="18" charset="0"/>
                <a:cs typeface="Times New Roman" pitchFamily="18" charset="0"/>
              </a:rPr>
              <a:t>ОБЩИЙ ОБЪЕМ РАСХОДОВ НА 2020 ГОД </a:t>
            </a:r>
          </a:p>
          <a:p>
            <a:pPr algn="ctr">
              <a:defRPr/>
            </a:pPr>
            <a:r>
              <a:rPr lang="ru-RU" b="1" i="1" dirty="0" smtClean="0">
                <a:latin typeface="Times New Roman" pitchFamily="18" charset="0"/>
                <a:cs typeface="Times New Roman" pitchFamily="18" charset="0"/>
              </a:rPr>
              <a:t>1 110 823,09 </a:t>
            </a:r>
            <a:r>
              <a:rPr lang="ru-RU" sz="1600" b="1" i="1" dirty="0" smtClean="0">
                <a:latin typeface="Times New Roman" pitchFamily="18" charset="0"/>
                <a:cs typeface="Times New Roman" pitchFamily="18" charset="0"/>
              </a:rPr>
              <a:t>ТЫС. РУБ.</a:t>
            </a:r>
          </a:p>
          <a:p>
            <a:pPr algn="ctr"/>
            <a:endParaRPr lang="ru-RU" dirty="0"/>
          </a:p>
        </p:txBody>
      </p:sp>
      <p:sp>
        <p:nvSpPr>
          <p:cNvPr id="11" name="Прямоугольник 10"/>
          <p:cNvSpPr/>
          <p:nvPr/>
        </p:nvSpPr>
        <p:spPr>
          <a:xfrm>
            <a:off x="1285852" y="5000636"/>
            <a:ext cx="7358114" cy="11430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i="1" dirty="0" smtClean="0"/>
              <a:t>ДОЛЯ ПРОГРАММНЫХ РАСХОДОВ </a:t>
            </a:r>
            <a:r>
              <a:rPr lang="ru-RU" b="1" i="1" dirty="0" smtClean="0">
                <a:latin typeface="Times New Roman" pitchFamily="18" charset="0"/>
                <a:cs typeface="Times New Roman" pitchFamily="18" charset="0"/>
              </a:rPr>
              <a:t>89,87</a:t>
            </a:r>
            <a:r>
              <a:rPr lang="ru-RU" b="1" i="1" dirty="0" smtClean="0"/>
              <a:t>%</a:t>
            </a:r>
          </a:p>
          <a:p>
            <a:pPr algn="ctr"/>
            <a:endParaRPr lang="ru-RU"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214282" y="142852"/>
            <a:ext cx="8715436" cy="428628"/>
          </a:xfrm>
          <a:ln/>
        </p:spPr>
        <p:style>
          <a:lnRef idx="1">
            <a:schemeClr val="dk1"/>
          </a:lnRef>
          <a:fillRef idx="2">
            <a:schemeClr val="dk1"/>
          </a:fillRef>
          <a:effectRef idx="1">
            <a:schemeClr val="dk1"/>
          </a:effectRef>
          <a:fontRef idx="minor">
            <a:schemeClr val="dk1"/>
          </a:fontRef>
        </p:style>
        <p:txBody>
          <a:bodyPr>
            <a:normAutofit fontScale="90000"/>
          </a:bodyPr>
          <a:lstStyle/>
          <a:p>
            <a:pPr algn="ctr" fontAlgn="auto">
              <a:spcAft>
                <a:spcPts val="0"/>
              </a:spcAft>
              <a:defRPr/>
            </a:pPr>
            <a:r>
              <a:rPr lang="ru-RU" sz="2400" b="1" i="1" dirty="0" smtClean="0">
                <a:solidFill>
                  <a:schemeClr val="tx1"/>
                </a:solidFill>
                <a:latin typeface="Times New Roman" pitchFamily="18" charset="0"/>
                <a:cs typeface="Times New Roman" pitchFamily="18" charset="0"/>
              </a:rPr>
              <a:t>ПЕРЕЧЕНЬ МУНИЦИПАЛЬНЫХ ПРОГРАММ</a:t>
            </a:r>
          </a:p>
        </p:txBody>
      </p:sp>
      <p:graphicFrame>
        <p:nvGraphicFramePr>
          <p:cNvPr id="5" name="Таблица 4"/>
          <p:cNvGraphicFramePr>
            <a:graphicFrameLocks noGrp="1"/>
          </p:cNvGraphicFramePr>
          <p:nvPr>
            <p:ph type="tbl" idx="1"/>
          </p:nvPr>
        </p:nvGraphicFramePr>
        <p:xfrm>
          <a:off x="179512" y="1196752"/>
          <a:ext cx="8678199" cy="5232275"/>
        </p:xfrm>
        <a:graphic>
          <a:graphicData uri="http://schemas.openxmlformats.org/drawingml/2006/table">
            <a:tbl>
              <a:tblPr firstRow="1" bandRow="1">
                <a:tableStyleId>{5C22544A-7EE6-4342-B048-85BDC9FD1C3A}</a:tableStyleId>
              </a:tblPr>
              <a:tblGrid>
                <a:gridCol w="5367957"/>
                <a:gridCol w="1073592"/>
                <a:gridCol w="1073592"/>
                <a:gridCol w="1163058"/>
              </a:tblGrid>
              <a:tr h="451907">
                <a:tc>
                  <a:txBody>
                    <a:bodyPr/>
                    <a:lstStyle/>
                    <a:p>
                      <a:pPr algn="ctr"/>
                      <a:r>
                        <a:rPr lang="ru-RU" sz="1000" dirty="0" smtClean="0">
                          <a:solidFill>
                            <a:schemeClr val="tx1"/>
                          </a:solidFill>
                          <a:latin typeface="Times New Roman" pitchFamily="18" charset="0"/>
                          <a:cs typeface="Times New Roman" pitchFamily="18" charset="0"/>
                        </a:rPr>
                        <a:t>НАИМЕНОВАНИЕ МУНИЦИПАЛЬНОЙ ПРОГРАММЫ</a:t>
                      </a:r>
                      <a:endParaRPr lang="ru-RU" sz="1000" dirty="0">
                        <a:solidFill>
                          <a:schemeClr val="tx1"/>
                        </a:solidFill>
                        <a:latin typeface="Times New Roman" pitchFamily="18" charset="0"/>
                        <a:cs typeface="Times New Roman" pitchFamily="18" charset="0"/>
                      </a:endParaRPr>
                    </a:p>
                  </a:txBody>
                  <a:tcPr anchor="ctr">
                    <a:solidFill>
                      <a:schemeClr val="accent3">
                        <a:lumMod val="40000"/>
                        <a:lumOff val="60000"/>
                      </a:schemeClr>
                    </a:solidFill>
                  </a:tcPr>
                </a:tc>
                <a:tc>
                  <a:txBody>
                    <a:bodyPr/>
                    <a:lstStyle/>
                    <a:p>
                      <a:pPr algn="ctr"/>
                      <a:r>
                        <a:rPr lang="ru-RU" sz="1000" dirty="0" smtClean="0">
                          <a:solidFill>
                            <a:schemeClr val="tx1"/>
                          </a:solidFill>
                          <a:latin typeface="Times New Roman" pitchFamily="18" charset="0"/>
                          <a:cs typeface="Times New Roman" pitchFamily="18" charset="0"/>
                        </a:rPr>
                        <a:t>2020 ГОД</a:t>
                      </a:r>
                    </a:p>
                    <a:p>
                      <a:pPr algn="ctr"/>
                      <a:r>
                        <a:rPr lang="ru-RU" sz="900" dirty="0" smtClean="0">
                          <a:solidFill>
                            <a:schemeClr val="tx1"/>
                          </a:solidFill>
                          <a:latin typeface="Times New Roman" pitchFamily="18" charset="0"/>
                          <a:cs typeface="Times New Roman" pitchFamily="18" charset="0"/>
                        </a:rPr>
                        <a:t>(ТЫС.</a:t>
                      </a:r>
                      <a:r>
                        <a:rPr lang="ru-RU" sz="900" baseline="0" dirty="0" smtClean="0">
                          <a:solidFill>
                            <a:schemeClr val="tx1"/>
                          </a:solidFill>
                          <a:latin typeface="Times New Roman" pitchFamily="18" charset="0"/>
                          <a:cs typeface="Times New Roman" pitchFamily="18" charset="0"/>
                        </a:rPr>
                        <a:t> РУБ.)</a:t>
                      </a:r>
                      <a:endParaRPr lang="ru-RU" sz="900" dirty="0">
                        <a:solidFill>
                          <a:schemeClr val="tx1"/>
                        </a:solidFill>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ru-RU" sz="1000" dirty="0" smtClean="0">
                          <a:solidFill>
                            <a:schemeClr val="tx1"/>
                          </a:solidFill>
                          <a:latin typeface="Times New Roman" pitchFamily="18" charset="0"/>
                          <a:cs typeface="Times New Roman" pitchFamily="18" charset="0"/>
                        </a:rPr>
                        <a:t>2021 ГОД</a:t>
                      </a:r>
                    </a:p>
                    <a:p>
                      <a:pPr algn="ctr"/>
                      <a:r>
                        <a:rPr lang="ru-RU" sz="900" dirty="0" smtClean="0">
                          <a:solidFill>
                            <a:schemeClr val="tx1"/>
                          </a:solidFill>
                          <a:latin typeface="Times New Roman" pitchFamily="18" charset="0"/>
                          <a:cs typeface="Times New Roman" pitchFamily="18" charset="0"/>
                        </a:rPr>
                        <a:t>(ТЫС.</a:t>
                      </a:r>
                      <a:r>
                        <a:rPr lang="ru-RU" sz="900" baseline="0" dirty="0" smtClean="0">
                          <a:solidFill>
                            <a:schemeClr val="tx1"/>
                          </a:solidFill>
                          <a:latin typeface="Times New Roman" pitchFamily="18" charset="0"/>
                          <a:cs typeface="Times New Roman" pitchFamily="18" charset="0"/>
                        </a:rPr>
                        <a:t> РУБ.)</a:t>
                      </a:r>
                      <a:endParaRPr lang="ru-RU" sz="900" dirty="0">
                        <a:solidFill>
                          <a:schemeClr val="tx1"/>
                        </a:solidFill>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ru-RU" sz="1000" dirty="0" smtClean="0">
                          <a:solidFill>
                            <a:schemeClr val="tx1"/>
                          </a:solidFill>
                          <a:latin typeface="Times New Roman" pitchFamily="18" charset="0"/>
                          <a:cs typeface="Times New Roman" pitchFamily="18" charset="0"/>
                        </a:rPr>
                        <a:t>2022 ГОД</a:t>
                      </a:r>
                    </a:p>
                    <a:p>
                      <a:pPr algn="ctr"/>
                      <a:r>
                        <a:rPr lang="ru-RU" sz="900" dirty="0" smtClean="0">
                          <a:solidFill>
                            <a:schemeClr val="tx1"/>
                          </a:solidFill>
                          <a:latin typeface="Times New Roman" pitchFamily="18" charset="0"/>
                          <a:cs typeface="Times New Roman" pitchFamily="18" charset="0"/>
                        </a:rPr>
                        <a:t>(ТЫС.</a:t>
                      </a:r>
                      <a:r>
                        <a:rPr lang="ru-RU" sz="900" baseline="0" dirty="0" smtClean="0">
                          <a:solidFill>
                            <a:schemeClr val="tx1"/>
                          </a:solidFill>
                          <a:latin typeface="Times New Roman" pitchFamily="18" charset="0"/>
                          <a:cs typeface="Times New Roman" pitchFamily="18" charset="0"/>
                        </a:rPr>
                        <a:t> РУБ.)</a:t>
                      </a:r>
                      <a:endParaRPr lang="ru-RU" sz="900" dirty="0">
                        <a:solidFill>
                          <a:schemeClr val="tx1"/>
                        </a:solidFill>
                        <a:latin typeface="Times New Roman" pitchFamily="18" charset="0"/>
                        <a:cs typeface="Times New Roman" pitchFamily="18" charset="0"/>
                      </a:endParaRPr>
                    </a:p>
                  </a:txBody>
                  <a:tcPr>
                    <a:solidFill>
                      <a:schemeClr val="accent3">
                        <a:lumMod val="40000"/>
                        <a:lumOff val="60000"/>
                      </a:schemeClr>
                    </a:solidFill>
                  </a:tcPr>
                </a:tc>
              </a:tr>
              <a:tr h="506135">
                <a:tc>
                  <a:txBody>
                    <a:bodyPr/>
                    <a:lstStyle/>
                    <a:p>
                      <a:r>
                        <a:rPr lang="ru-RU" sz="1100" dirty="0" smtClean="0">
                          <a:latin typeface="Times New Roman" pitchFamily="18" charset="0"/>
                          <a:cs typeface="Times New Roman" pitchFamily="18" charset="0"/>
                        </a:rPr>
                        <a:t>Муниципальная программа «Развитие физической культуры и спорта на территории Мотыгинского района"</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139,47</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139,47</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139,47</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r>
              <a:tr h="338243">
                <a:tc>
                  <a:txBody>
                    <a:bodyPr/>
                    <a:lstStyle/>
                    <a:p>
                      <a:r>
                        <a:rPr lang="ru-RU" sz="1100" dirty="0" smtClean="0">
                          <a:latin typeface="Times New Roman" pitchFamily="18" charset="0"/>
                          <a:cs typeface="Times New Roman" pitchFamily="18" charset="0"/>
                        </a:rPr>
                        <a:t>Развитие культуры и туризма</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114 523,16</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110 143,71</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a:rPr>
                        <a:t>104 709,26</a:t>
                      </a:r>
                      <a:endParaRPr lang="ru-RU" sz="1100" b="1" i="0" u="none" strike="noStrike" dirty="0">
                        <a:solidFill>
                          <a:srgbClr val="000000"/>
                        </a:solidFill>
                        <a:latin typeface="Times New Roman"/>
                      </a:endParaRPr>
                    </a:p>
                  </a:txBody>
                  <a:tcPr marL="9525" marR="9525" marT="9525" marB="0" anchor="ctr">
                    <a:solidFill>
                      <a:schemeClr val="bg1">
                        <a:lumMod val="85000"/>
                      </a:schemeClr>
                    </a:solidFill>
                  </a:tcPr>
                </a:tc>
              </a:tr>
              <a:tr h="506135">
                <a:tc>
                  <a:txBody>
                    <a:bodyPr/>
                    <a:lstStyle/>
                    <a:p>
                      <a:r>
                        <a:rPr lang="ru-RU" sz="1100" dirty="0" smtClean="0">
                          <a:latin typeface="Times New Roman" pitchFamily="18" charset="0"/>
                          <a:cs typeface="Times New Roman" pitchFamily="18" charset="0"/>
                        </a:rPr>
                        <a:t>Развитие общего и дополнительного образования в Мотыгинском районе </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527 278,67</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514 905,34</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515 099,76</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r>
              <a:tr h="338089">
                <a:tc>
                  <a:txBody>
                    <a:bodyPr/>
                    <a:lstStyle/>
                    <a:p>
                      <a:r>
                        <a:rPr lang="ru-RU" sz="1100" smtClean="0">
                          <a:latin typeface="Times New Roman" pitchFamily="18" charset="0"/>
                          <a:cs typeface="Times New Roman" pitchFamily="18" charset="0"/>
                        </a:rPr>
                        <a:t>Молодежь Мотыгинского района в </a:t>
                      </a:r>
                      <a:r>
                        <a:rPr lang="en-US" sz="1100" smtClean="0">
                          <a:latin typeface="Times New Roman" pitchFamily="18" charset="0"/>
                          <a:cs typeface="Times New Roman" pitchFamily="18" charset="0"/>
                        </a:rPr>
                        <a:t>XXI </a:t>
                      </a:r>
                      <a:r>
                        <a:rPr lang="ru-RU" sz="1100" smtClean="0">
                          <a:latin typeface="Times New Roman" pitchFamily="18" charset="0"/>
                          <a:cs typeface="Times New Roman" pitchFamily="18" charset="0"/>
                        </a:rPr>
                        <a:t>веке</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6 484,94</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6 432,48</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a:rPr>
                        <a:t>6 432,48</a:t>
                      </a:r>
                      <a:endParaRPr lang="ru-RU" sz="1100" b="1" i="0" u="none" strike="noStrike" dirty="0">
                        <a:solidFill>
                          <a:srgbClr val="000000"/>
                        </a:solidFill>
                        <a:latin typeface="Times New Roman"/>
                      </a:endParaRPr>
                    </a:p>
                  </a:txBody>
                  <a:tcPr marL="9525" marR="9525" marT="9525" marB="0" anchor="ctr">
                    <a:solidFill>
                      <a:schemeClr val="bg1">
                        <a:lumMod val="85000"/>
                      </a:schemeClr>
                    </a:solidFill>
                  </a:tcPr>
                </a:tc>
              </a:tr>
              <a:tr h="338243">
                <a:tc>
                  <a:txBody>
                    <a:bodyPr/>
                    <a:lstStyle/>
                    <a:p>
                      <a:r>
                        <a:rPr lang="ru-RU" sz="1100" dirty="0" smtClean="0">
                          <a:latin typeface="Times New Roman" pitchFamily="18" charset="0"/>
                          <a:cs typeface="Times New Roman" pitchFamily="18" charset="0"/>
                        </a:rPr>
                        <a:t>Содействие развитию местного самоуправления</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2 727,9</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2 477,9</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a:rPr>
                        <a:t>2 477,9</a:t>
                      </a:r>
                      <a:endParaRPr lang="ru-RU" sz="1100" b="1" i="0" u="none" strike="noStrike" dirty="0">
                        <a:solidFill>
                          <a:srgbClr val="000000"/>
                        </a:solidFill>
                        <a:latin typeface="Times New Roman"/>
                      </a:endParaRPr>
                    </a:p>
                  </a:txBody>
                  <a:tcPr marL="9525" marR="9525" marT="9525" marB="0" anchor="ctr">
                    <a:solidFill>
                      <a:schemeClr val="bg1">
                        <a:lumMod val="85000"/>
                      </a:schemeClr>
                    </a:solidFill>
                  </a:tcPr>
                </a:tc>
              </a:tr>
              <a:tr h="525485">
                <a:tc>
                  <a:txBody>
                    <a:bodyPr/>
                    <a:lstStyle/>
                    <a:p>
                      <a:pPr algn="just"/>
                      <a:r>
                        <a:rPr lang="ru-RU" sz="1100" smtClean="0">
                          <a:latin typeface="Times New Roman" pitchFamily="18" charset="0"/>
                          <a:cs typeface="Times New Roman" pitchFamily="18" charset="0"/>
                        </a:rPr>
                        <a:t>Реформирование и модернизация</a:t>
                      </a:r>
                      <a:r>
                        <a:rPr lang="ru-RU" sz="1100" baseline="0" smtClean="0">
                          <a:latin typeface="Times New Roman" pitchFamily="18" charset="0"/>
                          <a:cs typeface="Times New Roman" pitchFamily="18" charset="0"/>
                        </a:rPr>
                        <a:t> </a:t>
                      </a:r>
                      <a:r>
                        <a:rPr lang="ru-RU" sz="1100" smtClean="0">
                          <a:latin typeface="Times New Roman" pitchFamily="18" charset="0"/>
                          <a:cs typeface="Times New Roman" pitchFamily="18" charset="0"/>
                        </a:rPr>
                        <a:t>жилищно-коммунального хозяйства</a:t>
                      </a:r>
                      <a:r>
                        <a:rPr lang="ru-RU" sz="1100" baseline="0" smtClean="0">
                          <a:latin typeface="Times New Roman" pitchFamily="18" charset="0"/>
                          <a:cs typeface="Times New Roman" pitchFamily="18" charset="0"/>
                        </a:rPr>
                        <a:t> и повышение энергетической эффективности</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63 309,3</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59 923,2</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a:rPr>
                        <a:t>59 923,2</a:t>
                      </a:r>
                      <a:endParaRPr lang="ru-RU" sz="1100" b="1" i="0" u="none" strike="noStrike" dirty="0">
                        <a:solidFill>
                          <a:srgbClr val="000000"/>
                        </a:solidFill>
                        <a:latin typeface="Times New Roman"/>
                      </a:endParaRPr>
                    </a:p>
                  </a:txBody>
                  <a:tcPr marL="9525" marR="9525" marT="9525" marB="0" anchor="ctr">
                    <a:solidFill>
                      <a:schemeClr val="bg1">
                        <a:lumMod val="85000"/>
                      </a:schemeClr>
                    </a:solidFill>
                  </a:tcPr>
                </a:tc>
              </a:tr>
              <a:tr h="525485">
                <a:tc>
                  <a:txBody>
                    <a:bodyPr/>
                    <a:lstStyle/>
                    <a:p>
                      <a:pPr algn="just"/>
                      <a:r>
                        <a:rPr lang="ru-RU" sz="1100" smtClean="0">
                          <a:latin typeface="Times New Roman" pitchFamily="18" charset="0"/>
                          <a:cs typeface="Times New Roman" pitchFamily="18" charset="0"/>
                        </a:rPr>
                        <a:t>Защита населения</a:t>
                      </a:r>
                      <a:r>
                        <a:rPr lang="ru-RU" sz="1100" baseline="0" smtClean="0">
                          <a:latin typeface="Times New Roman" pitchFamily="18" charset="0"/>
                          <a:cs typeface="Times New Roman" pitchFamily="18" charset="0"/>
                        </a:rPr>
                        <a:t> и территорий Мотыгинского района от чрезвычайных ситуаций природного и техногенного характера</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5 936,23</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6 257,22</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a:rPr>
                        <a:t>6 257,22</a:t>
                      </a:r>
                      <a:endParaRPr lang="ru-RU" sz="1100" b="1" i="0" u="none" strike="noStrike" dirty="0">
                        <a:solidFill>
                          <a:srgbClr val="000000"/>
                        </a:solidFill>
                        <a:latin typeface="Times New Roman"/>
                      </a:endParaRPr>
                    </a:p>
                  </a:txBody>
                  <a:tcPr marL="9525" marR="9525" marT="9525" marB="0" anchor="ctr">
                    <a:solidFill>
                      <a:schemeClr val="bg1">
                        <a:lumMod val="85000"/>
                      </a:schemeClr>
                    </a:solidFill>
                  </a:tcPr>
                </a:tc>
              </a:tr>
              <a:tr h="525485">
                <a:tc>
                  <a:txBody>
                    <a:bodyPr/>
                    <a:lstStyle/>
                    <a:p>
                      <a:pPr algn="just"/>
                      <a:r>
                        <a:rPr lang="ru-RU" sz="1100" dirty="0" smtClean="0">
                          <a:latin typeface="Times New Roman" pitchFamily="18" charset="0"/>
                          <a:cs typeface="Times New Roman" pitchFamily="18" charset="0"/>
                        </a:rPr>
                        <a:t>Развитие малого, среднего предпринимательства и сельского хозяйства в </a:t>
                      </a:r>
                      <a:r>
                        <a:rPr lang="ru-RU" sz="1100" dirty="0" err="1" smtClean="0">
                          <a:latin typeface="Times New Roman" pitchFamily="18" charset="0"/>
                          <a:cs typeface="Times New Roman" pitchFamily="18" charset="0"/>
                        </a:rPr>
                        <a:t>Мотыгинском</a:t>
                      </a:r>
                      <a:r>
                        <a:rPr lang="ru-RU" sz="1100" dirty="0" smtClean="0">
                          <a:latin typeface="Times New Roman" pitchFamily="18" charset="0"/>
                          <a:cs typeface="Times New Roman" pitchFamily="18" charset="0"/>
                        </a:rPr>
                        <a:t> районе</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960,0</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960,0</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a:rPr>
                        <a:t>960,00   </a:t>
                      </a:r>
                      <a:endParaRPr lang="ru-RU" sz="1100" b="1" i="0" u="none" strike="noStrike" dirty="0">
                        <a:solidFill>
                          <a:srgbClr val="000000"/>
                        </a:solidFill>
                        <a:latin typeface="Times New Roman"/>
                      </a:endParaRPr>
                    </a:p>
                  </a:txBody>
                  <a:tcPr marL="9525" marR="9525" marT="9525" marB="0" anchor="ctr">
                    <a:solidFill>
                      <a:schemeClr val="bg1">
                        <a:lumMod val="85000"/>
                      </a:schemeClr>
                    </a:solidFill>
                  </a:tcPr>
                </a:tc>
              </a:tr>
              <a:tr h="319044">
                <a:tc>
                  <a:txBody>
                    <a:bodyPr/>
                    <a:lstStyle/>
                    <a:p>
                      <a:r>
                        <a:rPr lang="ru-RU" sz="1100" dirty="0" smtClean="0">
                          <a:latin typeface="Times New Roman" pitchFamily="18" charset="0"/>
                          <a:cs typeface="Times New Roman" pitchFamily="18" charset="0"/>
                        </a:rPr>
                        <a:t>Развитие транспортной системы в Мотыгинском районе</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40 143,03</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41 466,27</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a:rPr>
                        <a:t>35 787,57</a:t>
                      </a:r>
                      <a:endParaRPr lang="ru-RU" sz="1100" b="1" i="0" u="none" strike="noStrike" dirty="0">
                        <a:solidFill>
                          <a:srgbClr val="000000"/>
                        </a:solidFill>
                        <a:latin typeface="Times New Roman"/>
                      </a:endParaRPr>
                    </a:p>
                  </a:txBody>
                  <a:tcPr marL="9525" marR="9525" marT="9525" marB="0" anchor="ctr">
                    <a:solidFill>
                      <a:schemeClr val="bg1">
                        <a:lumMod val="85000"/>
                      </a:schemeClr>
                    </a:solidFill>
                  </a:tcPr>
                </a:tc>
              </a:tr>
              <a:tr h="506135">
                <a:tc>
                  <a:txBody>
                    <a:bodyPr/>
                    <a:lstStyle/>
                    <a:p>
                      <a:pPr algn="just"/>
                      <a:r>
                        <a:rPr lang="ru-RU" sz="1100" dirty="0" smtClean="0">
                          <a:latin typeface="Times New Roman" pitchFamily="18" charset="0"/>
                          <a:cs typeface="Times New Roman" pitchFamily="18" charset="0"/>
                        </a:rPr>
                        <a:t>Обеспечение доступным и комфортным жильем жителей Мотыгинского района</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127 557,07</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90 082,33</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a:rPr>
                        <a:t>2 188,8</a:t>
                      </a:r>
                      <a:endParaRPr lang="ru-RU" sz="1100" b="1" i="0" u="none" strike="noStrike" dirty="0">
                        <a:solidFill>
                          <a:srgbClr val="000000"/>
                        </a:solidFill>
                        <a:latin typeface="Times New Roman"/>
                      </a:endParaRPr>
                    </a:p>
                  </a:txBody>
                  <a:tcPr marL="9525" marR="9525" marT="9525" marB="0" anchor="ctr">
                    <a:solidFill>
                      <a:schemeClr val="bg1">
                        <a:lumMod val="85000"/>
                      </a:schemeClr>
                    </a:solidFill>
                  </a:tcPr>
                </a:tc>
              </a:tr>
              <a:tr h="351889">
                <a:tc>
                  <a:txBody>
                    <a:bodyPr/>
                    <a:lstStyle/>
                    <a:p>
                      <a:r>
                        <a:rPr lang="ru-RU" sz="1100" dirty="0" smtClean="0">
                          <a:latin typeface="Times New Roman" pitchFamily="18" charset="0"/>
                          <a:cs typeface="Times New Roman" pitchFamily="18" charset="0"/>
                        </a:rPr>
                        <a:t>Управление муниципальными финансами</a:t>
                      </a:r>
                      <a:endParaRPr lang="ru-RU" sz="1100" dirty="0">
                        <a:latin typeface="Times New Roman" pitchFamily="18" charset="0"/>
                        <a:cs typeface="Times New Roman" pitchFamily="18" charset="0"/>
                      </a:endParaRPr>
                    </a:p>
                  </a:txBody>
                  <a:tcPr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109 250,86</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103 988,22</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c>
                  <a:txBody>
                    <a:bodyPr/>
                    <a:lstStyle/>
                    <a:p>
                      <a:pPr algn="ctr" fontAlgn="ctr"/>
                      <a:r>
                        <a:rPr lang="ru-RU" sz="1100" b="1" i="0" u="none" strike="noStrike" dirty="0" smtClean="0">
                          <a:solidFill>
                            <a:srgbClr val="000000"/>
                          </a:solidFill>
                          <a:latin typeface="Times New Roman" pitchFamily="18" charset="0"/>
                          <a:cs typeface="Times New Roman" pitchFamily="18" charset="0"/>
                        </a:rPr>
                        <a:t>103 988,32</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bg1">
                        <a:lumMod val="85000"/>
                      </a:schemeClr>
                    </a:solidFill>
                  </a:tcPr>
                </a:tc>
              </a:tr>
            </a:tbl>
          </a:graphicData>
        </a:graphic>
      </p:graphicFrame>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2" name="Text Box 7"/>
          <p:cNvSpPr txBox="1">
            <a:spLocks noChangeArrowheads="1"/>
          </p:cNvSpPr>
          <p:nvPr/>
        </p:nvSpPr>
        <p:spPr bwMode="auto">
          <a:xfrm>
            <a:off x="4929190" y="142852"/>
            <a:ext cx="4000528" cy="661719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buNone/>
            </a:pPr>
            <a:r>
              <a:rPr lang="ru-RU" sz="2800" dirty="0" smtClean="0">
                <a:latin typeface="Times New Roman" pitchFamily="18" charset="0"/>
                <a:cs typeface="Times New Roman" pitchFamily="18" charset="0"/>
              </a:rPr>
              <a:t>Территория</a:t>
            </a:r>
          </a:p>
          <a:p>
            <a:pPr algn="ctr">
              <a:buNone/>
            </a:pPr>
            <a:r>
              <a:rPr lang="ru-RU" sz="2800" dirty="0" smtClean="0">
                <a:latin typeface="Times New Roman" pitchFamily="18" charset="0"/>
                <a:cs typeface="Times New Roman" pitchFamily="18" charset="0"/>
              </a:rPr>
              <a:t>Мотыгинского района</a:t>
            </a:r>
          </a:p>
          <a:p>
            <a:pPr algn="ctr">
              <a:buNone/>
            </a:pPr>
            <a:r>
              <a:rPr lang="ru-RU" sz="2800" dirty="0" smtClean="0">
                <a:latin typeface="Times New Roman" pitchFamily="18" charset="0"/>
                <a:cs typeface="Times New Roman" pitchFamily="18" charset="0"/>
              </a:rPr>
              <a:t>– 18 983 км 2</a:t>
            </a:r>
          </a:p>
          <a:p>
            <a:pPr algn="ctr">
              <a:buNone/>
            </a:pPr>
            <a:endParaRPr lang="ru-RU" sz="28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Численность населения</a:t>
            </a:r>
          </a:p>
          <a:p>
            <a:pPr algn="ctr">
              <a:buNone/>
            </a:pPr>
            <a:r>
              <a:rPr lang="ru-RU" sz="2800" dirty="0" smtClean="0">
                <a:latin typeface="Times New Roman" pitchFamily="18" charset="0"/>
                <a:cs typeface="Times New Roman" pitchFamily="18" charset="0"/>
              </a:rPr>
              <a:t>– 13 587 человек</a:t>
            </a:r>
          </a:p>
          <a:p>
            <a:pPr algn="ctr">
              <a:buNone/>
            </a:pPr>
            <a:endParaRPr lang="ru-RU" sz="28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10 поселений</a:t>
            </a:r>
          </a:p>
          <a:p>
            <a:pPr algn="ctr">
              <a:buNone/>
            </a:pPr>
            <a:r>
              <a:rPr lang="ru-RU" dirty="0" smtClean="0">
                <a:latin typeface="Times New Roman" pitchFamily="18" charset="0"/>
                <a:cs typeface="Times New Roman" pitchFamily="18" charset="0"/>
              </a:rPr>
              <a:t>2 городских поселения</a:t>
            </a:r>
          </a:p>
          <a:p>
            <a:pPr algn="ctr">
              <a:buNone/>
            </a:pPr>
            <a:r>
              <a:rPr lang="ru-RU" dirty="0" smtClean="0">
                <a:latin typeface="Times New Roman" pitchFamily="18" charset="0"/>
                <a:cs typeface="Times New Roman" pitchFamily="18" charset="0"/>
              </a:rPr>
              <a:t>8 сельских поселений</a:t>
            </a:r>
          </a:p>
          <a:p>
            <a:pPr algn="ctr">
              <a:buNone/>
            </a:pPr>
            <a:endParaRPr lang="ru-RU" sz="20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20 населенных пунктов</a:t>
            </a:r>
          </a:p>
          <a:p>
            <a:pPr algn="ctr">
              <a:buNone/>
            </a:pPr>
            <a:endParaRPr lang="ru-RU"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Районный центр</a:t>
            </a:r>
          </a:p>
          <a:p>
            <a:pPr algn="ctr">
              <a:buNone/>
            </a:pPr>
            <a:r>
              <a:rPr lang="ru-RU" sz="2800" dirty="0" smtClean="0">
                <a:latin typeface="Times New Roman" pitchFamily="18" charset="0"/>
                <a:cs typeface="Times New Roman" pitchFamily="18" charset="0"/>
              </a:rPr>
              <a:t>п. Мотыгино</a:t>
            </a:r>
          </a:p>
          <a:p>
            <a:pPr algn="ctr">
              <a:buNone/>
            </a:pPr>
            <a:endParaRPr lang="ru-RU" sz="1400" dirty="0" smtClean="0"/>
          </a:p>
          <a:p>
            <a:pPr algn="ctr">
              <a:buNone/>
            </a:pPr>
            <a:endParaRPr lang="ru-RU" sz="2800" dirty="0" smtClean="0"/>
          </a:p>
        </p:txBody>
      </p:sp>
      <p:pic>
        <p:nvPicPr>
          <p:cNvPr id="5" name="Рисунок 4" descr="357267_html_m4dfc9dfd.png"/>
          <p:cNvPicPr>
            <a:picLocks noChangeAspect="1"/>
          </p:cNvPicPr>
          <p:nvPr/>
        </p:nvPicPr>
        <p:blipFill>
          <a:blip r:embed="rId3" cstate="print"/>
          <a:stretch>
            <a:fillRect/>
          </a:stretch>
        </p:blipFill>
        <p:spPr>
          <a:xfrm>
            <a:off x="142844" y="142852"/>
            <a:ext cx="4714908" cy="6572296"/>
          </a:xfrm>
          <a:prstGeom prst="rect">
            <a:avLst/>
          </a:prstGeom>
        </p:spPr>
      </p:pic>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643998"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i="1" dirty="0" smtClean="0">
                <a:latin typeface="Times New Roman" pitchFamily="18" charset="0"/>
                <a:cs typeface="Times New Roman" pitchFamily="18" charset="0"/>
              </a:rPr>
              <a:t>МОТЫГИНСКИЙ МУНИЦИПАЛЬНЫЙ РАЙОН</a:t>
            </a:r>
          </a:p>
          <a:p>
            <a:pPr algn="ctr"/>
            <a:r>
              <a:rPr lang="ru-RU" sz="1600" dirty="0" smtClean="0">
                <a:latin typeface="Times New Roman" pitchFamily="18" charset="0"/>
                <a:cs typeface="Times New Roman" pitchFamily="18" charset="0"/>
              </a:rPr>
              <a:t>Численность населения </a:t>
            </a:r>
            <a:r>
              <a:rPr lang="en-US" sz="1600" b="1" dirty="0" smtClean="0">
                <a:latin typeface="Times New Roman" pitchFamily="18" charset="0"/>
                <a:cs typeface="Times New Roman" pitchFamily="18" charset="0"/>
              </a:rPr>
              <a:t>1</a:t>
            </a:r>
            <a:r>
              <a:rPr lang="ru-RU" sz="1600" b="1" dirty="0" smtClean="0">
                <a:latin typeface="Times New Roman" pitchFamily="18" charset="0"/>
                <a:cs typeface="Times New Roman" pitchFamily="18" charset="0"/>
              </a:rPr>
              <a:t>3 587 </a:t>
            </a:r>
            <a:r>
              <a:rPr lang="ru-RU" sz="1600" dirty="0" smtClean="0">
                <a:latin typeface="Times New Roman" pitchFamily="18" charset="0"/>
                <a:cs typeface="Times New Roman" pitchFamily="18" charset="0"/>
              </a:rPr>
              <a:t>человек по состоянию на 01.01.2019 г.</a:t>
            </a:r>
            <a:endParaRPr lang="ru-RU" sz="1600" dirty="0">
              <a:latin typeface="Times New Roman" pitchFamily="18" charset="0"/>
              <a:cs typeface="Times New Roman" pitchFamily="18" charset="0"/>
            </a:endParaRPr>
          </a:p>
        </p:txBody>
      </p:sp>
      <p:sp>
        <p:nvSpPr>
          <p:cNvPr id="4" name="TextBox 3"/>
          <p:cNvSpPr txBox="1"/>
          <p:nvPr/>
        </p:nvSpPr>
        <p:spPr>
          <a:xfrm>
            <a:off x="323528" y="1142985"/>
            <a:ext cx="3924000" cy="23760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b="1" i="1" dirty="0" smtClean="0">
                <a:latin typeface="Times New Roman" pitchFamily="18" charset="0"/>
                <a:cs typeface="Times New Roman" pitchFamily="18" charset="0"/>
              </a:rPr>
              <a:t>   ГОРОДСКИЕ ПОСЕЛЕНИЯ</a:t>
            </a:r>
          </a:p>
          <a:p>
            <a:endParaRPr lang="ru-RU"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поселок Мотыгино </a:t>
            </a:r>
            <a:r>
              <a:rPr lang="en-US"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5063</a:t>
            </a:r>
            <a:r>
              <a:rPr lang="ru-RU" sz="1400" dirty="0" smtClean="0">
                <a:latin typeface="Times New Roman" pitchFamily="18" charset="0"/>
                <a:cs typeface="Times New Roman" pitchFamily="18" charset="0"/>
              </a:rPr>
              <a:t> чел.</a:t>
            </a:r>
          </a:p>
          <a:p>
            <a:r>
              <a:rPr lang="ru-RU" sz="1400" dirty="0" smtClean="0">
                <a:latin typeface="Times New Roman" pitchFamily="18" charset="0"/>
                <a:cs typeface="Times New Roman" pitchFamily="18" charset="0"/>
              </a:rPr>
              <a:t>поселок </a:t>
            </a:r>
            <a:r>
              <a:rPr lang="ru-RU" sz="1400" dirty="0" err="1" smtClean="0">
                <a:latin typeface="Times New Roman" pitchFamily="18" charset="0"/>
                <a:cs typeface="Times New Roman" pitchFamily="18" charset="0"/>
              </a:rPr>
              <a:t>Раздолинск</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2267</a:t>
            </a:r>
            <a:r>
              <a:rPr lang="ru-RU" sz="1400" dirty="0" smtClean="0">
                <a:latin typeface="Times New Roman" pitchFamily="18" charset="0"/>
                <a:cs typeface="Times New Roman" pitchFamily="18" charset="0"/>
              </a:rPr>
              <a:t> чел.</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9" name="Прямоугольник 8"/>
          <p:cNvSpPr/>
          <p:nvPr/>
        </p:nvSpPr>
        <p:spPr>
          <a:xfrm>
            <a:off x="4286248" y="1142984"/>
            <a:ext cx="4534224" cy="236988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СЕЛЬСКИЕ ПОСЕЛЕНИЯ</a:t>
            </a:r>
          </a:p>
          <a:p>
            <a:endParaRPr lang="ru-RU"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Кулаковский сельсовет   </a:t>
            </a:r>
            <a:r>
              <a:rPr lang="ru-RU" sz="1400" b="1" dirty="0" smtClean="0">
                <a:latin typeface="Times New Roman" pitchFamily="18" charset="0"/>
                <a:cs typeface="Times New Roman" pitchFamily="18" charset="0"/>
              </a:rPr>
              <a:t>782</a:t>
            </a:r>
            <a:r>
              <a:rPr lang="ru-RU" sz="1400" dirty="0" smtClean="0">
                <a:latin typeface="Times New Roman" pitchFamily="18" charset="0"/>
                <a:cs typeface="Times New Roman" pitchFamily="18" charset="0"/>
              </a:rPr>
              <a:t> чел.</a:t>
            </a:r>
          </a:p>
          <a:p>
            <a:r>
              <a:rPr lang="ru-RU" sz="1400" dirty="0" smtClean="0">
                <a:latin typeface="Times New Roman" pitchFamily="18" charset="0"/>
                <a:cs typeface="Times New Roman" pitchFamily="18" charset="0"/>
              </a:rPr>
              <a:t>Машуковский сельсовет  </a:t>
            </a:r>
            <a:r>
              <a:rPr lang="ru-RU" sz="1400" b="1" dirty="0" smtClean="0">
                <a:latin typeface="Times New Roman" pitchFamily="18" charset="0"/>
                <a:cs typeface="Times New Roman" pitchFamily="18" charset="0"/>
              </a:rPr>
              <a:t>510</a:t>
            </a:r>
            <a:r>
              <a:rPr lang="ru-RU" sz="1400" dirty="0" smtClean="0">
                <a:latin typeface="Times New Roman" pitchFamily="18" charset="0"/>
                <a:cs typeface="Times New Roman" pitchFamily="18" charset="0"/>
              </a:rPr>
              <a:t> чел.</a:t>
            </a:r>
          </a:p>
          <a:p>
            <a:r>
              <a:rPr lang="ru-RU" sz="1400" dirty="0" smtClean="0">
                <a:latin typeface="Times New Roman" pitchFamily="18" charset="0"/>
                <a:cs typeface="Times New Roman" pitchFamily="18" charset="0"/>
              </a:rPr>
              <a:t>Новоангарский сельсовет </a:t>
            </a:r>
            <a:r>
              <a:rPr lang="ru-RU" sz="1400" b="1" dirty="0" smtClean="0">
                <a:latin typeface="Times New Roman" pitchFamily="18" charset="0"/>
                <a:cs typeface="Times New Roman" pitchFamily="18" charset="0"/>
              </a:rPr>
              <a:t>1292</a:t>
            </a:r>
            <a:r>
              <a:rPr lang="ru-RU" sz="1400" dirty="0" smtClean="0">
                <a:latin typeface="Times New Roman" pitchFamily="18" charset="0"/>
                <a:cs typeface="Times New Roman" pitchFamily="18" charset="0"/>
              </a:rPr>
              <a:t> чел.</a:t>
            </a:r>
          </a:p>
          <a:p>
            <a:r>
              <a:rPr lang="ru-RU" sz="1400" dirty="0" smtClean="0">
                <a:latin typeface="Times New Roman" pitchFamily="18" charset="0"/>
                <a:cs typeface="Times New Roman" pitchFamily="18" charset="0"/>
              </a:rPr>
              <a:t>Орджоникидзевский сельсовет  </a:t>
            </a:r>
            <a:r>
              <a:rPr lang="ru-RU" sz="1400" b="1" dirty="0" smtClean="0">
                <a:latin typeface="Times New Roman" pitchFamily="18" charset="0"/>
                <a:cs typeface="Times New Roman" pitchFamily="18" charset="0"/>
              </a:rPr>
              <a:t>1294</a:t>
            </a:r>
            <a:r>
              <a:rPr lang="ru-RU" sz="1400" dirty="0" smtClean="0">
                <a:latin typeface="Times New Roman" pitchFamily="18" charset="0"/>
                <a:cs typeface="Times New Roman" pitchFamily="18" charset="0"/>
              </a:rPr>
              <a:t> чел.  </a:t>
            </a:r>
          </a:p>
          <a:p>
            <a:r>
              <a:rPr lang="ru-RU" sz="1400" dirty="0" smtClean="0">
                <a:latin typeface="Times New Roman" pitchFamily="18" charset="0"/>
                <a:cs typeface="Times New Roman" pitchFamily="18" charset="0"/>
              </a:rPr>
              <a:t>Первомайский сельсовет </a:t>
            </a:r>
            <a:r>
              <a:rPr lang="ru-RU" sz="1400" b="1" dirty="0" smtClean="0">
                <a:latin typeface="Times New Roman" pitchFamily="18" charset="0"/>
                <a:cs typeface="Times New Roman" pitchFamily="18" charset="0"/>
              </a:rPr>
              <a:t>904</a:t>
            </a:r>
            <a:r>
              <a:rPr lang="ru-RU" sz="1400" dirty="0" smtClean="0">
                <a:latin typeface="Times New Roman" pitchFamily="18" charset="0"/>
                <a:cs typeface="Times New Roman" pitchFamily="18" charset="0"/>
              </a:rPr>
              <a:t>чел.</a:t>
            </a:r>
          </a:p>
          <a:p>
            <a:r>
              <a:rPr lang="ru-RU" sz="1400" dirty="0" smtClean="0">
                <a:latin typeface="Times New Roman" pitchFamily="18" charset="0"/>
                <a:cs typeface="Times New Roman" pitchFamily="18" charset="0"/>
              </a:rPr>
              <a:t>Рыбинский сельсовет  </a:t>
            </a:r>
            <a:r>
              <a:rPr lang="ru-RU" sz="1400" b="1" dirty="0" smtClean="0">
                <a:latin typeface="Times New Roman" pitchFamily="18" charset="0"/>
                <a:cs typeface="Times New Roman" pitchFamily="18" charset="0"/>
              </a:rPr>
              <a:t>552</a:t>
            </a:r>
            <a:r>
              <a:rPr lang="ru-RU" sz="1400" dirty="0" smtClean="0">
                <a:latin typeface="Times New Roman" pitchFamily="18" charset="0"/>
                <a:cs typeface="Times New Roman" pitchFamily="18" charset="0"/>
              </a:rPr>
              <a:t> чел.</a:t>
            </a:r>
          </a:p>
          <a:p>
            <a:r>
              <a:rPr lang="ru-RU" sz="1400" dirty="0" smtClean="0">
                <a:latin typeface="Times New Roman" pitchFamily="18" charset="0"/>
                <a:cs typeface="Times New Roman" pitchFamily="18" charset="0"/>
              </a:rPr>
              <a:t>Южно-Енисейский сельсовет  </a:t>
            </a:r>
            <a:r>
              <a:rPr lang="ru-RU" sz="1400" b="1" dirty="0" smtClean="0">
                <a:latin typeface="Times New Roman" pitchFamily="18" charset="0"/>
                <a:cs typeface="Times New Roman" pitchFamily="18" charset="0"/>
              </a:rPr>
              <a:t>501</a:t>
            </a:r>
            <a:r>
              <a:rPr lang="ru-RU" sz="1400" dirty="0" smtClean="0">
                <a:latin typeface="Times New Roman" pitchFamily="18" charset="0"/>
                <a:cs typeface="Times New Roman" pitchFamily="18" charset="0"/>
              </a:rPr>
              <a:t>чел.</a:t>
            </a:r>
          </a:p>
          <a:p>
            <a:r>
              <a:rPr lang="ru-RU" sz="1400" dirty="0" smtClean="0">
                <a:latin typeface="Times New Roman" pitchFamily="18" charset="0"/>
                <a:cs typeface="Times New Roman" pitchFamily="18" charset="0"/>
              </a:rPr>
              <a:t>Кирсантьевский сельсовет  </a:t>
            </a:r>
            <a:r>
              <a:rPr lang="ru-RU" sz="1400" b="1" dirty="0" smtClean="0">
                <a:latin typeface="Times New Roman" pitchFamily="18" charset="0"/>
                <a:cs typeface="Times New Roman" pitchFamily="18" charset="0"/>
              </a:rPr>
              <a:t>340</a:t>
            </a:r>
            <a:r>
              <a:rPr lang="ru-RU" sz="1400" dirty="0" smtClean="0">
                <a:latin typeface="Times New Roman" pitchFamily="18" charset="0"/>
                <a:cs typeface="Times New Roman" pitchFamily="18" charset="0"/>
              </a:rPr>
              <a:t> чел.</a:t>
            </a:r>
          </a:p>
        </p:txBody>
      </p:sp>
      <p:graphicFrame>
        <p:nvGraphicFramePr>
          <p:cNvPr id="6" name="Диаграмма 5"/>
          <p:cNvGraphicFramePr/>
          <p:nvPr/>
        </p:nvGraphicFramePr>
        <p:xfrm>
          <a:off x="214282" y="4221088"/>
          <a:ext cx="8643998" cy="23511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1560" y="3717032"/>
            <a:ext cx="7812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Межселенная территория </a:t>
            </a:r>
            <a:r>
              <a:rPr lang="ru-RU" b="1" dirty="0" smtClean="0">
                <a:latin typeface="Times New Roman" pitchFamily="18" charset="0"/>
                <a:cs typeface="Times New Roman" pitchFamily="18" charset="0"/>
              </a:rPr>
              <a:t>82</a:t>
            </a:r>
            <a:r>
              <a:rPr lang="ru-RU" dirty="0" smtClean="0">
                <a:latin typeface="Times New Roman" pitchFamily="18" charset="0"/>
                <a:cs typeface="Times New Roman" pitchFamily="18" charset="0"/>
              </a:rPr>
              <a:t> чел.</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14290"/>
            <a:ext cx="8786874" cy="785818"/>
          </a:xfrm>
        </p:spPr>
        <p:style>
          <a:lnRef idx="1">
            <a:schemeClr val="dk1"/>
          </a:lnRef>
          <a:fillRef idx="2">
            <a:schemeClr val="dk1"/>
          </a:fillRef>
          <a:effectRef idx="1">
            <a:schemeClr val="dk1"/>
          </a:effectRef>
          <a:fontRef idx="minor">
            <a:schemeClr val="dk1"/>
          </a:fontRef>
        </p:style>
        <p:txBody>
          <a:bodyPr>
            <a:noAutofit/>
          </a:bodyPr>
          <a:lstStyle/>
          <a:p>
            <a:r>
              <a:rPr lang="ru-RU" sz="2000" b="1" i="1" dirty="0" smtClean="0">
                <a:solidFill>
                  <a:schemeClr val="tx1"/>
                </a:solidFill>
                <a:latin typeface="Times New Roman" pitchFamily="18" charset="0"/>
                <a:cs typeface="Times New Roman" pitchFamily="18" charset="0"/>
              </a:rPr>
              <a:t>ФОРМИРОВАНИЕ ЭКОНОМИЧЕСКОЙ БАЗЫ МОТЫГИНСКОГО РАЙОНА 2018-2022 ГОДЫ</a:t>
            </a:r>
            <a:endParaRPr lang="ru-RU" sz="2000" b="1" i="1" dirty="0">
              <a:solidFill>
                <a:schemeClr val="tx1"/>
              </a:solidFill>
            </a:endParaRPr>
          </a:p>
        </p:txBody>
      </p:sp>
      <p:graphicFrame>
        <p:nvGraphicFramePr>
          <p:cNvPr id="4" name="Диаграмма 3"/>
          <p:cNvGraphicFramePr/>
          <p:nvPr/>
        </p:nvGraphicFramePr>
        <p:xfrm>
          <a:off x="0" y="2000240"/>
          <a:ext cx="9144000" cy="48577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072462" y="1928802"/>
            <a:ext cx="857256"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млн. руб.</a:t>
            </a:r>
            <a:endParaRPr lang="ru-RU" sz="1200" b="1" dirty="0">
              <a:latin typeface="Times New Roman" pitchFamily="18" charset="0"/>
              <a:cs typeface="Times New Roman" pitchFamily="18" charset="0"/>
            </a:endParaRPr>
          </a:p>
        </p:txBody>
      </p:sp>
      <p:sp>
        <p:nvSpPr>
          <p:cNvPr id="6" name="TextBox 5"/>
          <p:cNvSpPr txBox="1"/>
          <p:nvPr/>
        </p:nvSpPr>
        <p:spPr>
          <a:xfrm>
            <a:off x="357158" y="1142984"/>
            <a:ext cx="74295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600" b="1" i="1" dirty="0" smtClean="0">
                <a:latin typeface="Times New Roman" pitchFamily="18" charset="0"/>
                <a:cs typeface="Times New Roman" pitchFamily="18" charset="0"/>
              </a:rPr>
              <a:t>ОБЪЕМ ОТГРУЖЕННЫХ ТОВАРОВ СОБСТВЕННОГО ПРОИЗВОДСТВА, ВЫПОЛНЕННЫХ РАБОТ И УСЛУГ СОБСТВЕННЫМИ СИЛАМИ ОРГАНИЗАЦИЙ ВСЕХ ВИДОВ ДЕЯТЕЛЬНОСТИ </a:t>
            </a:r>
            <a:endParaRPr lang="ru-RU" sz="1600" b="1" i="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928694"/>
          </a:xfrm>
        </p:spPr>
        <p:style>
          <a:lnRef idx="1">
            <a:schemeClr val="dk1"/>
          </a:lnRef>
          <a:fillRef idx="2">
            <a:schemeClr val="dk1"/>
          </a:fillRef>
          <a:effectRef idx="1">
            <a:schemeClr val="dk1"/>
          </a:effectRef>
          <a:fontRef idx="minor">
            <a:schemeClr val="dk1"/>
          </a:fontRef>
        </p:style>
        <p:txBody>
          <a:bodyPr>
            <a:normAutofit fontScale="90000"/>
          </a:bodyPr>
          <a:lstStyle/>
          <a:p>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ОБЪЕМ ИНВЕСТИЦИЙ В ОСНОВНОЙ КАПИТАЛ ЗА СЧЕТ ВСЕХ ИСТОЧНИКОВ ФИНАНСИРОВАНИЯ</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2018-2022 ГОДЫ</a:t>
            </a:r>
            <a:r>
              <a:rPr lang="ru-RU" sz="2400" b="0" dirty="0" smtClean="0">
                <a:solidFill>
                  <a:schemeClr val="tx1"/>
                </a:solidFill>
                <a:effectLst/>
                <a:latin typeface="Times New Roman" pitchFamily="18" charset="0"/>
                <a:cs typeface="Times New Roman" pitchFamily="18" charset="0"/>
              </a:rPr>
              <a:t/>
            </a:r>
            <a:br>
              <a:rPr lang="ru-RU" sz="2400" b="0" dirty="0" smtClean="0">
                <a:solidFill>
                  <a:schemeClr val="tx1"/>
                </a:solidFill>
                <a:effectLst/>
                <a:latin typeface="Times New Roman" pitchFamily="18" charset="0"/>
                <a:cs typeface="Times New Roman" pitchFamily="18" charset="0"/>
              </a:rPr>
            </a:br>
            <a:endParaRPr lang="ru-RU" sz="2400" b="0" dirty="0">
              <a:solidFill>
                <a:schemeClr val="tx1"/>
              </a:solidFill>
              <a:effectLst/>
            </a:endParaRPr>
          </a:p>
        </p:txBody>
      </p:sp>
      <p:graphicFrame>
        <p:nvGraphicFramePr>
          <p:cNvPr id="5" name="Диаграмма 4"/>
          <p:cNvGraphicFramePr/>
          <p:nvPr/>
        </p:nvGraphicFramePr>
        <p:xfrm>
          <a:off x="142812" y="1142984"/>
          <a:ext cx="9001188" cy="55721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8786874" cy="1000132"/>
          </a:xfrm>
        </p:spPr>
        <p:style>
          <a:lnRef idx="1">
            <a:schemeClr val="dk1"/>
          </a:lnRef>
          <a:fillRef idx="2">
            <a:schemeClr val="dk1"/>
          </a:fillRef>
          <a:effectRef idx="1">
            <a:schemeClr val="dk1"/>
          </a:effectRef>
          <a:fontRef idx="minor">
            <a:schemeClr val="dk1"/>
          </a:fontRef>
        </p:style>
        <p:txBody>
          <a:bodyPr>
            <a:noAutofit/>
          </a:bodyPr>
          <a:lstStyle/>
          <a:p>
            <a:r>
              <a:rPr lang="ru-RU" sz="2000" b="1" i="1" dirty="0" smtClean="0">
                <a:solidFill>
                  <a:schemeClr val="tx1"/>
                </a:solidFill>
                <a:latin typeface="Times New Roman" pitchFamily="18" charset="0"/>
                <a:cs typeface="Times New Roman" pitchFamily="18" charset="0"/>
              </a:rPr>
              <a:t>СРЕДНЕСПИСОЧНАЯ ЧИСЛЕННОСТЬ РАБОТНИКОВ   </a:t>
            </a:r>
            <a:br>
              <a:rPr lang="ru-RU" sz="2000" b="1" i="1" dirty="0" smtClean="0">
                <a:solidFill>
                  <a:schemeClr val="tx1"/>
                </a:solidFill>
                <a:latin typeface="Times New Roman" pitchFamily="18" charset="0"/>
                <a:cs typeface="Times New Roman" pitchFamily="18" charset="0"/>
              </a:rPr>
            </a:br>
            <a:r>
              <a:rPr lang="ru-RU" sz="2000" b="1" i="1" dirty="0" smtClean="0">
                <a:solidFill>
                  <a:schemeClr val="tx1"/>
                </a:solidFill>
                <a:latin typeface="Times New Roman" pitchFamily="18" charset="0"/>
                <a:cs typeface="Times New Roman" pitchFamily="18" charset="0"/>
              </a:rPr>
              <a:t>МОТЫГИНСКОГО РАЙОНА (ЧЕЛ.)</a:t>
            </a:r>
            <a:endParaRPr lang="ru-RU" sz="2000" b="1" i="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44" y="1285860"/>
          <a:ext cx="8858312" cy="5357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B0544CF-25B2-4A8F-940C-8E98C636FE8F}" type="slidenum">
              <a:rPr lang="ru-RU" smtClean="0"/>
              <a:pPr>
                <a:defRPr/>
              </a:pPr>
              <a:t>6</a:t>
            </a:fld>
            <a:endParaRPr lang="ru-RU" dirty="0"/>
          </a:p>
        </p:txBody>
      </p:sp>
      <p:sp>
        <p:nvSpPr>
          <p:cNvPr id="4" name="Rectangle 2"/>
          <p:cNvSpPr txBox="1">
            <a:spLocks noChangeArrowheads="1"/>
          </p:cNvSpPr>
          <p:nvPr/>
        </p:nvSpPr>
        <p:spPr>
          <a:xfrm>
            <a:off x="428596" y="214290"/>
            <a:ext cx="8358246" cy="1143008"/>
          </a:xfrm>
          <a:prstGeom prst="rect">
            <a:avLst/>
          </a:prstGeom>
        </p:spPr>
        <p:style>
          <a:lnRef idx="1">
            <a:schemeClr val="dk1"/>
          </a:lnRef>
          <a:fillRef idx="2">
            <a:schemeClr val="dk1"/>
          </a:fillRef>
          <a:effectRef idx="1">
            <a:schemeClr val="dk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ОСНОВНЫЕ НАПРАВЛЕНИЯ БЮДЖЕТНОЙ ПОЛИТИКИ </a:t>
            </a:r>
            <a:br>
              <a:rPr kumimoji="0" lang="ru-RU" sz="2400" b="1"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br>
            <a:r>
              <a:rPr kumimoji="0" lang="ru-RU" sz="2400" b="1"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НА 2020-2022 ГОДЫ</a:t>
            </a:r>
          </a:p>
        </p:txBody>
      </p:sp>
      <p:graphicFrame>
        <p:nvGraphicFramePr>
          <p:cNvPr id="5" name="Содержимое 47"/>
          <p:cNvGraphicFramePr>
            <a:graphicFrameLocks/>
          </p:cNvGraphicFramePr>
          <p:nvPr/>
        </p:nvGraphicFramePr>
        <p:xfrm>
          <a:off x="428596" y="1500174"/>
          <a:ext cx="832964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Основные </a:t>
            </a:r>
            <a:r>
              <a:rPr lang="ru-RU" sz="2400" b="1" i="1" dirty="0">
                <a:latin typeface="Times New Roman" pitchFamily="18" charset="0"/>
                <a:cs typeface="Times New Roman" pitchFamily="18" charset="0"/>
              </a:rPr>
              <a:t>направления налоговой политики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Мотыгинского </a:t>
            </a:r>
            <a:r>
              <a:rPr lang="ru-RU" sz="2400" b="1" i="1" dirty="0">
                <a:latin typeface="Times New Roman" pitchFamily="18" charset="0"/>
                <a:cs typeface="Times New Roman" pitchFamily="18" charset="0"/>
              </a:rPr>
              <a:t>района</a:t>
            </a:r>
            <a:br>
              <a:rPr lang="ru-RU" sz="2400" b="1" i="1" dirty="0">
                <a:latin typeface="Times New Roman" pitchFamily="18" charset="0"/>
                <a:cs typeface="Times New Roman" pitchFamily="18" charset="0"/>
              </a:rPr>
            </a:br>
            <a:r>
              <a:rPr lang="ru-RU" sz="2400" b="1" i="1" dirty="0">
                <a:latin typeface="Times New Roman" pitchFamily="18" charset="0"/>
                <a:cs typeface="Times New Roman" pitchFamily="18" charset="0"/>
              </a:rPr>
              <a:t>на </a:t>
            </a:r>
            <a:r>
              <a:rPr lang="ru-RU" sz="2400" b="1" i="1" dirty="0" smtClean="0">
                <a:latin typeface="Times New Roman" pitchFamily="18" charset="0"/>
                <a:cs typeface="Times New Roman" pitchFamily="18" charset="0"/>
              </a:rPr>
              <a:t>2020 год </a:t>
            </a:r>
            <a:r>
              <a:rPr lang="ru-RU" sz="2400" b="1" i="1" dirty="0">
                <a:latin typeface="Times New Roman" pitchFamily="18" charset="0"/>
                <a:cs typeface="Times New Roman" pitchFamily="18" charset="0"/>
              </a:rPr>
              <a:t>и плановый период </a:t>
            </a:r>
            <a:r>
              <a:rPr lang="ru-RU" sz="2400" b="1" i="1" dirty="0" smtClean="0">
                <a:latin typeface="Times New Roman" pitchFamily="18" charset="0"/>
                <a:cs typeface="Times New Roman" pitchFamily="18" charset="0"/>
              </a:rPr>
              <a:t>2021 </a:t>
            </a:r>
            <a:r>
              <a:rPr lang="ru-RU" sz="2400" b="1" i="1">
                <a:latin typeface="Times New Roman" pitchFamily="18" charset="0"/>
                <a:cs typeface="Times New Roman" pitchFamily="18" charset="0"/>
              </a:rPr>
              <a:t>и </a:t>
            </a:r>
            <a:r>
              <a:rPr lang="ru-RU" sz="2400" b="1" i="1" smtClean="0">
                <a:latin typeface="Times New Roman" pitchFamily="18" charset="0"/>
                <a:cs typeface="Times New Roman" pitchFamily="18" charset="0"/>
              </a:rPr>
              <a:t>2022 </a:t>
            </a:r>
            <a:r>
              <a:rPr lang="ru-RU" sz="2400" b="1" i="1" dirty="0">
                <a:latin typeface="Times New Roman" pitchFamily="18" charset="0"/>
                <a:cs typeface="Times New Roman" pitchFamily="18" charset="0"/>
              </a:rPr>
              <a:t>годов</a:t>
            </a:r>
            <a:br>
              <a:rPr lang="ru-RU" sz="2400" b="1" i="1" dirty="0">
                <a:latin typeface="Times New Roman" pitchFamily="18" charset="0"/>
                <a:cs typeface="Times New Roman" pitchFamily="18" charset="0"/>
              </a:rPr>
            </a:br>
            <a:endParaRPr lang="ru-RU" sz="2400" b="1" i="1" dirty="0">
              <a:latin typeface="Times New Roman" pitchFamily="18" charset="0"/>
              <a:cs typeface="Times New Roman" pitchFamily="18" charset="0"/>
            </a:endParaRPr>
          </a:p>
        </p:txBody>
      </p:sp>
      <p:sp>
        <p:nvSpPr>
          <p:cNvPr id="3" name="Содержимое 2"/>
          <p:cNvSpPr>
            <a:spLocks noGrp="1"/>
          </p:cNvSpPr>
          <p:nvPr>
            <p:ph idx="1"/>
          </p:nvPr>
        </p:nvSpPr>
        <p:spPr>
          <a:xfrm flipH="1" flipV="1">
            <a:off x="3635895" y="4077071"/>
            <a:ext cx="45719" cy="45719"/>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endParaRPr lang="ru-RU" dirty="0"/>
          </a:p>
        </p:txBody>
      </p:sp>
      <p:sp>
        <p:nvSpPr>
          <p:cNvPr id="7" name="Скругленный прямоугольник 6"/>
          <p:cNvSpPr/>
          <p:nvPr/>
        </p:nvSpPr>
        <p:spPr>
          <a:xfrm>
            <a:off x="467544" y="4653136"/>
            <a:ext cx="8208912" cy="15121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ru-RU" sz="1400" b="1" dirty="0" smtClean="0">
                <a:latin typeface="Times New Roman" pitchFamily="18" charset="0"/>
                <a:cs typeface="Times New Roman" pitchFamily="18" charset="0"/>
              </a:rPr>
              <a:t>1) стимулирование </a:t>
            </a:r>
            <a:r>
              <a:rPr lang="ru-RU" sz="1400" b="1" dirty="0">
                <a:latin typeface="Times New Roman" pitchFamily="18" charset="0"/>
                <a:cs typeface="Times New Roman" pitchFamily="18" charset="0"/>
              </a:rPr>
              <a:t>инвестиционной деятельности реального сектора </a:t>
            </a:r>
            <a:r>
              <a:rPr lang="ru-RU" sz="1400" b="1" dirty="0" smtClean="0">
                <a:latin typeface="Times New Roman" pitchFamily="18" charset="0"/>
                <a:cs typeface="Times New Roman" pitchFamily="18" charset="0"/>
              </a:rPr>
              <a:t>экономики;</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 </a:t>
            </a:r>
            <a:r>
              <a:rPr lang="ru-RU" sz="1400" b="1" dirty="0">
                <a:latin typeface="Times New Roman" pitchFamily="18" charset="0"/>
                <a:cs typeface="Times New Roman" pitchFamily="18" charset="0"/>
              </a:rPr>
              <a:t>обеспечение необходимого уровня </a:t>
            </a:r>
            <a:r>
              <a:rPr lang="ru-RU" sz="1400" b="1" dirty="0" smtClean="0">
                <a:latin typeface="Times New Roman" pitchFamily="18" charset="0"/>
                <a:cs typeface="Times New Roman" pitchFamily="18" charset="0"/>
              </a:rPr>
              <a:t>доходов бюджета Мотыгинского района;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 социальная поддержка </a:t>
            </a:r>
            <a:r>
              <a:rPr lang="ru-RU" sz="1400" b="1" dirty="0">
                <a:latin typeface="Times New Roman" pitchFamily="18" charset="0"/>
                <a:cs typeface="Times New Roman" pitchFamily="18" charset="0"/>
              </a:rPr>
              <a:t>населения </a:t>
            </a:r>
            <a:r>
              <a:rPr lang="ru-RU" sz="1400" b="1" dirty="0" smtClean="0">
                <a:latin typeface="Times New Roman" pitchFamily="18" charset="0"/>
                <a:cs typeface="Times New Roman" pitchFamily="18" charset="0"/>
              </a:rPr>
              <a:t>района.</a:t>
            </a:r>
            <a:endParaRPr lang="ru-RU" sz="1400" b="1" dirty="0">
              <a:latin typeface="Times New Roman" pitchFamily="18" charset="0"/>
              <a:cs typeface="Times New Roman" pitchFamily="18" charset="0"/>
            </a:endParaRPr>
          </a:p>
        </p:txBody>
      </p:sp>
      <p:sp>
        <p:nvSpPr>
          <p:cNvPr id="8" name="Выноска со стрелкой вниз 7"/>
          <p:cNvSpPr/>
          <p:nvPr/>
        </p:nvSpPr>
        <p:spPr>
          <a:xfrm>
            <a:off x="467544" y="1484784"/>
            <a:ext cx="2088232" cy="3168352"/>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направления </a:t>
            </a:r>
            <a:r>
              <a:rPr lang="ru-RU" sz="1400" b="1" dirty="0">
                <a:latin typeface="Times New Roman" pitchFamily="18" charset="0"/>
                <a:cs typeface="Times New Roman" pitchFamily="18" charset="0"/>
              </a:rPr>
              <a:t>налоговой политики Российской Федерации </a:t>
            </a:r>
          </a:p>
        </p:txBody>
      </p:sp>
      <p:sp>
        <p:nvSpPr>
          <p:cNvPr id="9" name="Выноска со стрелкой вниз 8"/>
          <p:cNvSpPr/>
          <p:nvPr/>
        </p:nvSpPr>
        <p:spPr>
          <a:xfrm>
            <a:off x="2627784" y="1484784"/>
            <a:ext cx="1944216" cy="3168352"/>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Бюджетное послание Президента Российской Федерации Федеральному Собранию Российской Федерации</a:t>
            </a:r>
            <a:endParaRPr lang="ru-RU" sz="1400" b="1" dirty="0">
              <a:latin typeface="Times New Roman" pitchFamily="18" charset="0"/>
              <a:cs typeface="Times New Roman" pitchFamily="18" charset="0"/>
            </a:endParaRPr>
          </a:p>
        </p:txBody>
      </p:sp>
      <p:sp>
        <p:nvSpPr>
          <p:cNvPr id="10" name="Выноска со стрелкой вниз 9"/>
          <p:cNvSpPr/>
          <p:nvPr/>
        </p:nvSpPr>
        <p:spPr>
          <a:xfrm>
            <a:off x="4644008" y="1484784"/>
            <a:ext cx="1944216" cy="3168352"/>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направления налоговой политики Правительства Красноярского края</a:t>
            </a:r>
            <a:endParaRPr lang="ru-RU" sz="1400" b="1" dirty="0">
              <a:latin typeface="Times New Roman" pitchFamily="18" charset="0"/>
              <a:cs typeface="Times New Roman" pitchFamily="18" charset="0"/>
            </a:endParaRPr>
          </a:p>
        </p:txBody>
      </p:sp>
      <p:sp>
        <p:nvSpPr>
          <p:cNvPr id="11" name="Выноска со стрелкой вниз 10"/>
          <p:cNvSpPr/>
          <p:nvPr/>
        </p:nvSpPr>
        <p:spPr>
          <a:xfrm>
            <a:off x="6660232" y="1484784"/>
            <a:ext cx="2016224" cy="3168352"/>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направления налоговой политики Мотыгинского района</a:t>
            </a:r>
            <a:endParaRPr lang="ru-RU"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Меры </a:t>
            </a:r>
            <a:r>
              <a:rPr lang="ru-RU" sz="2400" b="1" i="1" dirty="0">
                <a:latin typeface="Times New Roman" pitchFamily="18" charset="0"/>
                <a:cs typeface="Times New Roman" pitchFamily="18" charset="0"/>
              </a:rPr>
              <a:t>налоговой политики, планируемые к реализации</a:t>
            </a:r>
            <a:br>
              <a:rPr lang="ru-RU" sz="2400" b="1" i="1" dirty="0">
                <a:latin typeface="Times New Roman" pitchFamily="18" charset="0"/>
                <a:cs typeface="Times New Roman" pitchFamily="18" charset="0"/>
              </a:rPr>
            </a:br>
            <a:r>
              <a:rPr lang="ru-RU" sz="2400" b="1" i="1" dirty="0">
                <a:latin typeface="Times New Roman" pitchFamily="18" charset="0"/>
                <a:cs typeface="Times New Roman" pitchFamily="18" charset="0"/>
              </a:rPr>
              <a:t>в </a:t>
            </a:r>
            <a:r>
              <a:rPr lang="ru-RU" sz="2400" b="1" i="1" dirty="0" smtClean="0">
                <a:latin typeface="Times New Roman" pitchFamily="18" charset="0"/>
                <a:cs typeface="Times New Roman" pitchFamily="18" charset="0"/>
              </a:rPr>
              <a:t>2020 году </a:t>
            </a:r>
            <a:r>
              <a:rPr lang="ru-RU" sz="2400" b="1" i="1" dirty="0">
                <a:latin typeface="Times New Roman" pitchFamily="18" charset="0"/>
                <a:cs typeface="Times New Roman" pitchFamily="18" charset="0"/>
              </a:rPr>
              <a:t>и плановом периоде </a:t>
            </a:r>
            <a:r>
              <a:rPr lang="ru-RU" sz="2400" b="1" i="1" dirty="0" smtClean="0">
                <a:latin typeface="Times New Roman" pitchFamily="18" charset="0"/>
                <a:cs typeface="Times New Roman" pitchFamily="18" charset="0"/>
              </a:rPr>
              <a:t>2021 </a:t>
            </a:r>
            <a:r>
              <a:rPr lang="ru-RU" sz="2400" b="1" i="1" dirty="0">
                <a:latin typeface="Times New Roman" pitchFamily="18" charset="0"/>
                <a:cs typeface="Times New Roman" pitchFamily="18" charset="0"/>
              </a:rPr>
              <a:t>и </a:t>
            </a:r>
            <a:r>
              <a:rPr lang="ru-RU" sz="2400" b="1" i="1" dirty="0" smtClean="0">
                <a:latin typeface="Times New Roman" pitchFamily="18" charset="0"/>
                <a:cs typeface="Times New Roman" pitchFamily="18" charset="0"/>
              </a:rPr>
              <a:t>2022 </a:t>
            </a:r>
            <a:r>
              <a:rPr lang="ru-RU" sz="2400" b="1" i="1" dirty="0">
                <a:latin typeface="Times New Roman" pitchFamily="18" charset="0"/>
                <a:cs typeface="Times New Roman" pitchFamily="18" charset="0"/>
              </a:rPr>
              <a:t>годов</a:t>
            </a:r>
            <a:r>
              <a:rPr lang="ru-RU" dirty="0"/>
              <a:t/>
            </a:r>
            <a:br>
              <a:rPr lang="ru-RU" dirty="0"/>
            </a:br>
            <a:endParaRPr lang="ru-RU" dirty="0"/>
          </a:p>
        </p:txBody>
      </p:sp>
      <p:sp>
        <p:nvSpPr>
          <p:cNvPr id="7" name="Содержимое 6"/>
          <p:cNvSpPr>
            <a:spLocks noGrp="1"/>
          </p:cNvSpPr>
          <p:nvPr>
            <p:ph idx="1"/>
          </p:nvPr>
        </p:nvSpPr>
        <p:spPr>
          <a:xfrm>
            <a:off x="467544" y="1052736"/>
            <a:ext cx="4680520" cy="5376660"/>
          </a:xfrm>
        </p:spPr>
        <p:txBody>
          <a:bodyPr>
            <a:noAutofit/>
          </a:bodyPr>
          <a:lstStyle/>
          <a:p>
            <a:pPr lvl="0">
              <a:buNone/>
            </a:pPr>
            <a:r>
              <a:rPr lang="ru-RU" sz="1300" b="1" dirty="0" smtClean="0">
                <a:latin typeface="Times New Roman" pitchFamily="18" charset="0"/>
                <a:cs typeface="Times New Roman" pitchFamily="18" charset="0"/>
              </a:rPr>
              <a:t> </a:t>
            </a:r>
            <a:br>
              <a:rPr lang="ru-RU" sz="1300" b="1" dirty="0" smtClean="0">
                <a:latin typeface="Times New Roman" pitchFamily="18" charset="0"/>
                <a:cs typeface="Times New Roman" pitchFamily="18" charset="0"/>
              </a:rPr>
            </a:br>
            <a:endParaRPr lang="ru-RU" sz="1300" dirty="0" smtClean="0">
              <a:latin typeface="Times New Roman" pitchFamily="18" charset="0"/>
              <a:cs typeface="Times New Roman" pitchFamily="18" charset="0"/>
            </a:endParaRPr>
          </a:p>
          <a:p>
            <a:pPr lvl="0">
              <a:buFont typeface="Wingdings" pitchFamily="2" charset="2"/>
              <a:buChar char="Ø"/>
            </a:pPr>
            <a:r>
              <a:rPr lang="ru-RU" sz="1300" b="1" dirty="0" smtClean="0">
                <a:latin typeface="Times New Roman" pitchFamily="18" charset="0"/>
                <a:cs typeface="Times New Roman" pitchFamily="18" charset="0"/>
              </a:rPr>
              <a:t>Содействие развитию субъектов</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 малого предпринимательства посредством предоставления финансовой поддержки </a:t>
            </a: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endParaRPr lang="ru-RU" sz="1300" dirty="0">
              <a:latin typeface="Times New Roman" pitchFamily="18" charset="0"/>
              <a:cs typeface="Times New Roman" pitchFamily="18" charset="0"/>
            </a:endParaRPr>
          </a:p>
          <a:p>
            <a:pPr lvl="0">
              <a:buFont typeface="Wingdings" pitchFamily="2" charset="2"/>
              <a:buChar char="Ø"/>
            </a:pPr>
            <a:r>
              <a:rPr lang="ru-RU" sz="1300" b="1" dirty="0" smtClean="0">
                <a:latin typeface="Times New Roman" pitchFamily="18" charset="0"/>
                <a:cs typeface="Times New Roman" pitchFamily="18" charset="0"/>
              </a:rPr>
              <a:t>Повышение </a:t>
            </a:r>
            <a:r>
              <a:rPr lang="ru-RU" sz="1300" b="1" dirty="0">
                <a:latin typeface="Times New Roman" pitchFamily="18" charset="0"/>
                <a:cs typeface="Times New Roman" pitchFamily="18" charset="0"/>
              </a:rPr>
              <a:t>качества администрирования доходов</a:t>
            </a:r>
            <a:br>
              <a:rPr lang="ru-RU" sz="1300" b="1" dirty="0">
                <a:latin typeface="Times New Roman" pitchFamily="18" charset="0"/>
                <a:cs typeface="Times New Roman" pitchFamily="18" charset="0"/>
              </a:rPr>
            </a:br>
            <a:r>
              <a:rPr lang="ru-RU" sz="1300" b="1" dirty="0">
                <a:latin typeface="Times New Roman" pitchFamily="18" charset="0"/>
                <a:cs typeface="Times New Roman" pitchFamily="18" charset="0"/>
              </a:rPr>
              <a:t> </a:t>
            </a:r>
            <a:r>
              <a:rPr lang="ru-RU" sz="1300" b="1" dirty="0" smtClean="0">
                <a:latin typeface="Times New Roman" pitchFamily="18" charset="0"/>
                <a:cs typeface="Times New Roman" pitchFamily="18" charset="0"/>
              </a:rPr>
              <a:t>в </a:t>
            </a:r>
            <a:r>
              <a:rPr lang="ru-RU" sz="1300" b="1" dirty="0" err="1" smtClean="0">
                <a:latin typeface="Times New Roman" pitchFamily="18" charset="0"/>
                <a:cs typeface="Times New Roman" pitchFamily="18" charset="0"/>
              </a:rPr>
              <a:t>Мотыгинском</a:t>
            </a:r>
            <a:r>
              <a:rPr lang="ru-RU" sz="1300" b="1" dirty="0" smtClean="0">
                <a:latin typeface="Times New Roman" pitchFamily="18" charset="0"/>
                <a:cs typeface="Times New Roman" pitchFamily="18" charset="0"/>
              </a:rPr>
              <a:t> районе</a:t>
            </a: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endParaRPr lang="ru-RU" sz="1300" dirty="0">
              <a:latin typeface="Times New Roman" pitchFamily="18" charset="0"/>
              <a:cs typeface="Times New Roman" pitchFamily="18" charset="0"/>
            </a:endParaRPr>
          </a:p>
          <a:p>
            <a:pPr lvl="0">
              <a:buFont typeface="Wingdings" pitchFamily="2" charset="2"/>
              <a:buChar char="Ø"/>
            </a:pPr>
            <a:r>
              <a:rPr lang="ru-RU" sz="1300" b="1" dirty="0">
                <a:latin typeface="Times New Roman" pitchFamily="18" charset="0"/>
                <a:cs typeface="Times New Roman" pitchFamily="18" charset="0"/>
              </a:rPr>
              <a:t>Работа </a:t>
            </a:r>
            <a:r>
              <a:rPr lang="ru-RU" sz="1300" b="1" dirty="0" smtClean="0">
                <a:latin typeface="Times New Roman" pitchFamily="18" charset="0"/>
                <a:cs typeface="Times New Roman" pitchFamily="18" charset="0"/>
              </a:rPr>
              <a:t> </a:t>
            </a:r>
            <a:r>
              <a:rPr lang="ru-RU" sz="1300" b="1" dirty="0">
                <a:latin typeface="Times New Roman" pitchFamily="18" charset="0"/>
                <a:cs typeface="Times New Roman" pitchFamily="18" charset="0"/>
              </a:rPr>
              <a:t>межведомственной </a:t>
            </a:r>
            <a:r>
              <a:rPr lang="ru-RU" sz="1300" b="1" dirty="0" smtClean="0">
                <a:latin typeface="Times New Roman" pitchFamily="18" charset="0"/>
                <a:cs typeface="Times New Roman" pitchFamily="18" charset="0"/>
              </a:rPr>
              <a:t>комиссии </a:t>
            </a:r>
            <a:r>
              <a:rPr lang="ru-RU" sz="1300" b="1" dirty="0">
                <a:latin typeface="Times New Roman" pitchFamily="18" charset="0"/>
                <a:cs typeface="Times New Roman" pitchFamily="18" charset="0"/>
              </a:rPr>
              <a:t>по вопросам снижения неформальной занятости, легализации «серой» заработной платы и повышения собираемости платежей в бюджет и внебюджетные фонды во внебюджетном секторе экономики </a:t>
            </a:r>
            <a:r>
              <a:rPr lang="ru-RU" sz="1300" b="1" dirty="0" smtClean="0">
                <a:latin typeface="Times New Roman" pitchFamily="18" charset="0"/>
                <a:cs typeface="Times New Roman" pitchFamily="18" charset="0"/>
              </a:rPr>
              <a:t/>
            </a:r>
            <a:br>
              <a:rPr lang="ru-RU" sz="1300" b="1" dirty="0" smtClean="0">
                <a:latin typeface="Times New Roman" pitchFamily="18" charset="0"/>
                <a:cs typeface="Times New Roman" pitchFamily="18" charset="0"/>
              </a:rPr>
            </a:br>
            <a:endParaRPr lang="ru-RU" sz="1300" dirty="0">
              <a:latin typeface="Times New Roman" pitchFamily="18" charset="0"/>
              <a:cs typeface="Times New Roman" pitchFamily="18" charset="0"/>
            </a:endParaRPr>
          </a:p>
          <a:p>
            <a:pPr lvl="0">
              <a:buFont typeface="Wingdings" pitchFamily="2" charset="2"/>
              <a:buChar char="Ø"/>
            </a:pPr>
            <a:r>
              <a:rPr lang="ru-RU" sz="1300" b="1" dirty="0">
                <a:latin typeface="Times New Roman" pitchFamily="18" charset="0"/>
                <a:cs typeface="Times New Roman" pitchFamily="18" charset="0"/>
              </a:rPr>
              <a:t>Иные </a:t>
            </a:r>
            <a:r>
              <a:rPr lang="ru-RU" sz="1300" b="1" dirty="0" smtClean="0">
                <a:latin typeface="Times New Roman" pitchFamily="18" charset="0"/>
                <a:cs typeface="Times New Roman" pitchFamily="18" charset="0"/>
              </a:rPr>
              <a:t> </a:t>
            </a:r>
            <a:r>
              <a:rPr lang="ru-RU" sz="1300" b="1" dirty="0">
                <a:latin typeface="Times New Roman" pitchFamily="18" charset="0"/>
                <a:cs typeface="Times New Roman" pitchFamily="18" charset="0"/>
              </a:rPr>
              <a:t>решения в налоговой сфере</a:t>
            </a:r>
            <a:r>
              <a:rPr lang="ru-RU" sz="1300" dirty="0">
                <a:latin typeface="Times New Roman" pitchFamily="18" charset="0"/>
                <a:cs typeface="Times New Roman" pitchFamily="18" charset="0"/>
              </a:rPr>
              <a:t> </a:t>
            </a:r>
          </a:p>
        </p:txBody>
      </p:sp>
      <p:pic>
        <p:nvPicPr>
          <p:cNvPr id="16387" name="Picture 3" descr="C:\Users\user\Desktop\картинки для презентации\tehnicheskaja-podderzhka-sajtov.jpg"/>
          <p:cNvPicPr>
            <a:picLocks noChangeAspect="1" noChangeArrowheads="1"/>
          </p:cNvPicPr>
          <p:nvPr/>
        </p:nvPicPr>
        <p:blipFill>
          <a:blip r:embed="rId2" cstate="print"/>
          <a:stretch>
            <a:fillRect/>
          </a:stretch>
        </p:blipFill>
        <p:spPr bwMode="auto">
          <a:xfrm>
            <a:off x="5868144" y="3068960"/>
            <a:ext cx="3259853" cy="2880320"/>
          </a:xfrm>
          <a:prstGeom prst="rect">
            <a:avLst/>
          </a:prstGeom>
          <a:blipFill dpi="0" rotWithShape="1">
            <a:blip r:embed="rId3" cstate="print">
              <a:alphaModFix amt="60000"/>
            </a:blip>
            <a:srcRect/>
            <a:tile tx="0" ty="0" sx="100000" sy="100000" flip="none" algn="tl"/>
          </a:blip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я">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lgn="ctr">
          <a:defRPr b="1" i="1" dirty="0" smtClean="0">
            <a:latin typeface="Times New Roman" pitchFamily="18" charset="0"/>
            <a:cs typeface="Times New Roman" pitchFamily="18" charset="0"/>
          </a:defRPr>
        </a:defPPr>
      </a:lstStyle>
      <a:style>
        <a:lnRef idx="1">
          <a:schemeClr val="dk1"/>
        </a:lnRef>
        <a:fillRef idx="2">
          <a:schemeClr val="dk1"/>
        </a:fillRef>
        <a:effectRef idx="1">
          <a:schemeClr val="dk1"/>
        </a:effectRef>
        <a:fontRef idx="minor">
          <a:schemeClr val="dk1"/>
        </a:fontRef>
      </a:style>
    </a:txDef>
  </a:objectDefaults>
  <a:extraClrSchemeLst/>
</a:theme>
</file>

<file path=ppt/theme/theme2.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21074</TotalTime>
  <Words>1012</Words>
  <Application>Microsoft Office PowerPoint</Application>
  <PresentationFormat>Экран (4:3)</PresentationFormat>
  <Paragraphs>343</Paragraphs>
  <Slides>17</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Тема Office</vt:lpstr>
      <vt:lpstr>Справедливость</vt:lpstr>
      <vt:lpstr>О МОТЫГИНСКОМ РАЙОННОМ БЮДЖЕТЕ  НА 2020 ГОД  И ПЛАНОВЫЙ ПЕРИОД 2021-2022 ГОДОВ</vt:lpstr>
      <vt:lpstr>Слайд 1</vt:lpstr>
      <vt:lpstr>Слайд 2</vt:lpstr>
      <vt:lpstr>ФОРМИРОВАНИЕ ЭКОНОМИЧЕСКОЙ БАЗЫ МОТЫГИНСКОГО РАЙОНА 2018-2022 ГОДЫ</vt:lpstr>
      <vt:lpstr>  ОБЪЕМ ИНВЕСТИЦИЙ В ОСНОВНОЙ КАПИТАЛ ЗА СЧЕТ ВСЕХ ИСТОЧНИКОВ ФИНАНСИРОВАНИЯ 2018-2022 ГОДЫ </vt:lpstr>
      <vt:lpstr>СРЕДНЕСПИСОЧНАЯ ЧИСЛЕННОСТЬ РАБОТНИКОВ    МОТЫГИНСКОГО РАЙОНА (ЧЕЛ.)</vt:lpstr>
      <vt:lpstr>Слайд 6</vt:lpstr>
      <vt:lpstr> Основные направления налоговой политики  Мотыгинского района на 2020 год и плановый период 2021 и 2022 годов </vt:lpstr>
      <vt:lpstr>  Меры налоговой политики, планируемые к реализации в 2020 году и плановом периоде 2021 и 2022 годов </vt:lpstr>
      <vt:lpstr>ОСНОВНЫЕ ПАРАМЕТРЫ БЮДЖЕТА МУНИЦИПАЛЬНОГО ОБРАЗОВАНИЯ МОТЫГИНСКИЙ РАЙОН  НА 2020 ГОД (ТЫС.РУБ.)</vt:lpstr>
      <vt:lpstr>ДОХОДЫ БЮДЖЕТА</vt:lpstr>
      <vt:lpstr>Слайд 11</vt:lpstr>
      <vt:lpstr>ДОХОДЫ БЮДЖЕТА МУНИЦИПАЛЬНОГО РАЙОНА </vt:lpstr>
      <vt:lpstr> РАСХОДЫ  БЮДЖЕТА</vt:lpstr>
      <vt:lpstr>РАСХОДЫ БЮДЖЕТА МУНИЦИПАЛЬНОГО РАЙОНА </vt:lpstr>
      <vt:lpstr>Слайд 15</vt:lpstr>
      <vt:lpstr>ПЕРЕЧЕНЬ МУНИЦИПАЛЬНЫХ ПРОГРАММ</vt:lpstr>
    </vt:vector>
  </TitlesOfParts>
  <Company>MACROPROF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Согласование консолидированного бюджета Красноярского края на 2011 год</dc:title>
  <dc:creator>ulanov</dc:creator>
  <cp:lastModifiedBy>Yakovleva</cp:lastModifiedBy>
  <cp:revision>1257</cp:revision>
  <dcterms:created xsi:type="dcterms:W3CDTF">2010-10-07T17:17:34Z</dcterms:created>
  <dcterms:modified xsi:type="dcterms:W3CDTF">2019-12-18T04:45:44Z</dcterms:modified>
</cp:coreProperties>
</file>