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96" r:id="rId10"/>
    <p:sldId id="290" r:id="rId11"/>
    <p:sldId id="291" r:id="rId12"/>
    <p:sldId id="298" r:id="rId13"/>
    <p:sldId id="297" r:id="rId14"/>
    <p:sldId id="294" r:id="rId15"/>
    <p:sldId id="284" r:id="rId16"/>
    <p:sldId id="285" r:id="rId17"/>
    <p:sldId id="286" r:id="rId18"/>
    <p:sldId id="287" r:id="rId19"/>
    <p:sldId id="288" r:id="rId20"/>
    <p:sldId id="289" r:id="rId21"/>
    <p:sldId id="295" r:id="rId22"/>
    <p:sldId id="300" r:id="rId23"/>
    <p:sldId id="278" r:id="rId24"/>
    <p:sldId id="279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00ABB4"/>
    <a:srgbClr val="DBEEF4"/>
    <a:srgbClr val="99FFCC"/>
    <a:srgbClr val="FFCC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0" autoAdjust="0"/>
    <p:restoredTop sz="94660"/>
  </p:normalViewPr>
  <p:slideViewPr>
    <p:cSldViewPr>
      <p:cViewPr>
        <p:scale>
          <a:sx n="118" d="100"/>
          <a:sy n="118" d="100"/>
        </p:scale>
        <p:origin x="-151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\Desktop\&#1082;%20&#1087;&#1088;&#1077;&#1079;&#1077;&#1085;&#1090;&#1072;&#1094;&#1080;&#1080;%20&#1087;&#1086;%20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1057817181889"/>
          <c:y val="1.1034896197604659E-2"/>
          <c:w val="0.86928937007874052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7892666486054904E-3"/>
                  <c:y val="4.9653123194481251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CC-4266-BD4B-0AD9197E4E82}"/>
                </c:ext>
              </c:extLst>
            </c:dLbl>
            <c:dLbl>
              <c:idx val="1"/>
              <c:layout>
                <c:manualLayout>
                  <c:x val="-3.7892666486054904E-3"/>
                  <c:y val="5.517013688275694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13433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C-4266-BD4B-0AD9197E4E82}"/>
                </c:ext>
              </c:extLst>
            </c:dLbl>
            <c:dLbl>
              <c:idx val="2"/>
              <c:layout>
                <c:manualLayout>
                  <c:x val="-3.7892666486054904E-3"/>
                  <c:y val="3.8619095817929862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13325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CC-4266-BD4B-0AD9197E4E82}"/>
                </c:ext>
              </c:extLst>
            </c:dLbl>
            <c:dLbl>
              <c:idx val="3"/>
              <c:layout>
                <c:manualLayout>
                  <c:x val="-7.5785332972109808E-3"/>
                  <c:y val="4.4136109506205556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13213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CC-4266-BD4B-0AD9197E4E82}"/>
                </c:ext>
              </c:extLst>
            </c:dLbl>
            <c:dLbl>
              <c:idx val="4"/>
              <c:layout>
                <c:manualLayout>
                  <c:x val="-3.7892666486054904E-3"/>
                  <c:y val="4.413567509567891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13102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CC-4266-BD4B-0AD9197E4E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Лист1!$A$24:$A$28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Лист1!$B$24:$B$28</c:f>
              <c:numCache>
                <c:formatCode>General</c:formatCode>
                <c:ptCount val="5"/>
                <c:pt idx="0">
                  <c:v>13553</c:v>
                </c:pt>
                <c:pt idx="1">
                  <c:v>13433</c:v>
                </c:pt>
                <c:pt idx="2">
                  <c:v>13325</c:v>
                </c:pt>
                <c:pt idx="3">
                  <c:v>13213</c:v>
                </c:pt>
                <c:pt idx="4">
                  <c:v>13102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CC-4266-BD4B-0AD9197E4E82}"/>
            </c:ext>
          </c:extLst>
        </c:ser>
        <c:ser>
          <c:idx val="1"/>
          <c:order val="1"/>
          <c:invertIfNegative val="0"/>
          <c:dLbls>
            <c:dLbl>
              <c:idx val="4"/>
              <c:layout>
                <c:manualLayout>
                  <c:x val="-8.2199769387576119E-3"/>
                  <c:y val="-1.103402737655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CC-4266-BD4B-0AD9197E4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Лист1!$A$24:$A$28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Лист1!$C$24:$C$28</c:f>
              <c:numCache>
                <c:formatCode>General</c:formatCode>
                <c:ptCount val="5"/>
                <c:pt idx="0">
                  <c:v>9853</c:v>
                </c:pt>
                <c:pt idx="1">
                  <c:v>9858</c:v>
                </c:pt>
                <c:pt idx="2">
                  <c:v>9910</c:v>
                </c:pt>
                <c:pt idx="3">
                  <c:v>9924</c:v>
                </c:pt>
                <c:pt idx="4">
                  <c:v>9934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ECC-4266-BD4B-0AD9197E4E82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Лист1!$A$24:$A$28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Лист1!$D$24:$D$28</c:f>
              <c:numCache>
                <c:formatCode>General</c:formatCode>
                <c:ptCount val="5"/>
                <c:pt idx="0">
                  <c:v>549</c:v>
                </c:pt>
                <c:pt idx="1">
                  <c:v>554</c:v>
                </c:pt>
                <c:pt idx="2">
                  <c:v>559</c:v>
                </c:pt>
                <c:pt idx="3">
                  <c:v>564</c:v>
                </c:pt>
                <c:pt idx="4">
                  <c:v>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C-4266-BD4B-0AD9197E4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719296"/>
        <c:axId val="162791424"/>
      </c:barChart>
      <c:catAx>
        <c:axId val="14971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2791424"/>
        <c:crosses val="autoZero"/>
        <c:auto val="1"/>
        <c:lblAlgn val="ctr"/>
        <c:lblOffset val="100"/>
        <c:noMultiLvlLbl val="0"/>
      </c:catAx>
      <c:valAx>
        <c:axId val="16279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9719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ABB4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9F-4D92-96DF-3121E8FA0754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9F-4D92-96DF-3121E8FA0754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9F-4D92-96DF-3121E8FA0754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9F-4D92-96DF-3121E8FA0754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9F-4D92-96DF-3121E8FA0754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9F-4D92-96DF-3121E8FA075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9F-4D92-96DF-3121E8FA075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Лист3!$G$3:$L$3</c:f>
              <c:numCache>
                <c:formatCode>#,##0.00</c:formatCode>
                <c:ptCount val="6"/>
                <c:pt idx="0">
                  <c:v>2028.1909999999998</c:v>
                </c:pt>
                <c:pt idx="1">
                  <c:v>1897.1529999999998</c:v>
                </c:pt>
                <c:pt idx="2">
                  <c:v>4498.9869499999995</c:v>
                </c:pt>
                <c:pt idx="3">
                  <c:v>2873.6680999999985</c:v>
                </c:pt>
                <c:pt idx="4">
                  <c:v>3784.0441000000001</c:v>
                </c:pt>
                <c:pt idx="5">
                  <c:v>4133.9151000000002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9F-4D92-96DF-3121E8FA0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6015232"/>
        <c:axId val="176016768"/>
      </c:barChart>
      <c:catAx>
        <c:axId val="17601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6016768"/>
        <c:crosses val="autoZero"/>
        <c:auto val="1"/>
        <c:lblAlgn val="ctr"/>
        <c:lblOffset val="100"/>
        <c:noMultiLvlLbl val="0"/>
      </c:catAx>
      <c:valAx>
        <c:axId val="176016768"/>
        <c:scaling>
          <c:orientation val="minMax"/>
        </c:scaling>
        <c:delete val="1"/>
        <c:axPos val="l"/>
        <c:majorGridlines/>
        <c:numFmt formatCode="#,##0.00" sourceLinked="1"/>
        <c:majorTickMark val="none"/>
        <c:minorTickMark val="none"/>
        <c:tickLblPos val="none"/>
        <c:crossAx val="17601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07843137254902E-2"/>
          <c:y val="2.130382781139236E-2"/>
          <c:w val="0.97875816993464049"/>
          <c:h val="0.5313157881493679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val>
            <c:numRef>
              <c:f>Лист3!$G$5:$L$5</c:f>
              <c:numCache>
                <c:formatCode>General</c:formatCode>
                <c:ptCount val="6"/>
                <c:pt idx="0">
                  <c:v>48.91</c:v>
                </c:pt>
                <c:pt idx="1">
                  <c:v>95.76</c:v>
                </c:pt>
                <c:pt idx="2">
                  <c:v>226.08</c:v>
                </c:pt>
                <c:pt idx="3">
                  <c:v>60.6</c:v>
                </c:pt>
                <c:pt idx="4">
                  <c:v>124.82</c:v>
                </c:pt>
                <c:pt idx="5">
                  <c:v>103.55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45-4070-BF33-8FCE53938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26688"/>
        <c:axId val="141869824"/>
      </c:lineChart>
      <c:catAx>
        <c:axId val="141826688"/>
        <c:scaling>
          <c:orientation val="minMax"/>
        </c:scaling>
        <c:delete val="1"/>
        <c:axPos val="b"/>
        <c:majorTickMark val="out"/>
        <c:minorTickMark val="none"/>
        <c:tickLblPos val="none"/>
        <c:crossAx val="141869824"/>
        <c:crosses val="autoZero"/>
        <c:auto val="1"/>
        <c:lblAlgn val="ctr"/>
        <c:lblOffset val="100"/>
        <c:noMultiLvlLbl val="0"/>
      </c:catAx>
      <c:valAx>
        <c:axId val="14186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182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0.91</c:v>
                </c:pt>
                <c:pt idx="1">
                  <c:v>0.89</c:v>
                </c:pt>
                <c:pt idx="2">
                  <c:v>0.87</c:v>
                </c:pt>
                <c:pt idx="3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53-4ECC-880F-DA094C9684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99FFCC"/>
              </a:solidFill>
              <a:ln cmpd="dbl">
                <a:prstDash val="solid"/>
              </a:ln>
              <a:effectLst>
                <a:outerShdw blurRad="40000" dist="23000" dir="5400000" sx="1000" sy="1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E53-4ECC-880F-DA094C9684C4}"/>
              </c:ext>
            </c:extLst>
          </c:dPt>
          <c:dLbls>
            <c:spPr>
              <a:solidFill>
                <a:srgbClr val="99FFCC"/>
              </a:solidFill>
              <a:ln>
                <a:noFill/>
              </a:ln>
            </c:spPr>
            <c:txPr>
              <a:bodyPr/>
              <a:lstStyle/>
              <a:p>
                <a:pPr>
                  <a:defRPr sz="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0.09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53-4ECC-880F-DA094C9684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условно утв.расходы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3-4ECC-880F-DA094C9684C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3-4ECC-880F-DA094C9684C4}"/>
                </c:ext>
              </c:extLst>
            </c:dLbl>
            <c:dLbl>
              <c:idx val="2"/>
              <c:layout>
                <c:manualLayout>
                  <c:x val="5.9804469359245232E-3"/>
                  <c:y val="1.2847697126162362E-2"/>
                </c:manualLayout>
              </c:layout>
              <c:spPr/>
              <c:txPr>
                <a:bodyPr/>
                <a:lstStyle/>
                <a:p>
                  <a:pPr>
                    <a:defRPr sz="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3-4ECC-880F-DA094C9684C4}"/>
                </c:ext>
              </c:extLst>
            </c:dLbl>
            <c:dLbl>
              <c:idx val="3"/>
              <c:layout>
                <c:manualLayout>
                  <c:x val="5.980682395861368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5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3-4ECC-880F-DA094C968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0.02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53-4ECC-880F-DA094C9684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6963968"/>
        <c:axId val="176965504"/>
      </c:barChart>
      <c:catAx>
        <c:axId val="17696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6965504"/>
        <c:crosses val="autoZero"/>
        <c:auto val="1"/>
        <c:lblAlgn val="ctr"/>
        <c:lblOffset val="100"/>
        <c:noMultiLvlLbl val="0"/>
      </c:catAx>
      <c:valAx>
        <c:axId val="176965504"/>
        <c:scaling>
          <c:orientation val="minMax"/>
          <c:max val="1"/>
          <c:min val="0"/>
        </c:scaling>
        <c:delete val="0"/>
        <c:axPos val="b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769639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C2F6E-618D-4204-9696-2225684FD2F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AB01-AA4E-4100-90D5-E2FD1F615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1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AB01-AA4E-4100-90D5-E2FD1F61507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6BCC-E3DF-4C38-8980-D8D0582EE1C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7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6BCC-E3DF-4C38-8980-D8D0582EE1C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7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34377" y="3091179"/>
            <a:ext cx="671195" cy="902335"/>
          </a:xfrm>
          <a:custGeom>
            <a:avLst/>
            <a:gdLst/>
            <a:ahLst/>
            <a:cxnLst/>
            <a:rect l="l" t="t" r="r" b="b"/>
            <a:pathLst>
              <a:path w="671195" h="902335">
                <a:moveTo>
                  <a:pt x="0" y="0"/>
                </a:moveTo>
                <a:lnTo>
                  <a:pt x="0" y="902335"/>
                </a:lnTo>
                <a:lnTo>
                  <a:pt x="670941" y="298958"/>
                </a:lnTo>
                <a:lnTo>
                  <a:pt x="635773" y="262003"/>
                </a:lnTo>
                <a:lnTo>
                  <a:pt x="598770" y="227272"/>
                </a:lnTo>
                <a:lnTo>
                  <a:pt x="560039" y="194811"/>
                </a:lnTo>
                <a:lnTo>
                  <a:pt x="519690" y="164670"/>
                </a:lnTo>
                <a:lnTo>
                  <a:pt x="477830" y="136896"/>
                </a:lnTo>
                <a:lnTo>
                  <a:pt x="434568" y="111538"/>
                </a:lnTo>
                <a:lnTo>
                  <a:pt x="390013" y="88644"/>
                </a:lnTo>
                <a:lnTo>
                  <a:pt x="344272" y="68263"/>
                </a:lnTo>
                <a:lnTo>
                  <a:pt x="297454" y="50442"/>
                </a:lnTo>
                <a:lnTo>
                  <a:pt x="249667" y="35230"/>
                </a:lnTo>
                <a:lnTo>
                  <a:pt x="201021" y="22676"/>
                </a:lnTo>
                <a:lnTo>
                  <a:pt x="151622" y="12828"/>
                </a:lnTo>
                <a:lnTo>
                  <a:pt x="101580" y="5733"/>
                </a:lnTo>
                <a:lnTo>
                  <a:pt x="51003" y="1441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34377" y="3390137"/>
            <a:ext cx="902335" cy="1329055"/>
          </a:xfrm>
          <a:custGeom>
            <a:avLst/>
            <a:gdLst/>
            <a:ahLst/>
            <a:cxnLst/>
            <a:rect l="l" t="t" r="r" b="b"/>
            <a:pathLst>
              <a:path w="902334" h="1329054">
                <a:moveTo>
                  <a:pt x="670941" y="0"/>
                </a:moveTo>
                <a:lnTo>
                  <a:pt x="0" y="603376"/>
                </a:lnTo>
                <a:lnTo>
                  <a:pt x="536321" y="1328928"/>
                </a:lnTo>
                <a:lnTo>
                  <a:pt x="574108" y="1299442"/>
                </a:lnTo>
                <a:lnTo>
                  <a:pt x="609911" y="1268366"/>
                </a:lnTo>
                <a:lnTo>
                  <a:pt x="643715" y="1235786"/>
                </a:lnTo>
                <a:lnTo>
                  <a:pt x="675508" y="1201791"/>
                </a:lnTo>
                <a:lnTo>
                  <a:pt x="705277" y="1166466"/>
                </a:lnTo>
                <a:lnTo>
                  <a:pt x="733008" y="1129899"/>
                </a:lnTo>
                <a:lnTo>
                  <a:pt x="758688" y="1092177"/>
                </a:lnTo>
                <a:lnTo>
                  <a:pt x="782304" y="1053387"/>
                </a:lnTo>
                <a:lnTo>
                  <a:pt x="803844" y="1013617"/>
                </a:lnTo>
                <a:lnTo>
                  <a:pt x="823293" y="972954"/>
                </a:lnTo>
                <a:lnTo>
                  <a:pt x="840639" y="931485"/>
                </a:lnTo>
                <a:lnTo>
                  <a:pt x="855869" y="889297"/>
                </a:lnTo>
                <a:lnTo>
                  <a:pt x="868969" y="846477"/>
                </a:lnTo>
                <a:lnTo>
                  <a:pt x="879927" y="803112"/>
                </a:lnTo>
                <a:lnTo>
                  <a:pt x="888729" y="759290"/>
                </a:lnTo>
                <a:lnTo>
                  <a:pt x="895362" y="715097"/>
                </a:lnTo>
                <a:lnTo>
                  <a:pt x="899813" y="670622"/>
                </a:lnTo>
                <a:lnTo>
                  <a:pt x="902069" y="625951"/>
                </a:lnTo>
                <a:lnTo>
                  <a:pt x="902117" y="581170"/>
                </a:lnTo>
                <a:lnTo>
                  <a:pt x="899944" y="536369"/>
                </a:lnTo>
                <a:lnTo>
                  <a:pt x="895536" y="491633"/>
                </a:lnTo>
                <a:lnTo>
                  <a:pt x="888881" y="447049"/>
                </a:lnTo>
                <a:lnTo>
                  <a:pt x="879965" y="402706"/>
                </a:lnTo>
                <a:lnTo>
                  <a:pt x="868775" y="358689"/>
                </a:lnTo>
                <a:lnTo>
                  <a:pt x="855298" y="315087"/>
                </a:lnTo>
                <a:lnTo>
                  <a:pt x="839521" y="271986"/>
                </a:lnTo>
                <a:lnTo>
                  <a:pt x="821431" y="229474"/>
                </a:lnTo>
                <a:lnTo>
                  <a:pt x="801015" y="187638"/>
                </a:lnTo>
                <a:lnTo>
                  <a:pt x="778260" y="146565"/>
                </a:lnTo>
                <a:lnTo>
                  <a:pt x="753151" y="106341"/>
                </a:lnTo>
                <a:lnTo>
                  <a:pt x="725677" y="67056"/>
                </a:lnTo>
                <a:lnTo>
                  <a:pt x="699119" y="32908"/>
                </a:lnTo>
                <a:lnTo>
                  <a:pt x="670941" y="0"/>
                </a:lnTo>
                <a:close/>
              </a:path>
            </a:pathLst>
          </a:custGeom>
          <a:solidFill>
            <a:srgbClr val="54D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07250" y="3993514"/>
            <a:ext cx="663575" cy="902335"/>
          </a:xfrm>
          <a:custGeom>
            <a:avLst/>
            <a:gdLst/>
            <a:ahLst/>
            <a:cxnLst/>
            <a:rect l="l" t="t" r="r" b="b"/>
            <a:pathLst>
              <a:path w="663575" h="902335">
                <a:moveTo>
                  <a:pt x="127126" y="0"/>
                </a:moveTo>
                <a:lnTo>
                  <a:pt x="0" y="893191"/>
                </a:lnTo>
                <a:lnTo>
                  <a:pt x="50302" y="898920"/>
                </a:lnTo>
                <a:lnTo>
                  <a:pt x="100605" y="901812"/>
                </a:lnTo>
                <a:lnTo>
                  <a:pt x="150796" y="901896"/>
                </a:lnTo>
                <a:lnTo>
                  <a:pt x="200764" y="899200"/>
                </a:lnTo>
                <a:lnTo>
                  <a:pt x="250395" y="893751"/>
                </a:lnTo>
                <a:lnTo>
                  <a:pt x="299579" y="885579"/>
                </a:lnTo>
                <a:lnTo>
                  <a:pt x="348202" y="874712"/>
                </a:lnTo>
                <a:lnTo>
                  <a:pt x="396152" y="861178"/>
                </a:lnTo>
                <a:lnTo>
                  <a:pt x="443318" y="845005"/>
                </a:lnTo>
                <a:lnTo>
                  <a:pt x="489586" y="826221"/>
                </a:lnTo>
                <a:lnTo>
                  <a:pt x="534846" y="804856"/>
                </a:lnTo>
                <a:lnTo>
                  <a:pt x="578984" y="780937"/>
                </a:lnTo>
                <a:lnTo>
                  <a:pt x="621889" y="754492"/>
                </a:lnTo>
                <a:lnTo>
                  <a:pt x="663448" y="725551"/>
                </a:lnTo>
                <a:lnTo>
                  <a:pt x="12712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397878" y="3993514"/>
            <a:ext cx="436880" cy="893444"/>
          </a:xfrm>
          <a:custGeom>
            <a:avLst/>
            <a:gdLst/>
            <a:ahLst/>
            <a:cxnLst/>
            <a:rect l="l" t="t" r="r" b="b"/>
            <a:pathLst>
              <a:path w="436879" h="893445">
                <a:moveTo>
                  <a:pt x="436499" y="0"/>
                </a:moveTo>
                <a:lnTo>
                  <a:pt x="0" y="789559"/>
                </a:lnTo>
                <a:lnTo>
                  <a:pt x="48669" y="814592"/>
                </a:lnTo>
                <a:lnTo>
                  <a:pt x="98693" y="836577"/>
                </a:lnTo>
                <a:lnTo>
                  <a:pt x="149923" y="855472"/>
                </a:lnTo>
                <a:lnTo>
                  <a:pt x="202212" y="871234"/>
                </a:lnTo>
                <a:lnTo>
                  <a:pt x="255411" y="883821"/>
                </a:lnTo>
                <a:lnTo>
                  <a:pt x="309372" y="893191"/>
                </a:lnTo>
                <a:lnTo>
                  <a:pt x="436499" y="0"/>
                </a:lnTo>
                <a:close/>
              </a:path>
            </a:pathLst>
          </a:custGeom>
          <a:solidFill>
            <a:srgbClr val="705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90284" y="3993514"/>
            <a:ext cx="744220" cy="789940"/>
          </a:xfrm>
          <a:custGeom>
            <a:avLst/>
            <a:gdLst/>
            <a:ahLst/>
            <a:cxnLst/>
            <a:rect l="l" t="t" r="r" b="b"/>
            <a:pathLst>
              <a:path w="744220" h="789939">
                <a:moveTo>
                  <a:pt x="744092" y="0"/>
                </a:moveTo>
                <a:lnTo>
                  <a:pt x="0" y="510159"/>
                </a:lnTo>
                <a:lnTo>
                  <a:pt x="30963" y="552631"/>
                </a:lnTo>
                <a:lnTo>
                  <a:pt x="64260" y="593123"/>
                </a:lnTo>
                <a:lnTo>
                  <a:pt x="99791" y="631546"/>
                </a:lnTo>
                <a:lnTo>
                  <a:pt x="137461" y="667813"/>
                </a:lnTo>
                <a:lnTo>
                  <a:pt x="177173" y="701835"/>
                </a:lnTo>
                <a:lnTo>
                  <a:pt x="218830" y="733526"/>
                </a:lnTo>
                <a:lnTo>
                  <a:pt x="262336" y="762796"/>
                </a:lnTo>
                <a:lnTo>
                  <a:pt x="307593" y="789559"/>
                </a:lnTo>
                <a:lnTo>
                  <a:pt x="744092" y="0"/>
                </a:lnTo>
                <a:close/>
              </a:path>
            </a:pathLst>
          </a:custGeom>
          <a:solidFill>
            <a:srgbClr val="95E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21831" y="3993514"/>
            <a:ext cx="812800" cy="510540"/>
          </a:xfrm>
          <a:custGeom>
            <a:avLst/>
            <a:gdLst/>
            <a:ahLst/>
            <a:cxnLst/>
            <a:rect l="l" t="t" r="r" b="b"/>
            <a:pathLst>
              <a:path w="812800" h="510539">
                <a:moveTo>
                  <a:pt x="812545" y="0"/>
                </a:moveTo>
                <a:lnTo>
                  <a:pt x="0" y="392049"/>
                </a:lnTo>
                <a:lnTo>
                  <a:pt x="15428" y="422523"/>
                </a:lnTo>
                <a:lnTo>
                  <a:pt x="31988" y="452389"/>
                </a:lnTo>
                <a:lnTo>
                  <a:pt x="49666" y="481613"/>
                </a:lnTo>
                <a:lnTo>
                  <a:pt x="68452" y="510159"/>
                </a:lnTo>
                <a:lnTo>
                  <a:pt x="812545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959601" y="3993514"/>
            <a:ext cx="875030" cy="392430"/>
          </a:xfrm>
          <a:custGeom>
            <a:avLst/>
            <a:gdLst/>
            <a:ahLst/>
            <a:cxnLst/>
            <a:rect l="l" t="t" r="r" b="b"/>
            <a:pathLst>
              <a:path w="875029" h="392429">
                <a:moveTo>
                  <a:pt x="874776" y="0"/>
                </a:moveTo>
                <a:lnTo>
                  <a:pt x="0" y="220980"/>
                </a:lnTo>
                <a:lnTo>
                  <a:pt x="12330" y="264854"/>
                </a:lnTo>
                <a:lnTo>
                  <a:pt x="26828" y="308038"/>
                </a:lnTo>
                <a:lnTo>
                  <a:pt x="43469" y="350460"/>
                </a:lnTo>
                <a:lnTo>
                  <a:pt x="62230" y="392049"/>
                </a:lnTo>
                <a:lnTo>
                  <a:pt x="874776" y="0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932356" y="3961510"/>
            <a:ext cx="902335" cy="253365"/>
          </a:xfrm>
          <a:custGeom>
            <a:avLst/>
            <a:gdLst/>
            <a:ahLst/>
            <a:cxnLst/>
            <a:rect l="l" t="t" r="r" b="b"/>
            <a:pathLst>
              <a:path w="902334" h="253364">
                <a:moveTo>
                  <a:pt x="321" y="0"/>
                </a:moveTo>
                <a:lnTo>
                  <a:pt x="0" y="51096"/>
                </a:lnTo>
                <a:lnTo>
                  <a:pt x="2537" y="102053"/>
                </a:lnTo>
                <a:lnTo>
                  <a:pt x="7928" y="152759"/>
                </a:lnTo>
                <a:lnTo>
                  <a:pt x="16166" y="203106"/>
                </a:lnTo>
                <a:lnTo>
                  <a:pt x="27245" y="252983"/>
                </a:lnTo>
                <a:lnTo>
                  <a:pt x="902021" y="32003"/>
                </a:lnTo>
                <a:lnTo>
                  <a:pt x="321" y="0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932677" y="3676776"/>
            <a:ext cx="901700" cy="316865"/>
          </a:xfrm>
          <a:custGeom>
            <a:avLst/>
            <a:gdLst/>
            <a:ahLst/>
            <a:cxnLst/>
            <a:rect l="l" t="t" r="r" b="b"/>
            <a:pathLst>
              <a:path w="901700" h="316864">
                <a:moveTo>
                  <a:pt x="56896" y="0"/>
                </a:moveTo>
                <a:lnTo>
                  <a:pt x="41057" y="45997"/>
                </a:lnTo>
                <a:lnTo>
                  <a:pt x="27723" y="92728"/>
                </a:lnTo>
                <a:lnTo>
                  <a:pt x="16922" y="140081"/>
                </a:lnTo>
                <a:lnTo>
                  <a:pt x="8683" y="187941"/>
                </a:lnTo>
                <a:lnTo>
                  <a:pt x="3032" y="236196"/>
                </a:lnTo>
                <a:lnTo>
                  <a:pt x="0" y="284734"/>
                </a:lnTo>
                <a:lnTo>
                  <a:pt x="901700" y="316738"/>
                </a:lnTo>
                <a:lnTo>
                  <a:pt x="56896" y="0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989573" y="3091179"/>
            <a:ext cx="845185" cy="902335"/>
          </a:xfrm>
          <a:custGeom>
            <a:avLst/>
            <a:gdLst/>
            <a:ahLst/>
            <a:cxnLst/>
            <a:rect l="l" t="t" r="r" b="b"/>
            <a:pathLst>
              <a:path w="845184" h="902335">
                <a:moveTo>
                  <a:pt x="844803" y="0"/>
                </a:moveTo>
                <a:lnTo>
                  <a:pt x="795975" y="1314"/>
                </a:lnTo>
                <a:lnTo>
                  <a:pt x="747676" y="5219"/>
                </a:lnTo>
                <a:lnTo>
                  <a:pt x="699988" y="11659"/>
                </a:lnTo>
                <a:lnTo>
                  <a:pt x="652992" y="20577"/>
                </a:lnTo>
                <a:lnTo>
                  <a:pt x="606770" y="31916"/>
                </a:lnTo>
                <a:lnTo>
                  <a:pt x="561403" y="45620"/>
                </a:lnTo>
                <a:lnTo>
                  <a:pt x="516974" y="61632"/>
                </a:lnTo>
                <a:lnTo>
                  <a:pt x="473562" y="79895"/>
                </a:lnTo>
                <a:lnTo>
                  <a:pt x="431251" y="100354"/>
                </a:lnTo>
                <a:lnTo>
                  <a:pt x="390121" y="122952"/>
                </a:lnTo>
                <a:lnTo>
                  <a:pt x="350253" y="147631"/>
                </a:lnTo>
                <a:lnTo>
                  <a:pt x="311730" y="174336"/>
                </a:lnTo>
                <a:lnTo>
                  <a:pt x="274633" y="203010"/>
                </a:lnTo>
                <a:lnTo>
                  <a:pt x="239043" y="233596"/>
                </a:lnTo>
                <a:lnTo>
                  <a:pt x="205041" y="266038"/>
                </a:lnTo>
                <a:lnTo>
                  <a:pt x="172710" y="300279"/>
                </a:lnTo>
                <a:lnTo>
                  <a:pt x="142130" y="336263"/>
                </a:lnTo>
                <a:lnTo>
                  <a:pt x="113383" y="373933"/>
                </a:lnTo>
                <a:lnTo>
                  <a:pt x="86552" y="413233"/>
                </a:lnTo>
                <a:lnTo>
                  <a:pt x="61716" y="454106"/>
                </a:lnTo>
                <a:lnTo>
                  <a:pt x="38957" y="496495"/>
                </a:lnTo>
                <a:lnTo>
                  <a:pt x="18358" y="540344"/>
                </a:lnTo>
                <a:lnTo>
                  <a:pt x="0" y="585597"/>
                </a:lnTo>
                <a:lnTo>
                  <a:pt x="844803" y="902335"/>
                </a:lnTo>
                <a:lnTo>
                  <a:pt x="844803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590031" y="3413759"/>
            <a:ext cx="1557655" cy="1553210"/>
          </a:xfrm>
          <a:custGeom>
            <a:avLst/>
            <a:gdLst/>
            <a:ahLst/>
            <a:cxnLst/>
            <a:rect l="l" t="t" r="r" b="b"/>
            <a:pathLst>
              <a:path w="1557654" h="1553210">
                <a:moveTo>
                  <a:pt x="1466088" y="1453895"/>
                </a:moveTo>
                <a:lnTo>
                  <a:pt x="1499615" y="1552956"/>
                </a:lnTo>
                <a:lnTo>
                  <a:pt x="1557527" y="1552956"/>
                </a:lnTo>
              </a:path>
              <a:path w="1557654" h="1553210">
                <a:moveTo>
                  <a:pt x="957071" y="1435608"/>
                </a:moveTo>
                <a:lnTo>
                  <a:pt x="917447" y="1552956"/>
                </a:lnTo>
                <a:lnTo>
                  <a:pt x="861059" y="1552956"/>
                </a:lnTo>
              </a:path>
              <a:path w="1557654" h="1553210">
                <a:moveTo>
                  <a:pt x="637031" y="1248156"/>
                </a:moveTo>
                <a:lnTo>
                  <a:pt x="345947" y="1351788"/>
                </a:lnTo>
                <a:lnTo>
                  <a:pt x="289559" y="1351788"/>
                </a:lnTo>
              </a:path>
              <a:path w="1557654" h="1553210">
                <a:moveTo>
                  <a:pt x="396239" y="888491"/>
                </a:moveTo>
                <a:lnTo>
                  <a:pt x="170687" y="847344"/>
                </a:lnTo>
                <a:lnTo>
                  <a:pt x="112775" y="847344"/>
                </a:lnTo>
              </a:path>
              <a:path w="1557654" h="1553210">
                <a:moveTo>
                  <a:pt x="347471" y="675132"/>
                </a:moveTo>
                <a:lnTo>
                  <a:pt x="56387" y="381000"/>
                </a:lnTo>
                <a:lnTo>
                  <a:pt x="0" y="381000"/>
                </a:lnTo>
              </a:path>
              <a:path w="1557654" h="1553210">
                <a:moveTo>
                  <a:pt x="359663" y="403859"/>
                </a:moveTo>
                <a:lnTo>
                  <a:pt x="68579" y="0"/>
                </a:lnTo>
                <a:lnTo>
                  <a:pt x="106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308AE-9DF9-4C5C-9FC1-8D64651C4F52}" type="datetime1">
              <a:rPr lang="ru-RU" smtClean="0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DE163-8E63-48C9-94E8-A02FACBBF1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8187" y="20827"/>
            <a:ext cx="5627624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619" y="3319398"/>
            <a:ext cx="8382761" cy="141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&#1084;&#1086;&#1090;&#1099;&#1075;&#1080;&#1085;&#1089;&#1082;&#1080;&#1081;-&#1088;&#1072;&#1081;&#1086;&#1085;.&#1088;&#1092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jpeg"/><Relationship Id="rId7" Type="http://schemas.openxmlformats.org/officeDocument/2006/relationships/hyperlink" Target="http://www.minfin.ru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pen.gov.ru/" TargetMode="External"/><Relationship Id="rId11" Type="http://schemas.openxmlformats.org/officeDocument/2006/relationships/hyperlink" Target="http://www.motzs.19site.ru/" TargetMode="External"/><Relationship Id="rId5" Type="http://schemas.openxmlformats.org/officeDocument/2006/relationships/image" Target="../media/image64.png"/><Relationship Id="rId10" Type="http://schemas.openxmlformats.org/officeDocument/2006/relationships/hyperlink" Target="http://www.bus.gov.ru/" TargetMode="External"/><Relationship Id="rId4" Type="http://schemas.openxmlformats.org/officeDocument/2006/relationships/hyperlink" Target="http://www.kremlin.ru/" TargetMode="External"/><Relationship Id="rId9" Type="http://schemas.openxmlformats.org/officeDocument/2006/relationships/hyperlink" Target="http://www.budget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chart" Target="../charts/chart1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0878" y="271652"/>
              <a:ext cx="8723630" cy="6564630"/>
            </a:xfrm>
            <a:custGeom>
              <a:avLst/>
              <a:gdLst/>
              <a:ahLst/>
              <a:cxnLst/>
              <a:rect l="l" t="t" r="r" b="b"/>
              <a:pathLst>
                <a:path w="8723630" h="6564630">
                  <a:moveTo>
                    <a:pt x="1613535" y="866775"/>
                  </a:moveTo>
                  <a:lnTo>
                    <a:pt x="1612163" y="818845"/>
                  </a:lnTo>
                  <a:lnTo>
                    <a:pt x="1608099" y="771639"/>
                  </a:lnTo>
                  <a:lnTo>
                    <a:pt x="1601431" y="725233"/>
                  </a:lnTo>
                  <a:lnTo>
                    <a:pt x="1592224" y="679704"/>
                  </a:lnTo>
                  <a:lnTo>
                    <a:pt x="1580553" y="635152"/>
                  </a:lnTo>
                  <a:lnTo>
                    <a:pt x="1566494" y="591629"/>
                  </a:lnTo>
                  <a:lnTo>
                    <a:pt x="1550136" y="549211"/>
                  </a:lnTo>
                  <a:lnTo>
                    <a:pt x="1531531" y="507987"/>
                  </a:lnTo>
                  <a:lnTo>
                    <a:pt x="1510766" y="468020"/>
                  </a:lnTo>
                  <a:lnTo>
                    <a:pt x="1487932" y="429412"/>
                  </a:lnTo>
                  <a:lnTo>
                    <a:pt x="1463078" y="392214"/>
                  </a:lnTo>
                  <a:lnTo>
                    <a:pt x="1436293" y="356501"/>
                  </a:lnTo>
                  <a:lnTo>
                    <a:pt x="1407655" y="322364"/>
                  </a:lnTo>
                  <a:lnTo>
                    <a:pt x="1377238" y="289890"/>
                  </a:lnTo>
                  <a:lnTo>
                    <a:pt x="1345107" y="259118"/>
                  </a:lnTo>
                  <a:lnTo>
                    <a:pt x="1311351" y="230162"/>
                  </a:lnTo>
                  <a:lnTo>
                    <a:pt x="1276045" y="203073"/>
                  </a:lnTo>
                  <a:lnTo>
                    <a:pt x="1239266" y="177952"/>
                  </a:lnTo>
                  <a:lnTo>
                    <a:pt x="1201077" y="154851"/>
                  </a:lnTo>
                  <a:lnTo>
                    <a:pt x="1161554" y="133858"/>
                  </a:lnTo>
                  <a:lnTo>
                    <a:pt x="1120787" y="115049"/>
                  </a:lnTo>
                  <a:lnTo>
                    <a:pt x="1078852" y="98488"/>
                  </a:lnTo>
                  <a:lnTo>
                    <a:pt x="1035812" y="84277"/>
                  </a:lnTo>
                  <a:lnTo>
                    <a:pt x="991743" y="72478"/>
                  </a:lnTo>
                  <a:lnTo>
                    <a:pt x="946721" y="63169"/>
                  </a:lnTo>
                  <a:lnTo>
                    <a:pt x="900836" y="56426"/>
                  </a:lnTo>
                  <a:lnTo>
                    <a:pt x="854151" y="52324"/>
                  </a:lnTo>
                  <a:lnTo>
                    <a:pt x="806754" y="50927"/>
                  </a:lnTo>
                  <a:lnTo>
                    <a:pt x="759345" y="52324"/>
                  </a:lnTo>
                  <a:lnTo>
                    <a:pt x="712660" y="56426"/>
                  </a:lnTo>
                  <a:lnTo>
                    <a:pt x="666775" y="63169"/>
                  </a:lnTo>
                  <a:lnTo>
                    <a:pt x="621766" y="72478"/>
                  </a:lnTo>
                  <a:lnTo>
                    <a:pt x="577697" y="84277"/>
                  </a:lnTo>
                  <a:lnTo>
                    <a:pt x="534657" y="98488"/>
                  </a:lnTo>
                  <a:lnTo>
                    <a:pt x="492721" y="115049"/>
                  </a:lnTo>
                  <a:lnTo>
                    <a:pt x="451954" y="133858"/>
                  </a:lnTo>
                  <a:lnTo>
                    <a:pt x="412445" y="154851"/>
                  </a:lnTo>
                  <a:lnTo>
                    <a:pt x="374256" y="177952"/>
                  </a:lnTo>
                  <a:lnTo>
                    <a:pt x="337464" y="203073"/>
                  </a:lnTo>
                  <a:lnTo>
                    <a:pt x="302158" y="230162"/>
                  </a:lnTo>
                  <a:lnTo>
                    <a:pt x="268401" y="259118"/>
                  </a:lnTo>
                  <a:lnTo>
                    <a:pt x="236283" y="289890"/>
                  </a:lnTo>
                  <a:lnTo>
                    <a:pt x="205867" y="322364"/>
                  </a:lnTo>
                  <a:lnTo>
                    <a:pt x="177228" y="356501"/>
                  </a:lnTo>
                  <a:lnTo>
                    <a:pt x="150444" y="392214"/>
                  </a:lnTo>
                  <a:lnTo>
                    <a:pt x="125590" y="429412"/>
                  </a:lnTo>
                  <a:lnTo>
                    <a:pt x="102755" y="468020"/>
                  </a:lnTo>
                  <a:lnTo>
                    <a:pt x="81991" y="507987"/>
                  </a:lnTo>
                  <a:lnTo>
                    <a:pt x="63385" y="549211"/>
                  </a:lnTo>
                  <a:lnTo>
                    <a:pt x="47028" y="591629"/>
                  </a:lnTo>
                  <a:lnTo>
                    <a:pt x="32969" y="635152"/>
                  </a:lnTo>
                  <a:lnTo>
                    <a:pt x="21297" y="679704"/>
                  </a:lnTo>
                  <a:lnTo>
                    <a:pt x="12090" y="725233"/>
                  </a:lnTo>
                  <a:lnTo>
                    <a:pt x="5422" y="771639"/>
                  </a:lnTo>
                  <a:lnTo>
                    <a:pt x="1358" y="818845"/>
                  </a:lnTo>
                  <a:lnTo>
                    <a:pt x="0" y="866775"/>
                  </a:lnTo>
                  <a:lnTo>
                    <a:pt x="1358" y="914717"/>
                  </a:lnTo>
                  <a:lnTo>
                    <a:pt x="5422" y="961923"/>
                  </a:lnTo>
                  <a:lnTo>
                    <a:pt x="12090" y="1008329"/>
                  </a:lnTo>
                  <a:lnTo>
                    <a:pt x="21297" y="1053858"/>
                  </a:lnTo>
                  <a:lnTo>
                    <a:pt x="32969" y="1098410"/>
                  </a:lnTo>
                  <a:lnTo>
                    <a:pt x="47028" y="1141933"/>
                  </a:lnTo>
                  <a:lnTo>
                    <a:pt x="63385" y="1184351"/>
                  </a:lnTo>
                  <a:lnTo>
                    <a:pt x="81991" y="1225575"/>
                  </a:lnTo>
                  <a:lnTo>
                    <a:pt x="102755" y="1265542"/>
                  </a:lnTo>
                  <a:lnTo>
                    <a:pt x="125590" y="1304150"/>
                  </a:lnTo>
                  <a:lnTo>
                    <a:pt x="150444" y="1341348"/>
                  </a:lnTo>
                  <a:lnTo>
                    <a:pt x="177228" y="1377061"/>
                  </a:lnTo>
                  <a:lnTo>
                    <a:pt x="205867" y="1411198"/>
                  </a:lnTo>
                  <a:lnTo>
                    <a:pt x="236283" y="1443672"/>
                  </a:lnTo>
                  <a:lnTo>
                    <a:pt x="268401" y="1474444"/>
                  </a:lnTo>
                  <a:lnTo>
                    <a:pt x="302158" y="1503400"/>
                  </a:lnTo>
                  <a:lnTo>
                    <a:pt x="337464" y="1530489"/>
                  </a:lnTo>
                  <a:lnTo>
                    <a:pt x="374256" y="1555610"/>
                  </a:lnTo>
                  <a:lnTo>
                    <a:pt x="412445" y="1578711"/>
                  </a:lnTo>
                  <a:lnTo>
                    <a:pt x="451954" y="1599704"/>
                  </a:lnTo>
                  <a:lnTo>
                    <a:pt x="492721" y="1618513"/>
                  </a:lnTo>
                  <a:lnTo>
                    <a:pt x="534657" y="1635074"/>
                  </a:lnTo>
                  <a:lnTo>
                    <a:pt x="577697" y="1649285"/>
                  </a:lnTo>
                  <a:lnTo>
                    <a:pt x="621766" y="1661083"/>
                  </a:lnTo>
                  <a:lnTo>
                    <a:pt x="666775" y="1670392"/>
                  </a:lnTo>
                  <a:lnTo>
                    <a:pt x="712660" y="1677136"/>
                  </a:lnTo>
                  <a:lnTo>
                    <a:pt x="759345" y="1681238"/>
                  </a:lnTo>
                  <a:lnTo>
                    <a:pt x="806754" y="1682623"/>
                  </a:lnTo>
                  <a:lnTo>
                    <a:pt x="854151" y="1681238"/>
                  </a:lnTo>
                  <a:lnTo>
                    <a:pt x="900836" y="1677136"/>
                  </a:lnTo>
                  <a:lnTo>
                    <a:pt x="946721" y="1670392"/>
                  </a:lnTo>
                  <a:lnTo>
                    <a:pt x="991743" y="1661083"/>
                  </a:lnTo>
                  <a:lnTo>
                    <a:pt x="1035812" y="1649285"/>
                  </a:lnTo>
                  <a:lnTo>
                    <a:pt x="1078852" y="1635074"/>
                  </a:lnTo>
                  <a:lnTo>
                    <a:pt x="1120787" y="1618513"/>
                  </a:lnTo>
                  <a:lnTo>
                    <a:pt x="1161554" y="1599704"/>
                  </a:lnTo>
                  <a:lnTo>
                    <a:pt x="1201077" y="1578711"/>
                  </a:lnTo>
                  <a:lnTo>
                    <a:pt x="1239266" y="1555610"/>
                  </a:lnTo>
                  <a:lnTo>
                    <a:pt x="1276045" y="1530489"/>
                  </a:lnTo>
                  <a:lnTo>
                    <a:pt x="1311351" y="1503400"/>
                  </a:lnTo>
                  <a:lnTo>
                    <a:pt x="1345107" y="1474444"/>
                  </a:lnTo>
                  <a:lnTo>
                    <a:pt x="1377238" y="1443672"/>
                  </a:lnTo>
                  <a:lnTo>
                    <a:pt x="1407655" y="1411198"/>
                  </a:lnTo>
                  <a:lnTo>
                    <a:pt x="1436293" y="1377061"/>
                  </a:lnTo>
                  <a:lnTo>
                    <a:pt x="1463078" y="1341348"/>
                  </a:lnTo>
                  <a:lnTo>
                    <a:pt x="1487932" y="1304150"/>
                  </a:lnTo>
                  <a:lnTo>
                    <a:pt x="1510766" y="1265542"/>
                  </a:lnTo>
                  <a:lnTo>
                    <a:pt x="1531531" y="1225575"/>
                  </a:lnTo>
                  <a:lnTo>
                    <a:pt x="1550136" y="1184351"/>
                  </a:lnTo>
                  <a:lnTo>
                    <a:pt x="1566494" y="1141933"/>
                  </a:lnTo>
                  <a:lnTo>
                    <a:pt x="1580553" y="1098410"/>
                  </a:lnTo>
                  <a:lnTo>
                    <a:pt x="1592224" y="1053858"/>
                  </a:lnTo>
                  <a:lnTo>
                    <a:pt x="1601431" y="1008329"/>
                  </a:lnTo>
                  <a:lnTo>
                    <a:pt x="1608099" y="961923"/>
                  </a:lnTo>
                  <a:lnTo>
                    <a:pt x="1612163" y="914717"/>
                  </a:lnTo>
                  <a:lnTo>
                    <a:pt x="1613535" y="866775"/>
                  </a:lnTo>
                  <a:close/>
                </a:path>
                <a:path w="8723630" h="6564630">
                  <a:moveTo>
                    <a:pt x="1614170" y="2618232"/>
                  </a:moveTo>
                  <a:lnTo>
                    <a:pt x="1612798" y="2570302"/>
                  </a:lnTo>
                  <a:lnTo>
                    <a:pt x="1608734" y="2523096"/>
                  </a:lnTo>
                  <a:lnTo>
                    <a:pt x="1602079" y="2476690"/>
                  </a:lnTo>
                  <a:lnTo>
                    <a:pt x="1592872" y="2431161"/>
                  </a:lnTo>
                  <a:lnTo>
                    <a:pt x="1581213" y="2386609"/>
                  </a:lnTo>
                  <a:lnTo>
                    <a:pt x="1567167" y="2343086"/>
                  </a:lnTo>
                  <a:lnTo>
                    <a:pt x="1550809" y="2300668"/>
                  </a:lnTo>
                  <a:lnTo>
                    <a:pt x="1532216" y="2259444"/>
                  </a:lnTo>
                  <a:lnTo>
                    <a:pt x="1511477" y="2219477"/>
                  </a:lnTo>
                  <a:lnTo>
                    <a:pt x="1488655" y="2180869"/>
                  </a:lnTo>
                  <a:lnTo>
                    <a:pt x="1463814" y="2143671"/>
                  </a:lnTo>
                  <a:lnTo>
                    <a:pt x="1437055" y="2107958"/>
                  </a:lnTo>
                  <a:lnTo>
                    <a:pt x="1408430" y="2073821"/>
                  </a:lnTo>
                  <a:lnTo>
                    <a:pt x="1378038" y="2041347"/>
                  </a:lnTo>
                  <a:lnTo>
                    <a:pt x="1345933" y="2010575"/>
                  </a:lnTo>
                  <a:lnTo>
                    <a:pt x="1312202" y="1981619"/>
                  </a:lnTo>
                  <a:lnTo>
                    <a:pt x="1276921" y="1954530"/>
                  </a:lnTo>
                  <a:lnTo>
                    <a:pt x="1240155" y="1929409"/>
                  </a:lnTo>
                  <a:lnTo>
                    <a:pt x="1201991" y="1906308"/>
                  </a:lnTo>
                  <a:lnTo>
                    <a:pt x="1162507" y="1885315"/>
                  </a:lnTo>
                  <a:lnTo>
                    <a:pt x="1121765" y="1866506"/>
                  </a:lnTo>
                  <a:lnTo>
                    <a:pt x="1079855" y="1849945"/>
                  </a:lnTo>
                  <a:lnTo>
                    <a:pt x="1036840" y="1835734"/>
                  </a:lnTo>
                  <a:lnTo>
                    <a:pt x="992809" y="1823935"/>
                  </a:lnTo>
                  <a:lnTo>
                    <a:pt x="947826" y="1814626"/>
                  </a:lnTo>
                  <a:lnTo>
                    <a:pt x="901966" y="1807883"/>
                  </a:lnTo>
                  <a:lnTo>
                    <a:pt x="855319" y="1803781"/>
                  </a:lnTo>
                  <a:lnTo>
                    <a:pt x="807948" y="1802384"/>
                  </a:lnTo>
                  <a:lnTo>
                    <a:pt x="760577" y="1803781"/>
                  </a:lnTo>
                  <a:lnTo>
                    <a:pt x="713930" y="1807883"/>
                  </a:lnTo>
                  <a:lnTo>
                    <a:pt x="668083" y="1814626"/>
                  </a:lnTo>
                  <a:lnTo>
                    <a:pt x="623100" y="1823935"/>
                  </a:lnTo>
                  <a:lnTo>
                    <a:pt x="579069" y="1835734"/>
                  </a:lnTo>
                  <a:lnTo>
                    <a:pt x="536054" y="1849945"/>
                  </a:lnTo>
                  <a:lnTo>
                    <a:pt x="494157" y="1866506"/>
                  </a:lnTo>
                  <a:lnTo>
                    <a:pt x="453415" y="1885315"/>
                  </a:lnTo>
                  <a:lnTo>
                    <a:pt x="413931" y="1906308"/>
                  </a:lnTo>
                  <a:lnTo>
                    <a:pt x="375767" y="1929409"/>
                  </a:lnTo>
                  <a:lnTo>
                    <a:pt x="339013" y="1954530"/>
                  </a:lnTo>
                  <a:lnTo>
                    <a:pt x="303733" y="1981619"/>
                  </a:lnTo>
                  <a:lnTo>
                    <a:pt x="270002" y="2010575"/>
                  </a:lnTo>
                  <a:lnTo>
                    <a:pt x="237909" y="2041347"/>
                  </a:lnTo>
                  <a:lnTo>
                    <a:pt x="207505" y="2073821"/>
                  </a:lnTo>
                  <a:lnTo>
                    <a:pt x="178892" y="2107958"/>
                  </a:lnTo>
                  <a:lnTo>
                    <a:pt x="152120" y="2143671"/>
                  </a:lnTo>
                  <a:lnTo>
                    <a:pt x="127292" y="2180869"/>
                  </a:lnTo>
                  <a:lnTo>
                    <a:pt x="104470" y="2219477"/>
                  </a:lnTo>
                  <a:lnTo>
                    <a:pt x="83718" y="2259444"/>
                  </a:lnTo>
                  <a:lnTo>
                    <a:pt x="65138" y="2300668"/>
                  </a:lnTo>
                  <a:lnTo>
                    <a:pt x="48780" y="2343086"/>
                  </a:lnTo>
                  <a:lnTo>
                    <a:pt x="34734" y="2386609"/>
                  </a:lnTo>
                  <a:lnTo>
                    <a:pt x="23075" y="2431161"/>
                  </a:lnTo>
                  <a:lnTo>
                    <a:pt x="13868" y="2476690"/>
                  </a:lnTo>
                  <a:lnTo>
                    <a:pt x="7213" y="2523096"/>
                  </a:lnTo>
                  <a:lnTo>
                    <a:pt x="3149" y="2570302"/>
                  </a:lnTo>
                  <a:lnTo>
                    <a:pt x="1790" y="2618232"/>
                  </a:lnTo>
                  <a:lnTo>
                    <a:pt x="3149" y="2666161"/>
                  </a:lnTo>
                  <a:lnTo>
                    <a:pt x="7213" y="2713367"/>
                  </a:lnTo>
                  <a:lnTo>
                    <a:pt x="13868" y="2759760"/>
                  </a:lnTo>
                  <a:lnTo>
                    <a:pt x="23075" y="2805265"/>
                  </a:lnTo>
                  <a:lnTo>
                    <a:pt x="34734" y="2849829"/>
                  </a:lnTo>
                  <a:lnTo>
                    <a:pt x="48780" y="2893352"/>
                  </a:lnTo>
                  <a:lnTo>
                    <a:pt x="65138" y="2935757"/>
                  </a:lnTo>
                  <a:lnTo>
                    <a:pt x="83718" y="2976981"/>
                  </a:lnTo>
                  <a:lnTo>
                    <a:pt x="104470" y="3016935"/>
                  </a:lnTo>
                  <a:lnTo>
                    <a:pt x="127292" y="3055556"/>
                  </a:lnTo>
                  <a:lnTo>
                    <a:pt x="152120" y="3092754"/>
                  </a:lnTo>
                  <a:lnTo>
                    <a:pt x="178892" y="3128467"/>
                  </a:lnTo>
                  <a:lnTo>
                    <a:pt x="207505" y="3162604"/>
                  </a:lnTo>
                  <a:lnTo>
                    <a:pt x="237909" y="3195091"/>
                  </a:lnTo>
                  <a:lnTo>
                    <a:pt x="270002" y="3225850"/>
                  </a:lnTo>
                  <a:lnTo>
                    <a:pt x="303733" y="3254819"/>
                  </a:lnTo>
                  <a:lnTo>
                    <a:pt x="339013" y="3281908"/>
                  </a:lnTo>
                  <a:lnTo>
                    <a:pt x="375767" y="3307042"/>
                  </a:lnTo>
                  <a:lnTo>
                    <a:pt x="413931" y="3330143"/>
                  </a:lnTo>
                  <a:lnTo>
                    <a:pt x="453415" y="3351149"/>
                  </a:lnTo>
                  <a:lnTo>
                    <a:pt x="494157" y="3369957"/>
                  </a:lnTo>
                  <a:lnTo>
                    <a:pt x="536054" y="3386505"/>
                  </a:lnTo>
                  <a:lnTo>
                    <a:pt x="579069" y="3400729"/>
                  </a:lnTo>
                  <a:lnTo>
                    <a:pt x="623100" y="3412528"/>
                  </a:lnTo>
                  <a:lnTo>
                    <a:pt x="668083" y="3421850"/>
                  </a:lnTo>
                  <a:lnTo>
                    <a:pt x="713930" y="3428593"/>
                  </a:lnTo>
                  <a:lnTo>
                    <a:pt x="760577" y="3432695"/>
                  </a:lnTo>
                  <a:lnTo>
                    <a:pt x="807948" y="3434080"/>
                  </a:lnTo>
                  <a:lnTo>
                    <a:pt x="855319" y="3432695"/>
                  </a:lnTo>
                  <a:lnTo>
                    <a:pt x="901966" y="3428593"/>
                  </a:lnTo>
                  <a:lnTo>
                    <a:pt x="947826" y="3421850"/>
                  </a:lnTo>
                  <a:lnTo>
                    <a:pt x="992809" y="3412528"/>
                  </a:lnTo>
                  <a:lnTo>
                    <a:pt x="1036840" y="3400729"/>
                  </a:lnTo>
                  <a:lnTo>
                    <a:pt x="1079855" y="3386505"/>
                  </a:lnTo>
                  <a:lnTo>
                    <a:pt x="1121765" y="3369957"/>
                  </a:lnTo>
                  <a:lnTo>
                    <a:pt x="1162507" y="3351149"/>
                  </a:lnTo>
                  <a:lnTo>
                    <a:pt x="1201991" y="3330143"/>
                  </a:lnTo>
                  <a:lnTo>
                    <a:pt x="1240155" y="3307042"/>
                  </a:lnTo>
                  <a:lnTo>
                    <a:pt x="1276921" y="3281908"/>
                  </a:lnTo>
                  <a:lnTo>
                    <a:pt x="1312202" y="3254819"/>
                  </a:lnTo>
                  <a:lnTo>
                    <a:pt x="1345933" y="3225850"/>
                  </a:lnTo>
                  <a:lnTo>
                    <a:pt x="1378038" y="3195091"/>
                  </a:lnTo>
                  <a:lnTo>
                    <a:pt x="1408430" y="3162604"/>
                  </a:lnTo>
                  <a:lnTo>
                    <a:pt x="1437055" y="3128467"/>
                  </a:lnTo>
                  <a:lnTo>
                    <a:pt x="1463814" y="3092754"/>
                  </a:lnTo>
                  <a:lnTo>
                    <a:pt x="1488655" y="3055556"/>
                  </a:lnTo>
                  <a:lnTo>
                    <a:pt x="1511477" y="3016935"/>
                  </a:lnTo>
                  <a:lnTo>
                    <a:pt x="1532216" y="2976981"/>
                  </a:lnTo>
                  <a:lnTo>
                    <a:pt x="1550809" y="2935757"/>
                  </a:lnTo>
                  <a:lnTo>
                    <a:pt x="1567167" y="2893352"/>
                  </a:lnTo>
                  <a:lnTo>
                    <a:pt x="1581213" y="2849829"/>
                  </a:lnTo>
                  <a:lnTo>
                    <a:pt x="1592872" y="2805265"/>
                  </a:lnTo>
                  <a:lnTo>
                    <a:pt x="1602079" y="2759760"/>
                  </a:lnTo>
                  <a:lnTo>
                    <a:pt x="1608734" y="2713367"/>
                  </a:lnTo>
                  <a:lnTo>
                    <a:pt x="1612798" y="2666161"/>
                  </a:lnTo>
                  <a:lnTo>
                    <a:pt x="1614170" y="2618232"/>
                  </a:lnTo>
                  <a:close/>
                </a:path>
                <a:path w="8723630" h="6564630">
                  <a:moveTo>
                    <a:pt x="2919120" y="6224663"/>
                  </a:moveTo>
                  <a:lnTo>
                    <a:pt x="2910878" y="6155626"/>
                  </a:lnTo>
                  <a:lnTo>
                    <a:pt x="2902381" y="6118377"/>
                  </a:lnTo>
                  <a:lnTo>
                    <a:pt x="2891053" y="6079477"/>
                  </a:lnTo>
                  <a:lnTo>
                    <a:pt x="2876943" y="6039066"/>
                  </a:lnTo>
                  <a:lnTo>
                    <a:pt x="2860129" y="5997270"/>
                  </a:lnTo>
                  <a:lnTo>
                    <a:pt x="2840647" y="5954217"/>
                  </a:lnTo>
                  <a:lnTo>
                    <a:pt x="2818574" y="5910046"/>
                  </a:lnTo>
                  <a:lnTo>
                    <a:pt x="2793949" y="5864885"/>
                  </a:lnTo>
                  <a:lnTo>
                    <a:pt x="2766860" y="5818848"/>
                  </a:lnTo>
                  <a:lnTo>
                    <a:pt x="2737345" y="5772086"/>
                  </a:lnTo>
                  <a:lnTo>
                    <a:pt x="2705455" y="5724728"/>
                  </a:lnTo>
                  <a:lnTo>
                    <a:pt x="2671280" y="5676887"/>
                  </a:lnTo>
                  <a:lnTo>
                    <a:pt x="2634856" y="5628716"/>
                  </a:lnTo>
                  <a:lnTo>
                    <a:pt x="2596235" y="5580329"/>
                  </a:lnTo>
                  <a:lnTo>
                    <a:pt x="2555506" y="5531866"/>
                  </a:lnTo>
                  <a:lnTo>
                    <a:pt x="2512695" y="5483453"/>
                  </a:lnTo>
                  <a:lnTo>
                    <a:pt x="2467889" y="5435219"/>
                  </a:lnTo>
                  <a:lnTo>
                    <a:pt x="2421128" y="5387302"/>
                  </a:lnTo>
                  <a:lnTo>
                    <a:pt x="2373211" y="5340553"/>
                  </a:lnTo>
                  <a:lnTo>
                    <a:pt x="2324976" y="5295735"/>
                  </a:lnTo>
                  <a:lnTo>
                    <a:pt x="2276564" y="5252936"/>
                  </a:lnTo>
                  <a:lnTo>
                    <a:pt x="2228100" y="5212194"/>
                  </a:lnTo>
                  <a:lnTo>
                    <a:pt x="2179713" y="5173586"/>
                  </a:lnTo>
                  <a:lnTo>
                    <a:pt x="2131542" y="5137150"/>
                  </a:lnTo>
                  <a:lnTo>
                    <a:pt x="2083701" y="5102974"/>
                  </a:lnTo>
                  <a:lnTo>
                    <a:pt x="2036343" y="5071084"/>
                  </a:lnTo>
                  <a:lnTo>
                    <a:pt x="1989569" y="5041557"/>
                  </a:lnTo>
                  <a:lnTo>
                    <a:pt x="1984476" y="5038572"/>
                  </a:lnTo>
                  <a:lnTo>
                    <a:pt x="2010778" y="5021669"/>
                  </a:lnTo>
                  <a:lnTo>
                    <a:pt x="2058771" y="4988852"/>
                  </a:lnTo>
                  <a:lnTo>
                    <a:pt x="2107285" y="4953736"/>
                  </a:lnTo>
                  <a:lnTo>
                    <a:pt x="2156180" y="4916360"/>
                  </a:lnTo>
                  <a:lnTo>
                    <a:pt x="2205329" y="4876787"/>
                  </a:lnTo>
                  <a:lnTo>
                    <a:pt x="2254605" y="4835093"/>
                  </a:lnTo>
                  <a:lnTo>
                    <a:pt x="2303856" y="4791341"/>
                  </a:lnTo>
                  <a:lnTo>
                    <a:pt x="2352979" y="4745571"/>
                  </a:lnTo>
                  <a:lnTo>
                    <a:pt x="2401824" y="4697857"/>
                  </a:lnTo>
                  <a:lnTo>
                    <a:pt x="2449512" y="4649038"/>
                  </a:lnTo>
                  <a:lnTo>
                    <a:pt x="2495270" y="4599927"/>
                  </a:lnTo>
                  <a:lnTo>
                    <a:pt x="2539022" y="4550676"/>
                  </a:lnTo>
                  <a:lnTo>
                    <a:pt x="2580703" y="4501413"/>
                  </a:lnTo>
                  <a:lnTo>
                    <a:pt x="2620264" y="4452277"/>
                  </a:lnTo>
                  <a:lnTo>
                    <a:pt x="2657627" y="4403382"/>
                  </a:lnTo>
                  <a:lnTo>
                    <a:pt x="2692755" y="4354868"/>
                  </a:lnTo>
                  <a:lnTo>
                    <a:pt x="2725559" y="4306875"/>
                  </a:lnTo>
                  <a:lnTo>
                    <a:pt x="2755989" y="4259529"/>
                  </a:lnTo>
                  <a:lnTo>
                    <a:pt x="2783992" y="4212958"/>
                  </a:lnTo>
                  <a:lnTo>
                    <a:pt x="2809494" y="4167301"/>
                  </a:lnTo>
                  <a:lnTo>
                    <a:pt x="2832430" y="4122686"/>
                  </a:lnTo>
                  <a:lnTo>
                    <a:pt x="2852750" y="4079240"/>
                  </a:lnTo>
                  <a:lnTo>
                    <a:pt x="2870390" y="4037101"/>
                  </a:lnTo>
                  <a:lnTo>
                    <a:pt x="2885275" y="3996398"/>
                  </a:lnTo>
                  <a:lnTo>
                    <a:pt x="2897365" y="3957269"/>
                  </a:lnTo>
                  <a:lnTo>
                    <a:pt x="2906585" y="3919842"/>
                  </a:lnTo>
                  <a:lnTo>
                    <a:pt x="2916174" y="3850614"/>
                  </a:lnTo>
                  <a:lnTo>
                    <a:pt x="2916415" y="3819080"/>
                  </a:lnTo>
                  <a:lnTo>
                    <a:pt x="2913545" y="3789781"/>
                  </a:lnTo>
                  <a:lnTo>
                    <a:pt x="2898216" y="3738384"/>
                  </a:lnTo>
                  <a:lnTo>
                    <a:pt x="2869692" y="3697478"/>
                  </a:lnTo>
                  <a:lnTo>
                    <a:pt x="2828823" y="3668979"/>
                  </a:lnTo>
                  <a:lnTo>
                    <a:pt x="2777452" y="3653675"/>
                  </a:lnTo>
                  <a:lnTo>
                    <a:pt x="2748153" y="3650818"/>
                  </a:lnTo>
                  <a:lnTo>
                    <a:pt x="2716631" y="3651072"/>
                  </a:lnTo>
                  <a:lnTo>
                    <a:pt x="2647416" y="3660673"/>
                  </a:lnTo>
                  <a:lnTo>
                    <a:pt x="2609989" y="3669893"/>
                  </a:lnTo>
                  <a:lnTo>
                    <a:pt x="2570873" y="3681984"/>
                  </a:lnTo>
                  <a:lnTo>
                    <a:pt x="2530170" y="3696893"/>
                  </a:lnTo>
                  <a:lnTo>
                    <a:pt x="2488044" y="3714534"/>
                  </a:lnTo>
                  <a:lnTo>
                    <a:pt x="2444597" y="3734854"/>
                  </a:lnTo>
                  <a:lnTo>
                    <a:pt x="2399982" y="3757803"/>
                  </a:lnTo>
                  <a:lnTo>
                    <a:pt x="2354326" y="3783304"/>
                  </a:lnTo>
                  <a:lnTo>
                    <a:pt x="2307767" y="3811295"/>
                  </a:lnTo>
                  <a:lnTo>
                    <a:pt x="2260409" y="3841737"/>
                  </a:lnTo>
                  <a:lnTo>
                    <a:pt x="2212416" y="3874541"/>
                  </a:lnTo>
                  <a:lnTo>
                    <a:pt x="2163915" y="3909669"/>
                  </a:lnTo>
                  <a:lnTo>
                    <a:pt x="2115020" y="3947033"/>
                  </a:lnTo>
                  <a:lnTo>
                    <a:pt x="2065883" y="3986593"/>
                  </a:lnTo>
                  <a:lnTo>
                    <a:pt x="2016620" y="4028275"/>
                  </a:lnTo>
                  <a:lnTo>
                    <a:pt x="1967369" y="4072026"/>
                  </a:lnTo>
                  <a:lnTo>
                    <a:pt x="1918258" y="4117784"/>
                  </a:lnTo>
                  <a:lnTo>
                    <a:pt x="1869440" y="4165473"/>
                  </a:lnTo>
                  <a:lnTo>
                    <a:pt x="1821726" y="4214317"/>
                  </a:lnTo>
                  <a:lnTo>
                    <a:pt x="1775955" y="4263441"/>
                  </a:lnTo>
                  <a:lnTo>
                    <a:pt x="1732191" y="4312691"/>
                  </a:lnTo>
                  <a:lnTo>
                    <a:pt x="1690497" y="4361967"/>
                  </a:lnTo>
                  <a:lnTo>
                    <a:pt x="1650923" y="4411116"/>
                  </a:lnTo>
                  <a:lnTo>
                    <a:pt x="1613547" y="4460011"/>
                  </a:lnTo>
                  <a:lnTo>
                    <a:pt x="1578419" y="4508525"/>
                  </a:lnTo>
                  <a:lnTo>
                    <a:pt x="1555686" y="4541761"/>
                  </a:lnTo>
                  <a:lnTo>
                    <a:pt x="1526286" y="4498073"/>
                  </a:lnTo>
                  <a:lnTo>
                    <a:pt x="1492097" y="4450232"/>
                  </a:lnTo>
                  <a:lnTo>
                    <a:pt x="1455674" y="4402061"/>
                  </a:lnTo>
                  <a:lnTo>
                    <a:pt x="1417053" y="4353674"/>
                  </a:lnTo>
                  <a:lnTo>
                    <a:pt x="1376311" y="4305211"/>
                  </a:lnTo>
                  <a:lnTo>
                    <a:pt x="1333500" y="4256798"/>
                  </a:lnTo>
                  <a:lnTo>
                    <a:pt x="1288694" y="4208564"/>
                  </a:lnTo>
                  <a:lnTo>
                    <a:pt x="1241933" y="4160647"/>
                  </a:lnTo>
                  <a:lnTo>
                    <a:pt x="1194003" y="4113873"/>
                  </a:lnTo>
                  <a:lnTo>
                    <a:pt x="1145755" y="4069054"/>
                  </a:lnTo>
                  <a:lnTo>
                    <a:pt x="1097343" y="4026230"/>
                  </a:lnTo>
                  <a:lnTo>
                    <a:pt x="1048867" y="3985476"/>
                  </a:lnTo>
                  <a:lnTo>
                    <a:pt x="1000467" y="3946842"/>
                  </a:lnTo>
                  <a:lnTo>
                    <a:pt x="952284" y="3910406"/>
                  </a:lnTo>
                  <a:lnTo>
                    <a:pt x="904443" y="3876205"/>
                  </a:lnTo>
                  <a:lnTo>
                    <a:pt x="857072" y="3844315"/>
                  </a:lnTo>
                  <a:lnTo>
                    <a:pt x="810298" y="3814788"/>
                  </a:lnTo>
                  <a:lnTo>
                    <a:pt x="764260" y="3787673"/>
                  </a:lnTo>
                  <a:lnTo>
                    <a:pt x="719086" y="3763048"/>
                  </a:lnTo>
                  <a:lnTo>
                    <a:pt x="674903" y="3740962"/>
                  </a:lnTo>
                  <a:lnTo>
                    <a:pt x="631850" y="3721468"/>
                  </a:lnTo>
                  <a:lnTo>
                    <a:pt x="590054" y="3704640"/>
                  </a:lnTo>
                  <a:lnTo>
                    <a:pt x="549630" y="3690518"/>
                  </a:lnTo>
                  <a:lnTo>
                    <a:pt x="510730" y="3679190"/>
                  </a:lnTo>
                  <a:lnTo>
                    <a:pt x="473481" y="3670681"/>
                  </a:lnTo>
                  <a:lnTo>
                    <a:pt x="404444" y="3662426"/>
                  </a:lnTo>
                  <a:lnTo>
                    <a:pt x="372910" y="3662781"/>
                  </a:lnTo>
                  <a:lnTo>
                    <a:pt x="316496" y="3672776"/>
                  </a:lnTo>
                  <a:lnTo>
                    <a:pt x="269798" y="3695522"/>
                  </a:lnTo>
                  <a:lnTo>
                    <a:pt x="234111" y="3731222"/>
                  </a:lnTo>
                  <a:lnTo>
                    <a:pt x="211353" y="3777932"/>
                  </a:lnTo>
                  <a:lnTo>
                    <a:pt x="201358" y="3834371"/>
                  </a:lnTo>
                  <a:lnTo>
                    <a:pt x="200990" y="3865905"/>
                  </a:lnTo>
                  <a:lnTo>
                    <a:pt x="203644" y="3899484"/>
                  </a:lnTo>
                  <a:lnTo>
                    <a:pt x="217741" y="3972217"/>
                  </a:lnTo>
                  <a:lnTo>
                    <a:pt x="229082" y="4011117"/>
                  </a:lnTo>
                  <a:lnTo>
                    <a:pt x="243192" y="4051528"/>
                  </a:lnTo>
                  <a:lnTo>
                    <a:pt x="260019" y="4093337"/>
                  </a:lnTo>
                  <a:lnTo>
                    <a:pt x="279501" y="4136390"/>
                  </a:lnTo>
                  <a:lnTo>
                    <a:pt x="301586" y="4180560"/>
                  </a:lnTo>
                  <a:lnTo>
                    <a:pt x="326212" y="4225734"/>
                  </a:lnTo>
                  <a:lnTo>
                    <a:pt x="353314" y="4271772"/>
                  </a:lnTo>
                  <a:lnTo>
                    <a:pt x="382841" y="4318533"/>
                  </a:lnTo>
                  <a:lnTo>
                    <a:pt x="414731" y="4365904"/>
                  </a:lnTo>
                  <a:lnTo>
                    <a:pt x="448919" y="4413745"/>
                  </a:lnTo>
                  <a:lnTo>
                    <a:pt x="485355" y="4461916"/>
                  </a:lnTo>
                  <a:lnTo>
                    <a:pt x="523976" y="4510303"/>
                  </a:lnTo>
                  <a:lnTo>
                    <a:pt x="564718" y="4558766"/>
                  </a:lnTo>
                  <a:lnTo>
                    <a:pt x="607529" y="4607179"/>
                  </a:lnTo>
                  <a:lnTo>
                    <a:pt x="652348" y="4655413"/>
                  </a:lnTo>
                  <a:lnTo>
                    <a:pt x="699122" y="4703318"/>
                  </a:lnTo>
                  <a:lnTo>
                    <a:pt x="747039" y="4750105"/>
                  </a:lnTo>
                  <a:lnTo>
                    <a:pt x="795261" y="4794923"/>
                  </a:lnTo>
                  <a:lnTo>
                    <a:pt x="843686" y="4837747"/>
                  </a:lnTo>
                  <a:lnTo>
                    <a:pt x="892149" y="4878502"/>
                  </a:lnTo>
                  <a:lnTo>
                    <a:pt x="940549" y="4917122"/>
                  </a:lnTo>
                  <a:lnTo>
                    <a:pt x="988720" y="4953571"/>
                  </a:lnTo>
                  <a:lnTo>
                    <a:pt x="1036561" y="4987760"/>
                  </a:lnTo>
                  <a:lnTo>
                    <a:pt x="1083945" y="5019662"/>
                  </a:lnTo>
                  <a:lnTo>
                    <a:pt x="1130706" y="5049190"/>
                  </a:lnTo>
                  <a:lnTo>
                    <a:pt x="1135608" y="5052085"/>
                  </a:lnTo>
                  <a:lnTo>
                    <a:pt x="1109675" y="5068748"/>
                  </a:lnTo>
                  <a:lnTo>
                    <a:pt x="1061694" y="5101552"/>
                  </a:lnTo>
                  <a:lnTo>
                    <a:pt x="1013180" y="5136667"/>
                  </a:lnTo>
                  <a:lnTo>
                    <a:pt x="964298" y="5174043"/>
                  </a:lnTo>
                  <a:lnTo>
                    <a:pt x="915149" y="5213604"/>
                  </a:lnTo>
                  <a:lnTo>
                    <a:pt x="865898" y="5255285"/>
                  </a:lnTo>
                  <a:lnTo>
                    <a:pt x="816648" y="5299049"/>
                  </a:lnTo>
                  <a:lnTo>
                    <a:pt x="767549" y="5344807"/>
                  </a:lnTo>
                  <a:lnTo>
                    <a:pt x="718731" y="5392509"/>
                  </a:lnTo>
                  <a:lnTo>
                    <a:pt x="671029" y="5441340"/>
                  </a:lnTo>
                  <a:lnTo>
                    <a:pt x="625271" y="5490451"/>
                  </a:lnTo>
                  <a:lnTo>
                    <a:pt x="581520" y="5539702"/>
                  </a:lnTo>
                  <a:lnTo>
                    <a:pt x="539838" y="5588952"/>
                  </a:lnTo>
                  <a:lnTo>
                    <a:pt x="500278" y="5638101"/>
                  </a:lnTo>
                  <a:lnTo>
                    <a:pt x="462902" y="5686984"/>
                  </a:lnTo>
                  <a:lnTo>
                    <a:pt x="427786" y="5735498"/>
                  </a:lnTo>
                  <a:lnTo>
                    <a:pt x="394982" y="5783478"/>
                  </a:lnTo>
                  <a:lnTo>
                    <a:pt x="364553" y="5830824"/>
                  </a:lnTo>
                  <a:lnTo>
                    <a:pt x="336562" y="5877395"/>
                  </a:lnTo>
                  <a:lnTo>
                    <a:pt x="311061" y="5923038"/>
                  </a:lnTo>
                  <a:lnTo>
                    <a:pt x="288124" y="5967654"/>
                  </a:lnTo>
                  <a:lnTo>
                    <a:pt x="267804" y="6011088"/>
                  </a:lnTo>
                  <a:lnTo>
                    <a:pt x="250164" y="6053213"/>
                  </a:lnTo>
                  <a:lnTo>
                    <a:pt x="235280" y="6093917"/>
                  </a:lnTo>
                  <a:lnTo>
                    <a:pt x="223189" y="6133033"/>
                  </a:lnTo>
                  <a:lnTo>
                    <a:pt x="213969" y="6170460"/>
                  </a:lnTo>
                  <a:lnTo>
                    <a:pt x="204393" y="6239662"/>
                  </a:lnTo>
                  <a:lnTo>
                    <a:pt x="204139" y="6271184"/>
                  </a:lnTo>
                  <a:lnTo>
                    <a:pt x="207010" y="6300482"/>
                  </a:lnTo>
                  <a:lnTo>
                    <a:pt x="222338" y="6351867"/>
                  </a:lnTo>
                  <a:lnTo>
                    <a:pt x="250863" y="6392735"/>
                  </a:lnTo>
                  <a:lnTo>
                    <a:pt x="291744" y="6421260"/>
                  </a:lnTo>
                  <a:lnTo>
                    <a:pt x="343115" y="6436588"/>
                  </a:lnTo>
                  <a:lnTo>
                    <a:pt x="372414" y="6439459"/>
                  </a:lnTo>
                  <a:lnTo>
                    <a:pt x="403936" y="6439205"/>
                  </a:lnTo>
                  <a:lnTo>
                    <a:pt x="473151" y="6429629"/>
                  </a:lnTo>
                  <a:lnTo>
                    <a:pt x="510565" y="6420409"/>
                  </a:lnTo>
                  <a:lnTo>
                    <a:pt x="549694" y="6408318"/>
                  </a:lnTo>
                  <a:lnTo>
                    <a:pt x="590384" y="6393434"/>
                  </a:lnTo>
                  <a:lnTo>
                    <a:pt x="632510" y="6375794"/>
                  </a:lnTo>
                  <a:lnTo>
                    <a:pt x="675944" y="6355474"/>
                  </a:lnTo>
                  <a:lnTo>
                    <a:pt x="720559" y="6332537"/>
                  </a:lnTo>
                  <a:lnTo>
                    <a:pt x="766203" y="6307036"/>
                  </a:lnTo>
                  <a:lnTo>
                    <a:pt x="812774" y="6279045"/>
                  </a:lnTo>
                  <a:lnTo>
                    <a:pt x="860120" y="6248616"/>
                  </a:lnTo>
                  <a:lnTo>
                    <a:pt x="908100" y="6215812"/>
                  </a:lnTo>
                  <a:lnTo>
                    <a:pt x="956602" y="6180696"/>
                  </a:lnTo>
                  <a:lnTo>
                    <a:pt x="1005497" y="6143320"/>
                  </a:lnTo>
                  <a:lnTo>
                    <a:pt x="1054633" y="6103759"/>
                  </a:lnTo>
                  <a:lnTo>
                    <a:pt x="1103896" y="6062078"/>
                  </a:lnTo>
                  <a:lnTo>
                    <a:pt x="1153134" y="6018327"/>
                  </a:lnTo>
                  <a:lnTo>
                    <a:pt x="1202245" y="5972568"/>
                  </a:lnTo>
                  <a:lnTo>
                    <a:pt x="1251077" y="5924867"/>
                  </a:lnTo>
                  <a:lnTo>
                    <a:pt x="1298765" y="5876048"/>
                  </a:lnTo>
                  <a:lnTo>
                    <a:pt x="1344523" y="5826938"/>
                  </a:lnTo>
                  <a:lnTo>
                    <a:pt x="1388275" y="5777687"/>
                  </a:lnTo>
                  <a:lnTo>
                    <a:pt x="1429956" y="5728424"/>
                  </a:lnTo>
                  <a:lnTo>
                    <a:pt x="1469517" y="5679287"/>
                  </a:lnTo>
                  <a:lnTo>
                    <a:pt x="1506880" y="5630392"/>
                  </a:lnTo>
                  <a:lnTo>
                    <a:pt x="1542008" y="5581891"/>
                  </a:lnTo>
                  <a:lnTo>
                    <a:pt x="1564538" y="5548935"/>
                  </a:lnTo>
                  <a:lnTo>
                    <a:pt x="1593989" y="5592673"/>
                  </a:lnTo>
                  <a:lnTo>
                    <a:pt x="1628165" y="5640502"/>
                  </a:lnTo>
                  <a:lnTo>
                    <a:pt x="1664589" y="5688673"/>
                  </a:lnTo>
                  <a:lnTo>
                    <a:pt x="1703209" y="5737060"/>
                  </a:lnTo>
                  <a:lnTo>
                    <a:pt x="1743938" y="5785523"/>
                  </a:lnTo>
                  <a:lnTo>
                    <a:pt x="1786750" y="5833935"/>
                  </a:lnTo>
                  <a:lnTo>
                    <a:pt x="1831555" y="5882170"/>
                  </a:lnTo>
                  <a:lnTo>
                    <a:pt x="1878330" y="5930074"/>
                  </a:lnTo>
                  <a:lnTo>
                    <a:pt x="1926234" y="5976848"/>
                  </a:lnTo>
                  <a:lnTo>
                    <a:pt x="1974469" y="6021654"/>
                  </a:lnTo>
                  <a:lnTo>
                    <a:pt x="2022881" y="6064466"/>
                  </a:lnTo>
                  <a:lnTo>
                    <a:pt x="2071344" y="6105207"/>
                  </a:lnTo>
                  <a:lnTo>
                    <a:pt x="2119731" y="6143815"/>
                  </a:lnTo>
                  <a:lnTo>
                    <a:pt x="2167902" y="6180239"/>
                  </a:lnTo>
                  <a:lnTo>
                    <a:pt x="2215743" y="6214427"/>
                  </a:lnTo>
                  <a:lnTo>
                    <a:pt x="2263102" y="6246317"/>
                  </a:lnTo>
                  <a:lnTo>
                    <a:pt x="2309876" y="6275832"/>
                  </a:lnTo>
                  <a:lnTo>
                    <a:pt x="2355900" y="6302934"/>
                  </a:lnTo>
                  <a:lnTo>
                    <a:pt x="2401074" y="6327546"/>
                  </a:lnTo>
                  <a:lnTo>
                    <a:pt x="2445245" y="6349632"/>
                  </a:lnTo>
                  <a:lnTo>
                    <a:pt x="2488298" y="6369113"/>
                  </a:lnTo>
                  <a:lnTo>
                    <a:pt x="2530094" y="6385928"/>
                  </a:lnTo>
                  <a:lnTo>
                    <a:pt x="2570505" y="6400038"/>
                  </a:lnTo>
                  <a:lnTo>
                    <a:pt x="2609405" y="6411366"/>
                  </a:lnTo>
                  <a:lnTo>
                    <a:pt x="2646654" y="6419863"/>
                  </a:lnTo>
                  <a:lnTo>
                    <a:pt x="2715691" y="6428105"/>
                  </a:lnTo>
                  <a:lnTo>
                    <a:pt x="2747213" y="6427749"/>
                  </a:lnTo>
                  <a:lnTo>
                    <a:pt x="2803626" y="6417742"/>
                  </a:lnTo>
                  <a:lnTo>
                    <a:pt x="2850311" y="6394983"/>
                  </a:lnTo>
                  <a:lnTo>
                    <a:pt x="2885998" y="6359296"/>
                  </a:lnTo>
                  <a:lnTo>
                    <a:pt x="2908757" y="6312598"/>
                  </a:lnTo>
                  <a:lnTo>
                    <a:pt x="2918752" y="6256185"/>
                  </a:lnTo>
                  <a:lnTo>
                    <a:pt x="2919120" y="6224663"/>
                  </a:lnTo>
                  <a:close/>
                </a:path>
                <a:path w="8723630" h="6564630">
                  <a:moveTo>
                    <a:pt x="3256280" y="2618232"/>
                  </a:moveTo>
                  <a:lnTo>
                    <a:pt x="3254908" y="2570302"/>
                  </a:lnTo>
                  <a:lnTo>
                    <a:pt x="3250844" y="2523096"/>
                  </a:lnTo>
                  <a:lnTo>
                    <a:pt x="3244177" y="2476690"/>
                  </a:lnTo>
                  <a:lnTo>
                    <a:pt x="3234969" y="2431161"/>
                  </a:lnTo>
                  <a:lnTo>
                    <a:pt x="3223298" y="2386609"/>
                  </a:lnTo>
                  <a:lnTo>
                    <a:pt x="3209239" y="2343086"/>
                  </a:lnTo>
                  <a:lnTo>
                    <a:pt x="3192881" y="2300668"/>
                  </a:lnTo>
                  <a:lnTo>
                    <a:pt x="3174276" y="2259444"/>
                  </a:lnTo>
                  <a:lnTo>
                    <a:pt x="3153524" y="2219477"/>
                  </a:lnTo>
                  <a:lnTo>
                    <a:pt x="3130677" y="2180869"/>
                  </a:lnTo>
                  <a:lnTo>
                    <a:pt x="3105823" y="2143671"/>
                  </a:lnTo>
                  <a:lnTo>
                    <a:pt x="3079051" y="2107958"/>
                  </a:lnTo>
                  <a:lnTo>
                    <a:pt x="3050413" y="2073821"/>
                  </a:lnTo>
                  <a:lnTo>
                    <a:pt x="3019996" y="2041347"/>
                  </a:lnTo>
                  <a:lnTo>
                    <a:pt x="2987865" y="2010575"/>
                  </a:lnTo>
                  <a:lnTo>
                    <a:pt x="2954121" y="1981619"/>
                  </a:lnTo>
                  <a:lnTo>
                    <a:pt x="2918815" y="1954530"/>
                  </a:lnTo>
                  <a:lnTo>
                    <a:pt x="2882023" y="1929409"/>
                  </a:lnTo>
                  <a:lnTo>
                    <a:pt x="2843847" y="1906308"/>
                  </a:lnTo>
                  <a:lnTo>
                    <a:pt x="2804325" y="1885315"/>
                  </a:lnTo>
                  <a:lnTo>
                    <a:pt x="2763570" y="1866506"/>
                  </a:lnTo>
                  <a:lnTo>
                    <a:pt x="2721635" y="1849945"/>
                  </a:lnTo>
                  <a:lnTo>
                    <a:pt x="2678595" y="1835734"/>
                  </a:lnTo>
                  <a:lnTo>
                    <a:pt x="2634538" y="1823935"/>
                  </a:lnTo>
                  <a:lnTo>
                    <a:pt x="2589530" y="1814626"/>
                  </a:lnTo>
                  <a:lnTo>
                    <a:pt x="2543645" y="1807883"/>
                  </a:lnTo>
                  <a:lnTo>
                    <a:pt x="2496972" y="1803781"/>
                  </a:lnTo>
                  <a:lnTo>
                    <a:pt x="2449576" y="1802384"/>
                  </a:lnTo>
                  <a:lnTo>
                    <a:pt x="2402154" y="1803781"/>
                  </a:lnTo>
                  <a:lnTo>
                    <a:pt x="2355469" y="1807883"/>
                  </a:lnTo>
                  <a:lnTo>
                    <a:pt x="2309571" y="1814626"/>
                  </a:lnTo>
                  <a:lnTo>
                    <a:pt x="2264562" y="1823935"/>
                  </a:lnTo>
                  <a:lnTo>
                    <a:pt x="2220493" y="1835734"/>
                  </a:lnTo>
                  <a:lnTo>
                    <a:pt x="2177440" y="1849945"/>
                  </a:lnTo>
                  <a:lnTo>
                    <a:pt x="2135492" y="1866506"/>
                  </a:lnTo>
                  <a:lnTo>
                    <a:pt x="2094725" y="1885315"/>
                  </a:lnTo>
                  <a:lnTo>
                    <a:pt x="2055202" y="1906308"/>
                  </a:lnTo>
                  <a:lnTo>
                    <a:pt x="2017014" y="1929409"/>
                  </a:lnTo>
                  <a:lnTo>
                    <a:pt x="1980234" y="1954530"/>
                  </a:lnTo>
                  <a:lnTo>
                    <a:pt x="1944916" y="1981619"/>
                  </a:lnTo>
                  <a:lnTo>
                    <a:pt x="1911159" y="2010575"/>
                  </a:lnTo>
                  <a:lnTo>
                    <a:pt x="1879041" y="2041347"/>
                  </a:lnTo>
                  <a:lnTo>
                    <a:pt x="1848612" y="2073821"/>
                  </a:lnTo>
                  <a:lnTo>
                    <a:pt x="1819973" y="2107958"/>
                  </a:lnTo>
                  <a:lnTo>
                    <a:pt x="1793189" y="2143671"/>
                  </a:lnTo>
                  <a:lnTo>
                    <a:pt x="1768348" y="2180869"/>
                  </a:lnTo>
                  <a:lnTo>
                    <a:pt x="1745500" y="2219477"/>
                  </a:lnTo>
                  <a:lnTo>
                    <a:pt x="1724736" y="2259444"/>
                  </a:lnTo>
                  <a:lnTo>
                    <a:pt x="1706143" y="2300668"/>
                  </a:lnTo>
                  <a:lnTo>
                    <a:pt x="1689773" y="2343086"/>
                  </a:lnTo>
                  <a:lnTo>
                    <a:pt x="1675714" y="2386609"/>
                  </a:lnTo>
                  <a:lnTo>
                    <a:pt x="1664042" y="2431161"/>
                  </a:lnTo>
                  <a:lnTo>
                    <a:pt x="1654835" y="2476690"/>
                  </a:lnTo>
                  <a:lnTo>
                    <a:pt x="1648167" y="2523096"/>
                  </a:lnTo>
                  <a:lnTo>
                    <a:pt x="1644103" y="2570302"/>
                  </a:lnTo>
                  <a:lnTo>
                    <a:pt x="1642745" y="2618232"/>
                  </a:lnTo>
                  <a:lnTo>
                    <a:pt x="1644103" y="2666161"/>
                  </a:lnTo>
                  <a:lnTo>
                    <a:pt x="1648167" y="2713367"/>
                  </a:lnTo>
                  <a:lnTo>
                    <a:pt x="1654835" y="2759760"/>
                  </a:lnTo>
                  <a:lnTo>
                    <a:pt x="1664042" y="2805265"/>
                  </a:lnTo>
                  <a:lnTo>
                    <a:pt x="1675714" y="2849829"/>
                  </a:lnTo>
                  <a:lnTo>
                    <a:pt x="1689773" y="2893352"/>
                  </a:lnTo>
                  <a:lnTo>
                    <a:pt x="1706143" y="2935757"/>
                  </a:lnTo>
                  <a:lnTo>
                    <a:pt x="1724736" y="2976981"/>
                  </a:lnTo>
                  <a:lnTo>
                    <a:pt x="1745500" y="3016935"/>
                  </a:lnTo>
                  <a:lnTo>
                    <a:pt x="1768348" y="3055556"/>
                  </a:lnTo>
                  <a:lnTo>
                    <a:pt x="1793189" y="3092754"/>
                  </a:lnTo>
                  <a:lnTo>
                    <a:pt x="1819973" y="3128467"/>
                  </a:lnTo>
                  <a:lnTo>
                    <a:pt x="1848612" y="3162604"/>
                  </a:lnTo>
                  <a:lnTo>
                    <a:pt x="1879041" y="3195091"/>
                  </a:lnTo>
                  <a:lnTo>
                    <a:pt x="1911159" y="3225850"/>
                  </a:lnTo>
                  <a:lnTo>
                    <a:pt x="1944916" y="3254819"/>
                  </a:lnTo>
                  <a:lnTo>
                    <a:pt x="1980234" y="3281908"/>
                  </a:lnTo>
                  <a:lnTo>
                    <a:pt x="2017014" y="3307042"/>
                  </a:lnTo>
                  <a:lnTo>
                    <a:pt x="2055202" y="3330143"/>
                  </a:lnTo>
                  <a:lnTo>
                    <a:pt x="2094725" y="3351149"/>
                  </a:lnTo>
                  <a:lnTo>
                    <a:pt x="2135492" y="3369957"/>
                  </a:lnTo>
                  <a:lnTo>
                    <a:pt x="2177440" y="3386505"/>
                  </a:lnTo>
                  <a:lnTo>
                    <a:pt x="2220493" y="3400729"/>
                  </a:lnTo>
                  <a:lnTo>
                    <a:pt x="2264562" y="3412528"/>
                  </a:lnTo>
                  <a:lnTo>
                    <a:pt x="2309571" y="3421850"/>
                  </a:lnTo>
                  <a:lnTo>
                    <a:pt x="2355469" y="3428593"/>
                  </a:lnTo>
                  <a:lnTo>
                    <a:pt x="2402154" y="3432695"/>
                  </a:lnTo>
                  <a:lnTo>
                    <a:pt x="2449576" y="3434080"/>
                  </a:lnTo>
                  <a:lnTo>
                    <a:pt x="2496972" y="3432695"/>
                  </a:lnTo>
                  <a:lnTo>
                    <a:pt x="2543645" y="3428593"/>
                  </a:lnTo>
                  <a:lnTo>
                    <a:pt x="2589530" y="3421850"/>
                  </a:lnTo>
                  <a:lnTo>
                    <a:pt x="2634538" y="3412528"/>
                  </a:lnTo>
                  <a:lnTo>
                    <a:pt x="2678595" y="3400729"/>
                  </a:lnTo>
                  <a:lnTo>
                    <a:pt x="2721635" y="3386505"/>
                  </a:lnTo>
                  <a:lnTo>
                    <a:pt x="2763570" y="3369957"/>
                  </a:lnTo>
                  <a:lnTo>
                    <a:pt x="2804325" y="3351149"/>
                  </a:lnTo>
                  <a:lnTo>
                    <a:pt x="2843847" y="3330143"/>
                  </a:lnTo>
                  <a:lnTo>
                    <a:pt x="2882023" y="3307042"/>
                  </a:lnTo>
                  <a:lnTo>
                    <a:pt x="2918815" y="3281908"/>
                  </a:lnTo>
                  <a:lnTo>
                    <a:pt x="2954121" y="3254819"/>
                  </a:lnTo>
                  <a:lnTo>
                    <a:pt x="2987865" y="3225850"/>
                  </a:lnTo>
                  <a:lnTo>
                    <a:pt x="3019983" y="3195091"/>
                  </a:lnTo>
                  <a:lnTo>
                    <a:pt x="3050413" y="3162604"/>
                  </a:lnTo>
                  <a:lnTo>
                    <a:pt x="3079051" y="3128467"/>
                  </a:lnTo>
                  <a:lnTo>
                    <a:pt x="3105823" y="3092754"/>
                  </a:lnTo>
                  <a:lnTo>
                    <a:pt x="3130677" y="3055556"/>
                  </a:lnTo>
                  <a:lnTo>
                    <a:pt x="3153524" y="3016935"/>
                  </a:lnTo>
                  <a:lnTo>
                    <a:pt x="3174276" y="2976981"/>
                  </a:lnTo>
                  <a:lnTo>
                    <a:pt x="3192881" y="2935757"/>
                  </a:lnTo>
                  <a:lnTo>
                    <a:pt x="3209239" y="2893352"/>
                  </a:lnTo>
                  <a:lnTo>
                    <a:pt x="3223298" y="2849829"/>
                  </a:lnTo>
                  <a:lnTo>
                    <a:pt x="3234969" y="2805265"/>
                  </a:lnTo>
                  <a:lnTo>
                    <a:pt x="3244177" y="2759760"/>
                  </a:lnTo>
                  <a:lnTo>
                    <a:pt x="3250844" y="2713367"/>
                  </a:lnTo>
                  <a:lnTo>
                    <a:pt x="3254908" y="2666161"/>
                  </a:lnTo>
                  <a:lnTo>
                    <a:pt x="3256280" y="2618232"/>
                  </a:lnTo>
                  <a:close/>
                </a:path>
                <a:path w="8723630" h="6564630">
                  <a:moveTo>
                    <a:pt x="3256280" y="866775"/>
                  </a:moveTo>
                  <a:lnTo>
                    <a:pt x="3254908" y="818845"/>
                  </a:lnTo>
                  <a:lnTo>
                    <a:pt x="3250844" y="771639"/>
                  </a:lnTo>
                  <a:lnTo>
                    <a:pt x="3244177" y="725233"/>
                  </a:lnTo>
                  <a:lnTo>
                    <a:pt x="3234969" y="679704"/>
                  </a:lnTo>
                  <a:lnTo>
                    <a:pt x="3223298" y="635152"/>
                  </a:lnTo>
                  <a:lnTo>
                    <a:pt x="3209239" y="591629"/>
                  </a:lnTo>
                  <a:lnTo>
                    <a:pt x="3192881" y="549211"/>
                  </a:lnTo>
                  <a:lnTo>
                    <a:pt x="3174276" y="507987"/>
                  </a:lnTo>
                  <a:lnTo>
                    <a:pt x="3153524" y="468020"/>
                  </a:lnTo>
                  <a:lnTo>
                    <a:pt x="3130677" y="429412"/>
                  </a:lnTo>
                  <a:lnTo>
                    <a:pt x="3105823" y="392214"/>
                  </a:lnTo>
                  <a:lnTo>
                    <a:pt x="3079051" y="356501"/>
                  </a:lnTo>
                  <a:lnTo>
                    <a:pt x="3050413" y="322364"/>
                  </a:lnTo>
                  <a:lnTo>
                    <a:pt x="3019996" y="289890"/>
                  </a:lnTo>
                  <a:lnTo>
                    <a:pt x="2987865" y="259118"/>
                  </a:lnTo>
                  <a:lnTo>
                    <a:pt x="2954121" y="230162"/>
                  </a:lnTo>
                  <a:lnTo>
                    <a:pt x="2918815" y="203073"/>
                  </a:lnTo>
                  <a:lnTo>
                    <a:pt x="2882023" y="177952"/>
                  </a:lnTo>
                  <a:lnTo>
                    <a:pt x="2843847" y="154851"/>
                  </a:lnTo>
                  <a:lnTo>
                    <a:pt x="2804325" y="133858"/>
                  </a:lnTo>
                  <a:lnTo>
                    <a:pt x="2763570" y="115049"/>
                  </a:lnTo>
                  <a:lnTo>
                    <a:pt x="2721635" y="98488"/>
                  </a:lnTo>
                  <a:lnTo>
                    <a:pt x="2678595" y="84277"/>
                  </a:lnTo>
                  <a:lnTo>
                    <a:pt x="2634538" y="72478"/>
                  </a:lnTo>
                  <a:lnTo>
                    <a:pt x="2589530" y="63169"/>
                  </a:lnTo>
                  <a:lnTo>
                    <a:pt x="2543645" y="56426"/>
                  </a:lnTo>
                  <a:lnTo>
                    <a:pt x="2496972" y="52324"/>
                  </a:lnTo>
                  <a:lnTo>
                    <a:pt x="2449576" y="50927"/>
                  </a:lnTo>
                  <a:lnTo>
                    <a:pt x="2402154" y="52324"/>
                  </a:lnTo>
                  <a:lnTo>
                    <a:pt x="2355469" y="56426"/>
                  </a:lnTo>
                  <a:lnTo>
                    <a:pt x="2309571" y="63169"/>
                  </a:lnTo>
                  <a:lnTo>
                    <a:pt x="2264562" y="72478"/>
                  </a:lnTo>
                  <a:lnTo>
                    <a:pt x="2220493" y="84277"/>
                  </a:lnTo>
                  <a:lnTo>
                    <a:pt x="2177440" y="98488"/>
                  </a:lnTo>
                  <a:lnTo>
                    <a:pt x="2135492" y="115049"/>
                  </a:lnTo>
                  <a:lnTo>
                    <a:pt x="2094725" y="133858"/>
                  </a:lnTo>
                  <a:lnTo>
                    <a:pt x="2055202" y="154851"/>
                  </a:lnTo>
                  <a:lnTo>
                    <a:pt x="2017014" y="177952"/>
                  </a:lnTo>
                  <a:lnTo>
                    <a:pt x="1980234" y="203073"/>
                  </a:lnTo>
                  <a:lnTo>
                    <a:pt x="1944916" y="230162"/>
                  </a:lnTo>
                  <a:lnTo>
                    <a:pt x="1911159" y="259118"/>
                  </a:lnTo>
                  <a:lnTo>
                    <a:pt x="1879041" y="289890"/>
                  </a:lnTo>
                  <a:lnTo>
                    <a:pt x="1848612" y="322364"/>
                  </a:lnTo>
                  <a:lnTo>
                    <a:pt x="1819973" y="356501"/>
                  </a:lnTo>
                  <a:lnTo>
                    <a:pt x="1793189" y="392214"/>
                  </a:lnTo>
                  <a:lnTo>
                    <a:pt x="1768348" y="429412"/>
                  </a:lnTo>
                  <a:lnTo>
                    <a:pt x="1745500" y="468020"/>
                  </a:lnTo>
                  <a:lnTo>
                    <a:pt x="1724736" y="507987"/>
                  </a:lnTo>
                  <a:lnTo>
                    <a:pt x="1706143" y="549211"/>
                  </a:lnTo>
                  <a:lnTo>
                    <a:pt x="1689773" y="591629"/>
                  </a:lnTo>
                  <a:lnTo>
                    <a:pt x="1675714" y="635152"/>
                  </a:lnTo>
                  <a:lnTo>
                    <a:pt x="1664042" y="679704"/>
                  </a:lnTo>
                  <a:lnTo>
                    <a:pt x="1654835" y="725233"/>
                  </a:lnTo>
                  <a:lnTo>
                    <a:pt x="1648167" y="771639"/>
                  </a:lnTo>
                  <a:lnTo>
                    <a:pt x="1644103" y="818845"/>
                  </a:lnTo>
                  <a:lnTo>
                    <a:pt x="1642745" y="866775"/>
                  </a:lnTo>
                  <a:lnTo>
                    <a:pt x="1644103" y="914717"/>
                  </a:lnTo>
                  <a:lnTo>
                    <a:pt x="1648167" y="961923"/>
                  </a:lnTo>
                  <a:lnTo>
                    <a:pt x="1654835" y="1008329"/>
                  </a:lnTo>
                  <a:lnTo>
                    <a:pt x="1664042" y="1053858"/>
                  </a:lnTo>
                  <a:lnTo>
                    <a:pt x="1675714" y="1098410"/>
                  </a:lnTo>
                  <a:lnTo>
                    <a:pt x="1689773" y="1141933"/>
                  </a:lnTo>
                  <a:lnTo>
                    <a:pt x="1706143" y="1184351"/>
                  </a:lnTo>
                  <a:lnTo>
                    <a:pt x="1724736" y="1225575"/>
                  </a:lnTo>
                  <a:lnTo>
                    <a:pt x="1745500" y="1265542"/>
                  </a:lnTo>
                  <a:lnTo>
                    <a:pt x="1768348" y="1304150"/>
                  </a:lnTo>
                  <a:lnTo>
                    <a:pt x="1793189" y="1341348"/>
                  </a:lnTo>
                  <a:lnTo>
                    <a:pt x="1819973" y="1377061"/>
                  </a:lnTo>
                  <a:lnTo>
                    <a:pt x="1848612" y="1411198"/>
                  </a:lnTo>
                  <a:lnTo>
                    <a:pt x="1879041" y="1443672"/>
                  </a:lnTo>
                  <a:lnTo>
                    <a:pt x="1911159" y="1474444"/>
                  </a:lnTo>
                  <a:lnTo>
                    <a:pt x="1944916" y="1503400"/>
                  </a:lnTo>
                  <a:lnTo>
                    <a:pt x="1980234" y="1530489"/>
                  </a:lnTo>
                  <a:lnTo>
                    <a:pt x="2017014" y="1555610"/>
                  </a:lnTo>
                  <a:lnTo>
                    <a:pt x="2055202" y="1578711"/>
                  </a:lnTo>
                  <a:lnTo>
                    <a:pt x="2094725" y="1599704"/>
                  </a:lnTo>
                  <a:lnTo>
                    <a:pt x="2135492" y="1618513"/>
                  </a:lnTo>
                  <a:lnTo>
                    <a:pt x="2177440" y="1635074"/>
                  </a:lnTo>
                  <a:lnTo>
                    <a:pt x="2220493" y="1649285"/>
                  </a:lnTo>
                  <a:lnTo>
                    <a:pt x="2264562" y="1661083"/>
                  </a:lnTo>
                  <a:lnTo>
                    <a:pt x="2309571" y="1670392"/>
                  </a:lnTo>
                  <a:lnTo>
                    <a:pt x="2355469" y="1677136"/>
                  </a:lnTo>
                  <a:lnTo>
                    <a:pt x="2402154" y="1681238"/>
                  </a:lnTo>
                  <a:lnTo>
                    <a:pt x="2449576" y="1682623"/>
                  </a:lnTo>
                  <a:lnTo>
                    <a:pt x="2496972" y="1681238"/>
                  </a:lnTo>
                  <a:lnTo>
                    <a:pt x="2543645" y="1677136"/>
                  </a:lnTo>
                  <a:lnTo>
                    <a:pt x="2589530" y="1670392"/>
                  </a:lnTo>
                  <a:lnTo>
                    <a:pt x="2634538" y="1661083"/>
                  </a:lnTo>
                  <a:lnTo>
                    <a:pt x="2678595" y="1649285"/>
                  </a:lnTo>
                  <a:lnTo>
                    <a:pt x="2721635" y="1635074"/>
                  </a:lnTo>
                  <a:lnTo>
                    <a:pt x="2763570" y="1618513"/>
                  </a:lnTo>
                  <a:lnTo>
                    <a:pt x="2804325" y="1599704"/>
                  </a:lnTo>
                  <a:lnTo>
                    <a:pt x="2843847" y="1578711"/>
                  </a:lnTo>
                  <a:lnTo>
                    <a:pt x="2882023" y="1555610"/>
                  </a:lnTo>
                  <a:lnTo>
                    <a:pt x="2918815" y="1530489"/>
                  </a:lnTo>
                  <a:lnTo>
                    <a:pt x="2954121" y="1503400"/>
                  </a:lnTo>
                  <a:lnTo>
                    <a:pt x="2987865" y="1474444"/>
                  </a:lnTo>
                  <a:lnTo>
                    <a:pt x="3019983" y="1443672"/>
                  </a:lnTo>
                  <a:lnTo>
                    <a:pt x="3050413" y="1411198"/>
                  </a:lnTo>
                  <a:lnTo>
                    <a:pt x="3079051" y="1377061"/>
                  </a:lnTo>
                  <a:lnTo>
                    <a:pt x="3105823" y="1341348"/>
                  </a:lnTo>
                  <a:lnTo>
                    <a:pt x="3130677" y="1304150"/>
                  </a:lnTo>
                  <a:lnTo>
                    <a:pt x="3153524" y="1265542"/>
                  </a:lnTo>
                  <a:lnTo>
                    <a:pt x="3174276" y="1225575"/>
                  </a:lnTo>
                  <a:lnTo>
                    <a:pt x="3192881" y="1184351"/>
                  </a:lnTo>
                  <a:lnTo>
                    <a:pt x="3209239" y="1141933"/>
                  </a:lnTo>
                  <a:lnTo>
                    <a:pt x="3223298" y="1098410"/>
                  </a:lnTo>
                  <a:lnTo>
                    <a:pt x="3234969" y="1053858"/>
                  </a:lnTo>
                  <a:lnTo>
                    <a:pt x="3244177" y="1008329"/>
                  </a:lnTo>
                  <a:lnTo>
                    <a:pt x="3250844" y="961923"/>
                  </a:lnTo>
                  <a:lnTo>
                    <a:pt x="3254908" y="914717"/>
                  </a:lnTo>
                  <a:lnTo>
                    <a:pt x="3256280" y="866775"/>
                  </a:lnTo>
                  <a:close/>
                </a:path>
                <a:path w="8723630" h="6564630">
                  <a:moveTo>
                    <a:pt x="3976370" y="3600450"/>
                  </a:moveTo>
                  <a:lnTo>
                    <a:pt x="3428492" y="3600450"/>
                  </a:lnTo>
                  <a:lnTo>
                    <a:pt x="3428492" y="4223004"/>
                  </a:lnTo>
                  <a:lnTo>
                    <a:pt x="3976370" y="3600450"/>
                  </a:lnTo>
                  <a:close/>
                </a:path>
                <a:path w="8723630" h="6564630">
                  <a:moveTo>
                    <a:pt x="3976370" y="2966720"/>
                  </a:moveTo>
                  <a:lnTo>
                    <a:pt x="3428492" y="2966720"/>
                  </a:lnTo>
                  <a:lnTo>
                    <a:pt x="3428492" y="3589147"/>
                  </a:lnTo>
                  <a:lnTo>
                    <a:pt x="3976370" y="2966720"/>
                  </a:lnTo>
                  <a:close/>
                </a:path>
                <a:path w="8723630" h="6564630">
                  <a:moveTo>
                    <a:pt x="4289171" y="1758061"/>
                  </a:moveTo>
                  <a:lnTo>
                    <a:pt x="4010279" y="1439418"/>
                  </a:lnTo>
                  <a:lnTo>
                    <a:pt x="3731387" y="1758061"/>
                  </a:lnTo>
                  <a:lnTo>
                    <a:pt x="3994124" y="2058263"/>
                  </a:lnTo>
                  <a:lnTo>
                    <a:pt x="3729101" y="2361057"/>
                  </a:lnTo>
                  <a:lnTo>
                    <a:pt x="4007993" y="2679700"/>
                  </a:lnTo>
                  <a:lnTo>
                    <a:pt x="4286885" y="2361057"/>
                  </a:lnTo>
                  <a:lnTo>
                    <a:pt x="4024134" y="2060867"/>
                  </a:lnTo>
                  <a:lnTo>
                    <a:pt x="4289171" y="1758061"/>
                  </a:lnTo>
                  <a:close/>
                </a:path>
                <a:path w="8723630" h="6564630">
                  <a:moveTo>
                    <a:pt x="4489158" y="5982513"/>
                  </a:moveTo>
                  <a:lnTo>
                    <a:pt x="4484763" y="5954877"/>
                  </a:lnTo>
                  <a:lnTo>
                    <a:pt x="4471924" y="5933973"/>
                  </a:lnTo>
                  <a:lnTo>
                    <a:pt x="4451007" y="5921095"/>
                  </a:lnTo>
                  <a:lnTo>
                    <a:pt x="4423359" y="5916688"/>
                  </a:lnTo>
                  <a:lnTo>
                    <a:pt x="4389831" y="5920333"/>
                  </a:lnTo>
                  <a:lnTo>
                    <a:pt x="4351261" y="5931611"/>
                  </a:lnTo>
                  <a:lnTo>
                    <a:pt x="4308487" y="5950102"/>
                  </a:lnTo>
                  <a:lnTo>
                    <a:pt x="4262361" y="5975401"/>
                  </a:lnTo>
                  <a:lnTo>
                    <a:pt x="4213745" y="6007087"/>
                  </a:lnTo>
                  <a:lnTo>
                    <a:pt x="4163466" y="6044743"/>
                  </a:lnTo>
                  <a:lnTo>
                    <a:pt x="4112374" y="6087948"/>
                  </a:lnTo>
                  <a:lnTo>
                    <a:pt x="4061333" y="6136284"/>
                  </a:lnTo>
                  <a:lnTo>
                    <a:pt x="4012971" y="6187351"/>
                  </a:lnTo>
                  <a:lnTo>
                    <a:pt x="3969753" y="6238456"/>
                  </a:lnTo>
                  <a:lnTo>
                    <a:pt x="3932097" y="6288735"/>
                  </a:lnTo>
                  <a:lnTo>
                    <a:pt x="3926306" y="6297612"/>
                  </a:lnTo>
                  <a:lnTo>
                    <a:pt x="3909263" y="6269202"/>
                  </a:lnTo>
                  <a:lnTo>
                    <a:pt x="3875722" y="6221920"/>
                  </a:lnTo>
                  <a:lnTo>
                    <a:pt x="3836670" y="6174283"/>
                  </a:lnTo>
                  <a:lnTo>
                    <a:pt x="3792474" y="6127115"/>
                  </a:lnTo>
                  <a:lnTo>
                    <a:pt x="3745293" y="6082919"/>
                  </a:lnTo>
                  <a:lnTo>
                    <a:pt x="3697655" y="6043879"/>
                  </a:lnTo>
                  <a:lnTo>
                    <a:pt x="3650373" y="6010338"/>
                  </a:lnTo>
                  <a:lnTo>
                    <a:pt x="3604260" y="5982652"/>
                  </a:lnTo>
                  <a:lnTo>
                    <a:pt x="3560127" y="5961151"/>
                  </a:lnTo>
                  <a:lnTo>
                    <a:pt x="3518763" y="5946203"/>
                  </a:lnTo>
                  <a:lnTo>
                    <a:pt x="3481019" y="5938151"/>
                  </a:lnTo>
                  <a:lnTo>
                    <a:pt x="3447681" y="5937326"/>
                  </a:lnTo>
                  <a:lnTo>
                    <a:pt x="3419576" y="5944082"/>
                  </a:lnTo>
                  <a:lnTo>
                    <a:pt x="3397504" y="5958764"/>
                  </a:lnTo>
                  <a:lnTo>
                    <a:pt x="3382822" y="5980836"/>
                  </a:lnTo>
                  <a:lnTo>
                    <a:pt x="3376079" y="6008941"/>
                  </a:lnTo>
                  <a:lnTo>
                    <a:pt x="3376917" y="6042266"/>
                  </a:lnTo>
                  <a:lnTo>
                    <a:pt x="3384981" y="6080023"/>
                  </a:lnTo>
                  <a:lnTo>
                    <a:pt x="3399929" y="6121374"/>
                  </a:lnTo>
                  <a:lnTo>
                    <a:pt x="3421418" y="6165507"/>
                  </a:lnTo>
                  <a:lnTo>
                    <a:pt x="3449104" y="6211621"/>
                  </a:lnTo>
                  <a:lnTo>
                    <a:pt x="3482644" y="6258903"/>
                  </a:lnTo>
                  <a:lnTo>
                    <a:pt x="3521697" y="6306540"/>
                  </a:lnTo>
                  <a:lnTo>
                    <a:pt x="3565906" y="6353696"/>
                  </a:lnTo>
                  <a:lnTo>
                    <a:pt x="3613073" y="6397904"/>
                  </a:lnTo>
                  <a:lnTo>
                    <a:pt x="3660711" y="6436944"/>
                  </a:lnTo>
                  <a:lnTo>
                    <a:pt x="3707993" y="6470485"/>
                  </a:lnTo>
                  <a:lnTo>
                    <a:pt x="3754107" y="6498171"/>
                  </a:lnTo>
                  <a:lnTo>
                    <a:pt x="3798252" y="6519672"/>
                  </a:lnTo>
                  <a:lnTo>
                    <a:pt x="3839603" y="6534620"/>
                  </a:lnTo>
                  <a:lnTo>
                    <a:pt x="3853281" y="6537553"/>
                  </a:lnTo>
                  <a:lnTo>
                    <a:pt x="3859022" y="6546837"/>
                  </a:lnTo>
                  <a:lnTo>
                    <a:pt x="3879926" y="6559715"/>
                  </a:lnTo>
                  <a:lnTo>
                    <a:pt x="3907561" y="6564135"/>
                  </a:lnTo>
                  <a:lnTo>
                    <a:pt x="3941076" y="6560490"/>
                  </a:lnTo>
                  <a:lnTo>
                    <a:pt x="3979646" y="6549212"/>
                  </a:lnTo>
                  <a:lnTo>
                    <a:pt x="4022407" y="6530721"/>
                  </a:lnTo>
                  <a:lnTo>
                    <a:pt x="4068508" y="6505422"/>
                  </a:lnTo>
                  <a:lnTo>
                    <a:pt x="4117136" y="6473736"/>
                  </a:lnTo>
                  <a:lnTo>
                    <a:pt x="4167416" y="6436080"/>
                  </a:lnTo>
                  <a:lnTo>
                    <a:pt x="4218521" y="6392875"/>
                  </a:lnTo>
                  <a:lnTo>
                    <a:pt x="4269613" y="6344526"/>
                  </a:lnTo>
                  <a:lnTo>
                    <a:pt x="4317924" y="6293459"/>
                  </a:lnTo>
                  <a:lnTo>
                    <a:pt x="4361116" y="6242367"/>
                  </a:lnTo>
                  <a:lnTo>
                    <a:pt x="4398759" y="6192088"/>
                  </a:lnTo>
                  <a:lnTo>
                    <a:pt x="4430433" y="6143472"/>
                  </a:lnTo>
                  <a:lnTo>
                    <a:pt x="4455719" y="6097359"/>
                  </a:lnTo>
                  <a:lnTo>
                    <a:pt x="4474222" y="6054598"/>
                  </a:lnTo>
                  <a:lnTo>
                    <a:pt x="4485500" y="6016028"/>
                  </a:lnTo>
                  <a:lnTo>
                    <a:pt x="4489158" y="5982513"/>
                  </a:lnTo>
                  <a:close/>
                </a:path>
                <a:path w="8723630" h="6564630">
                  <a:moveTo>
                    <a:pt x="4489158" y="5540095"/>
                  </a:moveTo>
                  <a:lnTo>
                    <a:pt x="4484763" y="5512460"/>
                  </a:lnTo>
                  <a:lnTo>
                    <a:pt x="4471924" y="5491556"/>
                  </a:lnTo>
                  <a:lnTo>
                    <a:pt x="4451007" y="5478678"/>
                  </a:lnTo>
                  <a:lnTo>
                    <a:pt x="4423359" y="5474271"/>
                  </a:lnTo>
                  <a:lnTo>
                    <a:pt x="4389831" y="5477916"/>
                  </a:lnTo>
                  <a:lnTo>
                    <a:pt x="4351261" y="5489194"/>
                  </a:lnTo>
                  <a:lnTo>
                    <a:pt x="4308487" y="5507685"/>
                  </a:lnTo>
                  <a:lnTo>
                    <a:pt x="4262361" y="5532983"/>
                  </a:lnTo>
                  <a:lnTo>
                    <a:pt x="4213745" y="5564670"/>
                  </a:lnTo>
                  <a:lnTo>
                    <a:pt x="4163466" y="5602313"/>
                  </a:lnTo>
                  <a:lnTo>
                    <a:pt x="4112374" y="5645518"/>
                  </a:lnTo>
                  <a:lnTo>
                    <a:pt x="4061333" y="5693854"/>
                  </a:lnTo>
                  <a:lnTo>
                    <a:pt x="4012971" y="5744934"/>
                  </a:lnTo>
                  <a:lnTo>
                    <a:pt x="3969753" y="5796026"/>
                  </a:lnTo>
                  <a:lnTo>
                    <a:pt x="3932097" y="5846305"/>
                  </a:lnTo>
                  <a:lnTo>
                    <a:pt x="3926268" y="5855246"/>
                  </a:lnTo>
                  <a:lnTo>
                    <a:pt x="3909199" y="5826798"/>
                  </a:lnTo>
                  <a:lnTo>
                    <a:pt x="3875671" y="5779516"/>
                  </a:lnTo>
                  <a:lnTo>
                    <a:pt x="3836644" y="5731878"/>
                  </a:lnTo>
                  <a:lnTo>
                    <a:pt x="3792474" y="5684698"/>
                  </a:lnTo>
                  <a:lnTo>
                    <a:pt x="3745293" y="5640489"/>
                  </a:lnTo>
                  <a:lnTo>
                    <a:pt x="3697643" y="5601449"/>
                  </a:lnTo>
                  <a:lnTo>
                    <a:pt x="3650361" y="5567896"/>
                  </a:lnTo>
                  <a:lnTo>
                    <a:pt x="3604222" y="5540197"/>
                  </a:lnTo>
                  <a:lnTo>
                    <a:pt x="3560076" y="5518709"/>
                  </a:lnTo>
                  <a:lnTo>
                    <a:pt x="3518712" y="5503748"/>
                  </a:lnTo>
                  <a:lnTo>
                    <a:pt x="3480968" y="5495683"/>
                  </a:lnTo>
                  <a:lnTo>
                    <a:pt x="3447631" y="5494858"/>
                  </a:lnTo>
                  <a:lnTo>
                    <a:pt x="3419538" y="5501627"/>
                  </a:lnTo>
                  <a:lnTo>
                    <a:pt x="3397504" y="5516308"/>
                  </a:lnTo>
                  <a:lnTo>
                    <a:pt x="3382797" y="5538381"/>
                  </a:lnTo>
                  <a:lnTo>
                    <a:pt x="3376028" y="5566473"/>
                  </a:lnTo>
                  <a:lnTo>
                    <a:pt x="3376853" y="5599811"/>
                  </a:lnTo>
                  <a:lnTo>
                    <a:pt x="3384918" y="5637568"/>
                  </a:lnTo>
                  <a:lnTo>
                    <a:pt x="3399866" y="5678919"/>
                  </a:lnTo>
                  <a:lnTo>
                    <a:pt x="3421354" y="5723064"/>
                  </a:lnTo>
                  <a:lnTo>
                    <a:pt x="3449040" y="5769191"/>
                  </a:lnTo>
                  <a:lnTo>
                    <a:pt x="3482568" y="5816473"/>
                  </a:lnTo>
                  <a:lnTo>
                    <a:pt x="3521595" y="5864110"/>
                  </a:lnTo>
                  <a:lnTo>
                    <a:pt x="3565779" y="5911278"/>
                  </a:lnTo>
                  <a:lnTo>
                    <a:pt x="3612946" y="5955487"/>
                  </a:lnTo>
                  <a:lnTo>
                    <a:pt x="3660597" y="5994539"/>
                  </a:lnTo>
                  <a:lnTo>
                    <a:pt x="3707879" y="6028080"/>
                  </a:lnTo>
                  <a:lnTo>
                    <a:pt x="3754018" y="6055779"/>
                  </a:lnTo>
                  <a:lnTo>
                    <a:pt x="3798163" y="6077280"/>
                  </a:lnTo>
                  <a:lnTo>
                    <a:pt x="3839527" y="6092228"/>
                  </a:lnTo>
                  <a:lnTo>
                    <a:pt x="3853307" y="6095174"/>
                  </a:lnTo>
                  <a:lnTo>
                    <a:pt x="3859022" y="6104420"/>
                  </a:lnTo>
                  <a:lnTo>
                    <a:pt x="3879926" y="6117310"/>
                  </a:lnTo>
                  <a:lnTo>
                    <a:pt x="3907561" y="6121717"/>
                  </a:lnTo>
                  <a:lnTo>
                    <a:pt x="3941076" y="6118072"/>
                  </a:lnTo>
                  <a:lnTo>
                    <a:pt x="3979646" y="6106795"/>
                  </a:lnTo>
                  <a:lnTo>
                    <a:pt x="4022407" y="6088304"/>
                  </a:lnTo>
                  <a:lnTo>
                    <a:pt x="4068508" y="6063005"/>
                  </a:lnTo>
                  <a:lnTo>
                    <a:pt x="4117136" y="6031319"/>
                  </a:lnTo>
                  <a:lnTo>
                    <a:pt x="4167416" y="5993663"/>
                  </a:lnTo>
                  <a:lnTo>
                    <a:pt x="4218521" y="5950458"/>
                  </a:lnTo>
                  <a:lnTo>
                    <a:pt x="4269613" y="5902109"/>
                  </a:lnTo>
                  <a:lnTo>
                    <a:pt x="4317924" y="5851042"/>
                  </a:lnTo>
                  <a:lnTo>
                    <a:pt x="4361116" y="5799950"/>
                  </a:lnTo>
                  <a:lnTo>
                    <a:pt x="4398759" y="5749671"/>
                  </a:lnTo>
                  <a:lnTo>
                    <a:pt x="4430433" y="5701055"/>
                  </a:lnTo>
                  <a:lnTo>
                    <a:pt x="4455719" y="5654941"/>
                  </a:lnTo>
                  <a:lnTo>
                    <a:pt x="4474222" y="5612181"/>
                  </a:lnTo>
                  <a:lnTo>
                    <a:pt x="4485500" y="5573611"/>
                  </a:lnTo>
                  <a:lnTo>
                    <a:pt x="4489158" y="5540095"/>
                  </a:lnTo>
                  <a:close/>
                </a:path>
                <a:path w="8723630" h="6564630">
                  <a:moveTo>
                    <a:pt x="4489158" y="5065573"/>
                  </a:moveTo>
                  <a:lnTo>
                    <a:pt x="4484763" y="5037925"/>
                  </a:lnTo>
                  <a:lnTo>
                    <a:pt x="4471924" y="5017008"/>
                  </a:lnTo>
                  <a:lnTo>
                    <a:pt x="4451007" y="5004168"/>
                  </a:lnTo>
                  <a:lnTo>
                    <a:pt x="4423359" y="4999774"/>
                  </a:lnTo>
                  <a:lnTo>
                    <a:pt x="4389831" y="5003431"/>
                  </a:lnTo>
                  <a:lnTo>
                    <a:pt x="4351261" y="5014709"/>
                  </a:lnTo>
                  <a:lnTo>
                    <a:pt x="4308487" y="5033200"/>
                  </a:lnTo>
                  <a:lnTo>
                    <a:pt x="4262361" y="5058499"/>
                  </a:lnTo>
                  <a:lnTo>
                    <a:pt x="4213745" y="5090172"/>
                  </a:lnTo>
                  <a:lnTo>
                    <a:pt x="4163466" y="5127815"/>
                  </a:lnTo>
                  <a:lnTo>
                    <a:pt x="4112374" y="5171008"/>
                  </a:lnTo>
                  <a:lnTo>
                    <a:pt x="4061333" y="5219319"/>
                  </a:lnTo>
                  <a:lnTo>
                    <a:pt x="4012971" y="5270398"/>
                  </a:lnTo>
                  <a:lnTo>
                    <a:pt x="3969753" y="5321503"/>
                  </a:lnTo>
                  <a:lnTo>
                    <a:pt x="3932097" y="5371795"/>
                  </a:lnTo>
                  <a:lnTo>
                    <a:pt x="3926306" y="5380672"/>
                  </a:lnTo>
                  <a:lnTo>
                    <a:pt x="3909263" y="5352262"/>
                  </a:lnTo>
                  <a:lnTo>
                    <a:pt x="3875722" y="5304980"/>
                  </a:lnTo>
                  <a:lnTo>
                    <a:pt x="3836670" y="5257355"/>
                  </a:lnTo>
                  <a:lnTo>
                    <a:pt x="3792474" y="5210175"/>
                  </a:lnTo>
                  <a:lnTo>
                    <a:pt x="3745293" y="5165979"/>
                  </a:lnTo>
                  <a:lnTo>
                    <a:pt x="3697655" y="5126926"/>
                  </a:lnTo>
                  <a:lnTo>
                    <a:pt x="3650373" y="5093386"/>
                  </a:lnTo>
                  <a:lnTo>
                    <a:pt x="3604260" y="5065712"/>
                  </a:lnTo>
                  <a:lnTo>
                    <a:pt x="3560127" y="5044224"/>
                  </a:lnTo>
                  <a:lnTo>
                    <a:pt x="3518763" y="5029289"/>
                  </a:lnTo>
                  <a:lnTo>
                    <a:pt x="3481019" y="5021237"/>
                  </a:lnTo>
                  <a:lnTo>
                    <a:pt x="3447681" y="5020424"/>
                  </a:lnTo>
                  <a:lnTo>
                    <a:pt x="3419576" y="5027206"/>
                  </a:lnTo>
                  <a:lnTo>
                    <a:pt x="3397504" y="5041900"/>
                  </a:lnTo>
                  <a:lnTo>
                    <a:pt x="3382822" y="5063947"/>
                  </a:lnTo>
                  <a:lnTo>
                    <a:pt x="3376079" y="5092027"/>
                  </a:lnTo>
                  <a:lnTo>
                    <a:pt x="3376917" y="5125339"/>
                  </a:lnTo>
                  <a:lnTo>
                    <a:pt x="3384981" y="5163083"/>
                  </a:lnTo>
                  <a:lnTo>
                    <a:pt x="3399929" y="5204422"/>
                  </a:lnTo>
                  <a:lnTo>
                    <a:pt x="3421418" y="5248554"/>
                  </a:lnTo>
                  <a:lnTo>
                    <a:pt x="3449104" y="5294681"/>
                  </a:lnTo>
                  <a:lnTo>
                    <a:pt x="3482644" y="5341963"/>
                  </a:lnTo>
                  <a:lnTo>
                    <a:pt x="3521697" y="5389600"/>
                  </a:lnTo>
                  <a:lnTo>
                    <a:pt x="3565906" y="5436781"/>
                  </a:lnTo>
                  <a:lnTo>
                    <a:pt x="3613073" y="5480990"/>
                  </a:lnTo>
                  <a:lnTo>
                    <a:pt x="3660711" y="5520029"/>
                  </a:lnTo>
                  <a:lnTo>
                    <a:pt x="3707993" y="5553570"/>
                  </a:lnTo>
                  <a:lnTo>
                    <a:pt x="3754107" y="5581256"/>
                  </a:lnTo>
                  <a:lnTo>
                    <a:pt x="3798252" y="5602744"/>
                  </a:lnTo>
                  <a:lnTo>
                    <a:pt x="3839603" y="5617692"/>
                  </a:lnTo>
                  <a:lnTo>
                    <a:pt x="3853281" y="5620626"/>
                  </a:lnTo>
                  <a:lnTo>
                    <a:pt x="3859022" y="5629910"/>
                  </a:lnTo>
                  <a:lnTo>
                    <a:pt x="3879926" y="5642800"/>
                  </a:lnTo>
                  <a:lnTo>
                    <a:pt x="3907561" y="5647207"/>
                  </a:lnTo>
                  <a:lnTo>
                    <a:pt x="3941076" y="5643575"/>
                  </a:lnTo>
                  <a:lnTo>
                    <a:pt x="3979646" y="5632297"/>
                  </a:lnTo>
                  <a:lnTo>
                    <a:pt x="4022407" y="5613806"/>
                  </a:lnTo>
                  <a:lnTo>
                    <a:pt x="4068508" y="5588508"/>
                  </a:lnTo>
                  <a:lnTo>
                    <a:pt x="4117136" y="5556821"/>
                  </a:lnTo>
                  <a:lnTo>
                    <a:pt x="4167416" y="5519166"/>
                  </a:lnTo>
                  <a:lnTo>
                    <a:pt x="4218521" y="5475960"/>
                  </a:lnTo>
                  <a:lnTo>
                    <a:pt x="4269613" y="5427611"/>
                  </a:lnTo>
                  <a:lnTo>
                    <a:pt x="4317924" y="5376570"/>
                  </a:lnTo>
                  <a:lnTo>
                    <a:pt x="4361116" y="5325478"/>
                  </a:lnTo>
                  <a:lnTo>
                    <a:pt x="4398759" y="5275199"/>
                  </a:lnTo>
                  <a:lnTo>
                    <a:pt x="4430433" y="5226570"/>
                  </a:lnTo>
                  <a:lnTo>
                    <a:pt x="4455719" y="5180444"/>
                  </a:lnTo>
                  <a:lnTo>
                    <a:pt x="4474222" y="5137683"/>
                  </a:lnTo>
                  <a:lnTo>
                    <a:pt x="4485500" y="5099101"/>
                  </a:lnTo>
                  <a:lnTo>
                    <a:pt x="4489158" y="5065573"/>
                  </a:lnTo>
                  <a:close/>
                </a:path>
                <a:path w="8723630" h="6564630">
                  <a:moveTo>
                    <a:pt x="4489158" y="4589564"/>
                  </a:moveTo>
                  <a:lnTo>
                    <a:pt x="4484763" y="4561929"/>
                  </a:lnTo>
                  <a:lnTo>
                    <a:pt x="4471924" y="4541012"/>
                  </a:lnTo>
                  <a:lnTo>
                    <a:pt x="4451007" y="4528134"/>
                  </a:lnTo>
                  <a:lnTo>
                    <a:pt x="4423359" y="4523714"/>
                  </a:lnTo>
                  <a:lnTo>
                    <a:pt x="4389831" y="4527347"/>
                  </a:lnTo>
                  <a:lnTo>
                    <a:pt x="4351261" y="4538624"/>
                  </a:lnTo>
                  <a:lnTo>
                    <a:pt x="4308487" y="4557115"/>
                  </a:lnTo>
                  <a:lnTo>
                    <a:pt x="4262361" y="4582414"/>
                  </a:lnTo>
                  <a:lnTo>
                    <a:pt x="4213745" y="4614100"/>
                  </a:lnTo>
                  <a:lnTo>
                    <a:pt x="4163466" y="4651756"/>
                  </a:lnTo>
                  <a:lnTo>
                    <a:pt x="4112374" y="4694974"/>
                  </a:lnTo>
                  <a:lnTo>
                    <a:pt x="4061333" y="4743323"/>
                  </a:lnTo>
                  <a:lnTo>
                    <a:pt x="4012971" y="4794415"/>
                  </a:lnTo>
                  <a:lnTo>
                    <a:pt x="3969753" y="4845520"/>
                  </a:lnTo>
                  <a:lnTo>
                    <a:pt x="3932097" y="4895799"/>
                  </a:lnTo>
                  <a:lnTo>
                    <a:pt x="3926306" y="4904689"/>
                  </a:lnTo>
                  <a:lnTo>
                    <a:pt x="3909263" y="4876279"/>
                  </a:lnTo>
                  <a:lnTo>
                    <a:pt x="3875722" y="4828997"/>
                  </a:lnTo>
                  <a:lnTo>
                    <a:pt x="3836670" y="4781359"/>
                  </a:lnTo>
                  <a:lnTo>
                    <a:pt x="3792474" y="4734179"/>
                  </a:lnTo>
                  <a:lnTo>
                    <a:pt x="3745293" y="4689983"/>
                  </a:lnTo>
                  <a:lnTo>
                    <a:pt x="3697655" y="4650930"/>
                  </a:lnTo>
                  <a:lnTo>
                    <a:pt x="3650373" y="4617390"/>
                  </a:lnTo>
                  <a:lnTo>
                    <a:pt x="3604260" y="4589704"/>
                  </a:lnTo>
                  <a:lnTo>
                    <a:pt x="3560127" y="4568215"/>
                  </a:lnTo>
                  <a:lnTo>
                    <a:pt x="3518763" y="4553267"/>
                  </a:lnTo>
                  <a:lnTo>
                    <a:pt x="3481019" y="4545203"/>
                  </a:lnTo>
                  <a:lnTo>
                    <a:pt x="3447681" y="4544365"/>
                  </a:lnTo>
                  <a:lnTo>
                    <a:pt x="3419576" y="4551108"/>
                  </a:lnTo>
                  <a:lnTo>
                    <a:pt x="3397504" y="4565777"/>
                  </a:lnTo>
                  <a:lnTo>
                    <a:pt x="3382822" y="4587862"/>
                  </a:lnTo>
                  <a:lnTo>
                    <a:pt x="3376079" y="4615967"/>
                  </a:lnTo>
                  <a:lnTo>
                    <a:pt x="3376917" y="4649305"/>
                  </a:lnTo>
                  <a:lnTo>
                    <a:pt x="3384981" y="4687049"/>
                  </a:lnTo>
                  <a:lnTo>
                    <a:pt x="3399929" y="4728400"/>
                  </a:lnTo>
                  <a:lnTo>
                    <a:pt x="3421418" y="4772545"/>
                  </a:lnTo>
                  <a:lnTo>
                    <a:pt x="3449104" y="4818659"/>
                  </a:lnTo>
                  <a:lnTo>
                    <a:pt x="3482644" y="4865941"/>
                  </a:lnTo>
                  <a:lnTo>
                    <a:pt x="3521697" y="4913579"/>
                  </a:lnTo>
                  <a:lnTo>
                    <a:pt x="3565906" y="4960747"/>
                  </a:lnTo>
                  <a:lnTo>
                    <a:pt x="3613073" y="5004955"/>
                  </a:lnTo>
                  <a:lnTo>
                    <a:pt x="3660711" y="5044008"/>
                  </a:lnTo>
                  <a:lnTo>
                    <a:pt x="3707993" y="5077549"/>
                  </a:lnTo>
                  <a:lnTo>
                    <a:pt x="3754107" y="5105235"/>
                  </a:lnTo>
                  <a:lnTo>
                    <a:pt x="3798252" y="5126723"/>
                  </a:lnTo>
                  <a:lnTo>
                    <a:pt x="3839603" y="5141671"/>
                  </a:lnTo>
                  <a:lnTo>
                    <a:pt x="3853269" y="5144592"/>
                  </a:lnTo>
                  <a:lnTo>
                    <a:pt x="3859022" y="5153914"/>
                  </a:lnTo>
                  <a:lnTo>
                    <a:pt x="3879926" y="5166804"/>
                  </a:lnTo>
                  <a:lnTo>
                    <a:pt x="3907561" y="5171211"/>
                  </a:lnTo>
                  <a:lnTo>
                    <a:pt x="3941076" y="5167566"/>
                  </a:lnTo>
                  <a:lnTo>
                    <a:pt x="3979646" y="5156276"/>
                  </a:lnTo>
                  <a:lnTo>
                    <a:pt x="4022407" y="5137772"/>
                  </a:lnTo>
                  <a:lnTo>
                    <a:pt x="4068508" y="5112474"/>
                  </a:lnTo>
                  <a:lnTo>
                    <a:pt x="4117136" y="5080787"/>
                  </a:lnTo>
                  <a:lnTo>
                    <a:pt x="4167416" y="5043132"/>
                  </a:lnTo>
                  <a:lnTo>
                    <a:pt x="4218521" y="4999939"/>
                  </a:lnTo>
                  <a:lnTo>
                    <a:pt x="4269613" y="4951603"/>
                  </a:lnTo>
                  <a:lnTo>
                    <a:pt x="4317924" y="4900523"/>
                  </a:lnTo>
                  <a:lnTo>
                    <a:pt x="4361116" y="4849419"/>
                  </a:lnTo>
                  <a:lnTo>
                    <a:pt x="4398759" y="4799139"/>
                  </a:lnTo>
                  <a:lnTo>
                    <a:pt x="4430433" y="4750511"/>
                  </a:lnTo>
                  <a:lnTo>
                    <a:pt x="4455719" y="4704397"/>
                  </a:lnTo>
                  <a:lnTo>
                    <a:pt x="4474222" y="4661649"/>
                  </a:lnTo>
                  <a:lnTo>
                    <a:pt x="4485500" y="4623079"/>
                  </a:lnTo>
                  <a:lnTo>
                    <a:pt x="4489158" y="4589564"/>
                  </a:lnTo>
                  <a:close/>
                </a:path>
                <a:path w="8723630" h="6564630">
                  <a:moveTo>
                    <a:pt x="4525772" y="3577590"/>
                  </a:moveTo>
                  <a:lnTo>
                    <a:pt x="3978021" y="3577590"/>
                  </a:lnTo>
                  <a:lnTo>
                    <a:pt x="3978021" y="4200144"/>
                  </a:lnTo>
                  <a:lnTo>
                    <a:pt x="4525772" y="3577590"/>
                  </a:lnTo>
                  <a:close/>
                </a:path>
                <a:path w="8723630" h="6564630">
                  <a:moveTo>
                    <a:pt x="4525772" y="2943860"/>
                  </a:moveTo>
                  <a:lnTo>
                    <a:pt x="3978021" y="2943860"/>
                  </a:lnTo>
                  <a:lnTo>
                    <a:pt x="3978021" y="3566160"/>
                  </a:lnTo>
                  <a:lnTo>
                    <a:pt x="4525772" y="2943860"/>
                  </a:lnTo>
                  <a:close/>
                </a:path>
                <a:path w="8723630" h="6564630">
                  <a:moveTo>
                    <a:pt x="4844796" y="43446"/>
                  </a:moveTo>
                  <a:lnTo>
                    <a:pt x="3729101" y="43446"/>
                  </a:lnTo>
                  <a:lnTo>
                    <a:pt x="3729101" y="1317879"/>
                  </a:lnTo>
                  <a:lnTo>
                    <a:pt x="4844796" y="1317879"/>
                  </a:lnTo>
                  <a:lnTo>
                    <a:pt x="4844796" y="43446"/>
                  </a:lnTo>
                  <a:close/>
                </a:path>
                <a:path w="8723630" h="6564630">
                  <a:moveTo>
                    <a:pt x="4857242" y="1744599"/>
                  </a:moveTo>
                  <a:lnTo>
                    <a:pt x="4578223" y="1425956"/>
                  </a:lnTo>
                  <a:lnTo>
                    <a:pt x="4299331" y="1744599"/>
                  </a:lnTo>
                  <a:lnTo>
                    <a:pt x="4568215" y="2051812"/>
                  </a:lnTo>
                  <a:lnTo>
                    <a:pt x="4299331" y="2358898"/>
                  </a:lnTo>
                  <a:lnTo>
                    <a:pt x="4578223" y="2677541"/>
                  </a:lnTo>
                  <a:lnTo>
                    <a:pt x="4857242" y="2358898"/>
                  </a:lnTo>
                  <a:lnTo>
                    <a:pt x="4588230" y="2051812"/>
                  </a:lnTo>
                  <a:lnTo>
                    <a:pt x="4857242" y="1744599"/>
                  </a:lnTo>
                  <a:close/>
                </a:path>
                <a:path w="8723630" h="6564630">
                  <a:moveTo>
                    <a:pt x="5429250" y="1002665"/>
                  </a:moveTo>
                  <a:lnTo>
                    <a:pt x="5425592" y="950976"/>
                  </a:lnTo>
                  <a:lnTo>
                    <a:pt x="5415013" y="901941"/>
                  </a:lnTo>
                  <a:lnTo>
                    <a:pt x="5398097" y="856221"/>
                  </a:lnTo>
                  <a:lnTo>
                    <a:pt x="5375402" y="814463"/>
                  </a:lnTo>
                  <a:lnTo>
                    <a:pt x="5347500" y="777341"/>
                  </a:lnTo>
                  <a:lnTo>
                    <a:pt x="5314988" y="745490"/>
                  </a:lnTo>
                  <a:lnTo>
                    <a:pt x="5278425" y="719582"/>
                  </a:lnTo>
                  <a:lnTo>
                    <a:pt x="5238394" y="700265"/>
                  </a:lnTo>
                  <a:lnTo>
                    <a:pt x="5195468" y="688200"/>
                  </a:lnTo>
                  <a:lnTo>
                    <a:pt x="5150231" y="684022"/>
                  </a:lnTo>
                  <a:lnTo>
                    <a:pt x="5104981" y="688200"/>
                  </a:lnTo>
                  <a:lnTo>
                    <a:pt x="5062055" y="700265"/>
                  </a:lnTo>
                  <a:lnTo>
                    <a:pt x="5022024" y="719582"/>
                  </a:lnTo>
                  <a:lnTo>
                    <a:pt x="4985461" y="745502"/>
                  </a:lnTo>
                  <a:lnTo>
                    <a:pt x="4952949" y="777341"/>
                  </a:lnTo>
                  <a:lnTo>
                    <a:pt x="4925060" y="814463"/>
                  </a:lnTo>
                  <a:lnTo>
                    <a:pt x="4902352" y="856221"/>
                  </a:lnTo>
                  <a:lnTo>
                    <a:pt x="4885436" y="901941"/>
                  </a:lnTo>
                  <a:lnTo>
                    <a:pt x="4874857" y="950976"/>
                  </a:lnTo>
                  <a:lnTo>
                    <a:pt x="4871212" y="1002665"/>
                  </a:lnTo>
                  <a:lnTo>
                    <a:pt x="4874857" y="1054328"/>
                  </a:lnTo>
                  <a:lnTo>
                    <a:pt x="4885436" y="1103337"/>
                  </a:lnTo>
                  <a:lnTo>
                    <a:pt x="4902352" y="1149045"/>
                  </a:lnTo>
                  <a:lnTo>
                    <a:pt x="4925047" y="1190777"/>
                  </a:lnTo>
                  <a:lnTo>
                    <a:pt x="4952949" y="1227886"/>
                  </a:lnTo>
                  <a:lnTo>
                    <a:pt x="4985461" y="1259725"/>
                  </a:lnTo>
                  <a:lnTo>
                    <a:pt x="5022024" y="1285633"/>
                  </a:lnTo>
                  <a:lnTo>
                    <a:pt x="5062055" y="1304950"/>
                  </a:lnTo>
                  <a:lnTo>
                    <a:pt x="5104981" y="1317015"/>
                  </a:lnTo>
                  <a:lnTo>
                    <a:pt x="5150231" y="1321181"/>
                  </a:lnTo>
                  <a:lnTo>
                    <a:pt x="5195468" y="1317015"/>
                  </a:lnTo>
                  <a:lnTo>
                    <a:pt x="5238394" y="1304950"/>
                  </a:lnTo>
                  <a:lnTo>
                    <a:pt x="5278425" y="1285633"/>
                  </a:lnTo>
                  <a:lnTo>
                    <a:pt x="5314988" y="1259725"/>
                  </a:lnTo>
                  <a:lnTo>
                    <a:pt x="5347500" y="1227886"/>
                  </a:lnTo>
                  <a:lnTo>
                    <a:pt x="5375402" y="1190777"/>
                  </a:lnTo>
                  <a:lnTo>
                    <a:pt x="5398097" y="1149045"/>
                  </a:lnTo>
                  <a:lnTo>
                    <a:pt x="5415013" y="1103337"/>
                  </a:lnTo>
                  <a:lnTo>
                    <a:pt x="5425592" y="1054328"/>
                  </a:lnTo>
                  <a:lnTo>
                    <a:pt x="5429250" y="1002665"/>
                  </a:lnTo>
                  <a:close/>
                </a:path>
                <a:path w="8723630" h="6564630">
                  <a:moveTo>
                    <a:pt x="5429250" y="318643"/>
                  </a:moveTo>
                  <a:lnTo>
                    <a:pt x="5425592" y="266979"/>
                  </a:lnTo>
                  <a:lnTo>
                    <a:pt x="5415013" y="217970"/>
                  </a:lnTo>
                  <a:lnTo>
                    <a:pt x="5398097" y="172250"/>
                  </a:lnTo>
                  <a:lnTo>
                    <a:pt x="5375402" y="130505"/>
                  </a:lnTo>
                  <a:lnTo>
                    <a:pt x="5347500" y="93370"/>
                  </a:lnTo>
                  <a:lnTo>
                    <a:pt x="5314988" y="61506"/>
                  </a:lnTo>
                  <a:lnTo>
                    <a:pt x="5278425" y="35585"/>
                  </a:lnTo>
                  <a:lnTo>
                    <a:pt x="5238394" y="16256"/>
                  </a:lnTo>
                  <a:lnTo>
                    <a:pt x="5195468" y="4178"/>
                  </a:lnTo>
                  <a:lnTo>
                    <a:pt x="5150231" y="0"/>
                  </a:lnTo>
                  <a:lnTo>
                    <a:pt x="5104981" y="4178"/>
                  </a:lnTo>
                  <a:lnTo>
                    <a:pt x="5062055" y="16256"/>
                  </a:lnTo>
                  <a:lnTo>
                    <a:pt x="5022024" y="35585"/>
                  </a:lnTo>
                  <a:lnTo>
                    <a:pt x="4985461" y="61506"/>
                  </a:lnTo>
                  <a:lnTo>
                    <a:pt x="4952949" y="93370"/>
                  </a:lnTo>
                  <a:lnTo>
                    <a:pt x="4925060" y="130505"/>
                  </a:lnTo>
                  <a:lnTo>
                    <a:pt x="4902352" y="172250"/>
                  </a:lnTo>
                  <a:lnTo>
                    <a:pt x="4885436" y="217970"/>
                  </a:lnTo>
                  <a:lnTo>
                    <a:pt x="4874857" y="266979"/>
                  </a:lnTo>
                  <a:lnTo>
                    <a:pt x="4871212" y="318643"/>
                  </a:lnTo>
                  <a:lnTo>
                    <a:pt x="4874857" y="370344"/>
                  </a:lnTo>
                  <a:lnTo>
                    <a:pt x="4885436" y="419379"/>
                  </a:lnTo>
                  <a:lnTo>
                    <a:pt x="4902352" y="465099"/>
                  </a:lnTo>
                  <a:lnTo>
                    <a:pt x="4925047" y="506857"/>
                  </a:lnTo>
                  <a:lnTo>
                    <a:pt x="4952949" y="543979"/>
                  </a:lnTo>
                  <a:lnTo>
                    <a:pt x="4985461" y="575818"/>
                  </a:lnTo>
                  <a:lnTo>
                    <a:pt x="5022024" y="601738"/>
                  </a:lnTo>
                  <a:lnTo>
                    <a:pt x="5062055" y="621055"/>
                  </a:lnTo>
                  <a:lnTo>
                    <a:pt x="5104981" y="633120"/>
                  </a:lnTo>
                  <a:lnTo>
                    <a:pt x="5150231" y="637286"/>
                  </a:lnTo>
                  <a:lnTo>
                    <a:pt x="5195468" y="633120"/>
                  </a:lnTo>
                  <a:lnTo>
                    <a:pt x="5238394" y="621055"/>
                  </a:lnTo>
                  <a:lnTo>
                    <a:pt x="5278425" y="601738"/>
                  </a:lnTo>
                  <a:lnTo>
                    <a:pt x="5314988" y="575818"/>
                  </a:lnTo>
                  <a:lnTo>
                    <a:pt x="5347500" y="543979"/>
                  </a:lnTo>
                  <a:lnTo>
                    <a:pt x="5375402" y="506857"/>
                  </a:lnTo>
                  <a:lnTo>
                    <a:pt x="5398097" y="465099"/>
                  </a:lnTo>
                  <a:lnTo>
                    <a:pt x="5415013" y="419379"/>
                  </a:lnTo>
                  <a:lnTo>
                    <a:pt x="5425592" y="370344"/>
                  </a:lnTo>
                  <a:lnTo>
                    <a:pt x="5429250" y="318643"/>
                  </a:lnTo>
                  <a:close/>
                </a:path>
                <a:path w="8723630" h="6564630">
                  <a:moveTo>
                    <a:pt x="5752338" y="3658489"/>
                  </a:moveTo>
                  <a:lnTo>
                    <a:pt x="5180838" y="3030855"/>
                  </a:lnTo>
                  <a:lnTo>
                    <a:pt x="4609338" y="3658489"/>
                  </a:lnTo>
                  <a:lnTo>
                    <a:pt x="5147780" y="4249826"/>
                  </a:lnTo>
                  <a:lnTo>
                    <a:pt x="4604639" y="4846320"/>
                  </a:lnTo>
                  <a:lnTo>
                    <a:pt x="5176139" y="5473916"/>
                  </a:lnTo>
                  <a:lnTo>
                    <a:pt x="5747639" y="4846320"/>
                  </a:lnTo>
                  <a:lnTo>
                    <a:pt x="5209184" y="4254995"/>
                  </a:lnTo>
                  <a:lnTo>
                    <a:pt x="5752338" y="3658489"/>
                  </a:lnTo>
                  <a:close/>
                </a:path>
                <a:path w="8723630" h="6564630">
                  <a:moveTo>
                    <a:pt x="5953544" y="2497810"/>
                  </a:moveTo>
                  <a:lnTo>
                    <a:pt x="5932741" y="2421559"/>
                  </a:lnTo>
                  <a:lnTo>
                    <a:pt x="5910173" y="2376373"/>
                  </a:lnTo>
                  <a:lnTo>
                    <a:pt x="5880214" y="2327884"/>
                  </a:lnTo>
                  <a:lnTo>
                    <a:pt x="5843371" y="2277160"/>
                  </a:lnTo>
                  <a:lnTo>
                    <a:pt x="5800191" y="2225256"/>
                  </a:lnTo>
                  <a:lnTo>
                    <a:pt x="5751195" y="2173224"/>
                  </a:lnTo>
                  <a:lnTo>
                    <a:pt x="5699125" y="2124189"/>
                  </a:lnTo>
                  <a:lnTo>
                    <a:pt x="5647194" y="2080983"/>
                  </a:lnTo>
                  <a:lnTo>
                    <a:pt x="5596445" y="2044115"/>
                  </a:lnTo>
                  <a:lnTo>
                    <a:pt x="5571896" y="2028952"/>
                  </a:lnTo>
                  <a:lnTo>
                    <a:pt x="5614047" y="2005723"/>
                  </a:lnTo>
                  <a:lnTo>
                    <a:pt x="5661253" y="1973872"/>
                  </a:lnTo>
                  <a:lnTo>
                    <a:pt x="5709005" y="1935759"/>
                  </a:lnTo>
                  <a:lnTo>
                    <a:pt x="5756275" y="1891792"/>
                  </a:lnTo>
                  <a:lnTo>
                    <a:pt x="5800229" y="1844535"/>
                  </a:lnTo>
                  <a:lnTo>
                    <a:pt x="5838342" y="1796783"/>
                  </a:lnTo>
                  <a:lnTo>
                    <a:pt x="5870194" y="1749577"/>
                  </a:lnTo>
                  <a:lnTo>
                    <a:pt x="5895352" y="1703908"/>
                  </a:lnTo>
                  <a:lnTo>
                    <a:pt x="5913412" y="1660804"/>
                  </a:lnTo>
                  <a:lnTo>
                    <a:pt x="5923940" y="1621269"/>
                  </a:lnTo>
                  <a:lnTo>
                    <a:pt x="5926518" y="1586306"/>
                  </a:lnTo>
                  <a:lnTo>
                    <a:pt x="5920727" y="1556943"/>
                  </a:lnTo>
                  <a:lnTo>
                    <a:pt x="5906135" y="1534160"/>
                  </a:lnTo>
                  <a:lnTo>
                    <a:pt x="5883389" y="1519580"/>
                  </a:lnTo>
                  <a:lnTo>
                    <a:pt x="5854052" y="1513789"/>
                  </a:lnTo>
                  <a:lnTo>
                    <a:pt x="5819114" y="1516380"/>
                  </a:lnTo>
                  <a:lnTo>
                    <a:pt x="5779579" y="1526921"/>
                  </a:lnTo>
                  <a:lnTo>
                    <a:pt x="5736475" y="1544993"/>
                  </a:lnTo>
                  <a:lnTo>
                    <a:pt x="5690806" y="1570164"/>
                  </a:lnTo>
                  <a:lnTo>
                    <a:pt x="5643575" y="1602003"/>
                  </a:lnTo>
                  <a:lnTo>
                    <a:pt x="5595798" y="1640103"/>
                  </a:lnTo>
                  <a:lnTo>
                    <a:pt x="5548503" y="1684020"/>
                  </a:lnTo>
                  <a:lnTo>
                    <a:pt x="5504573" y="1731327"/>
                  </a:lnTo>
                  <a:lnTo>
                    <a:pt x="5466473" y="1779104"/>
                  </a:lnTo>
                  <a:lnTo>
                    <a:pt x="5445214" y="1810639"/>
                  </a:lnTo>
                  <a:lnTo>
                    <a:pt x="5435892" y="1797799"/>
                  </a:lnTo>
                  <a:lnTo>
                    <a:pt x="5392686" y="1745869"/>
                  </a:lnTo>
                  <a:lnTo>
                    <a:pt x="5343652" y="1693799"/>
                  </a:lnTo>
                  <a:lnTo>
                    <a:pt x="5291582" y="1644764"/>
                  </a:lnTo>
                  <a:lnTo>
                    <a:pt x="5239651" y="1601558"/>
                  </a:lnTo>
                  <a:lnTo>
                    <a:pt x="5188890" y="1564690"/>
                  </a:lnTo>
                  <a:lnTo>
                    <a:pt x="5140388" y="1534706"/>
                  </a:lnTo>
                  <a:lnTo>
                    <a:pt x="5095176" y="1512138"/>
                  </a:lnTo>
                  <a:lnTo>
                    <a:pt x="5054320" y="1497495"/>
                  </a:lnTo>
                  <a:lnTo>
                    <a:pt x="5018887" y="1491322"/>
                  </a:lnTo>
                  <a:lnTo>
                    <a:pt x="4989919" y="1494142"/>
                  </a:lnTo>
                  <a:lnTo>
                    <a:pt x="4968494" y="1506474"/>
                  </a:lnTo>
                  <a:lnTo>
                    <a:pt x="4956149" y="1527873"/>
                  </a:lnTo>
                  <a:lnTo>
                    <a:pt x="4953343" y="1556829"/>
                  </a:lnTo>
                  <a:lnTo>
                    <a:pt x="4959540" y="1592249"/>
                  </a:lnTo>
                  <a:lnTo>
                    <a:pt x="4974183" y="1633105"/>
                  </a:lnTo>
                  <a:lnTo>
                    <a:pt x="4996777" y="1678317"/>
                  </a:lnTo>
                  <a:lnTo>
                    <a:pt x="5026761" y="1726819"/>
                  </a:lnTo>
                  <a:lnTo>
                    <a:pt x="5063617" y="1777568"/>
                  </a:lnTo>
                  <a:lnTo>
                    <a:pt x="5106809" y="1829485"/>
                  </a:lnTo>
                  <a:lnTo>
                    <a:pt x="5155819" y="1881505"/>
                  </a:lnTo>
                  <a:lnTo>
                    <a:pt x="5207876" y="1930552"/>
                  </a:lnTo>
                  <a:lnTo>
                    <a:pt x="5259832" y="1973783"/>
                  </a:lnTo>
                  <a:lnTo>
                    <a:pt x="5310594" y="2010651"/>
                  </a:lnTo>
                  <a:lnTo>
                    <a:pt x="5335295" y="2025942"/>
                  </a:lnTo>
                  <a:lnTo>
                    <a:pt x="5293042" y="2049246"/>
                  </a:lnTo>
                  <a:lnTo>
                    <a:pt x="5245811" y="2081110"/>
                  </a:lnTo>
                  <a:lnTo>
                    <a:pt x="5198034" y="2119236"/>
                  </a:lnTo>
                  <a:lnTo>
                    <a:pt x="5150739" y="2163191"/>
                  </a:lnTo>
                  <a:lnTo>
                    <a:pt x="5106771" y="2210498"/>
                  </a:lnTo>
                  <a:lnTo>
                    <a:pt x="5068646" y="2258276"/>
                  </a:lnTo>
                  <a:lnTo>
                    <a:pt x="5036782" y="2305507"/>
                  </a:lnTo>
                  <a:lnTo>
                    <a:pt x="5011585" y="2351176"/>
                  </a:lnTo>
                  <a:lnTo>
                    <a:pt x="4993513" y="2394280"/>
                  </a:lnTo>
                  <a:lnTo>
                    <a:pt x="4982959" y="2433815"/>
                  </a:lnTo>
                  <a:lnTo>
                    <a:pt x="4980368" y="2468753"/>
                  </a:lnTo>
                  <a:lnTo>
                    <a:pt x="4986159" y="2498090"/>
                  </a:lnTo>
                  <a:lnTo>
                    <a:pt x="5000752" y="2520823"/>
                  </a:lnTo>
                  <a:lnTo>
                    <a:pt x="5023523" y="2535428"/>
                  </a:lnTo>
                  <a:lnTo>
                    <a:pt x="5052885" y="2541219"/>
                  </a:lnTo>
                  <a:lnTo>
                    <a:pt x="5087848" y="2538641"/>
                  </a:lnTo>
                  <a:lnTo>
                    <a:pt x="5127396" y="2528112"/>
                  </a:lnTo>
                  <a:lnTo>
                    <a:pt x="5170513" y="2510053"/>
                  </a:lnTo>
                  <a:lnTo>
                    <a:pt x="5216195" y="2484894"/>
                  </a:lnTo>
                  <a:lnTo>
                    <a:pt x="5263426" y="2453043"/>
                  </a:lnTo>
                  <a:lnTo>
                    <a:pt x="5311203" y="2414930"/>
                  </a:lnTo>
                  <a:lnTo>
                    <a:pt x="5358511" y="2370963"/>
                  </a:lnTo>
                  <a:lnTo>
                    <a:pt x="5402465" y="2323668"/>
                  </a:lnTo>
                  <a:lnTo>
                    <a:pt x="5440578" y="2275890"/>
                  </a:lnTo>
                  <a:lnTo>
                    <a:pt x="5461927" y="2244229"/>
                  </a:lnTo>
                  <a:lnTo>
                    <a:pt x="5471172" y="2256942"/>
                  </a:lnTo>
                  <a:lnTo>
                    <a:pt x="5514352" y="2308872"/>
                  </a:lnTo>
                  <a:lnTo>
                    <a:pt x="5563362" y="2360930"/>
                  </a:lnTo>
                  <a:lnTo>
                    <a:pt x="5615419" y="2409939"/>
                  </a:lnTo>
                  <a:lnTo>
                    <a:pt x="5667349" y="2453119"/>
                  </a:lnTo>
                  <a:lnTo>
                    <a:pt x="5718099" y="2489962"/>
                  </a:lnTo>
                  <a:lnTo>
                    <a:pt x="5766613" y="2519921"/>
                  </a:lnTo>
                  <a:lnTo>
                    <a:pt x="5811812" y="2542489"/>
                  </a:lnTo>
                  <a:lnTo>
                    <a:pt x="5852642" y="2557119"/>
                  </a:lnTo>
                  <a:lnTo>
                    <a:pt x="5888063" y="2563291"/>
                  </a:lnTo>
                  <a:lnTo>
                    <a:pt x="5916993" y="2560472"/>
                  </a:lnTo>
                  <a:lnTo>
                    <a:pt x="5938393" y="2548128"/>
                  </a:lnTo>
                  <a:lnTo>
                    <a:pt x="5950724" y="2526741"/>
                  </a:lnTo>
                  <a:lnTo>
                    <a:pt x="5953544" y="2497810"/>
                  </a:lnTo>
                  <a:close/>
                </a:path>
                <a:path w="8723630" h="6564630">
                  <a:moveTo>
                    <a:pt x="5997448" y="1002665"/>
                  </a:moveTo>
                  <a:lnTo>
                    <a:pt x="5993790" y="950976"/>
                  </a:lnTo>
                  <a:lnTo>
                    <a:pt x="5983224" y="901941"/>
                  </a:lnTo>
                  <a:lnTo>
                    <a:pt x="5966320" y="856221"/>
                  </a:lnTo>
                  <a:lnTo>
                    <a:pt x="5943638" y="814463"/>
                  </a:lnTo>
                  <a:lnTo>
                    <a:pt x="5915761" y="777341"/>
                  </a:lnTo>
                  <a:lnTo>
                    <a:pt x="5883275" y="745490"/>
                  </a:lnTo>
                  <a:lnTo>
                    <a:pt x="5846724" y="719582"/>
                  </a:lnTo>
                  <a:lnTo>
                    <a:pt x="5806706" y="700265"/>
                  </a:lnTo>
                  <a:lnTo>
                    <a:pt x="5763793" y="688200"/>
                  </a:lnTo>
                  <a:lnTo>
                    <a:pt x="5718556" y="684022"/>
                  </a:lnTo>
                  <a:lnTo>
                    <a:pt x="5673268" y="688200"/>
                  </a:lnTo>
                  <a:lnTo>
                    <a:pt x="5630329" y="700265"/>
                  </a:lnTo>
                  <a:lnTo>
                    <a:pt x="5590286" y="719582"/>
                  </a:lnTo>
                  <a:lnTo>
                    <a:pt x="5553735" y="745502"/>
                  </a:lnTo>
                  <a:lnTo>
                    <a:pt x="5521223" y="777341"/>
                  </a:lnTo>
                  <a:lnTo>
                    <a:pt x="5493347" y="814463"/>
                  </a:lnTo>
                  <a:lnTo>
                    <a:pt x="5470664" y="856221"/>
                  </a:lnTo>
                  <a:lnTo>
                    <a:pt x="5453748" y="901941"/>
                  </a:lnTo>
                  <a:lnTo>
                    <a:pt x="5443182" y="950976"/>
                  </a:lnTo>
                  <a:lnTo>
                    <a:pt x="5439537" y="1002665"/>
                  </a:lnTo>
                  <a:lnTo>
                    <a:pt x="5443182" y="1054328"/>
                  </a:lnTo>
                  <a:lnTo>
                    <a:pt x="5453748" y="1103337"/>
                  </a:lnTo>
                  <a:lnTo>
                    <a:pt x="5470664" y="1149045"/>
                  </a:lnTo>
                  <a:lnTo>
                    <a:pt x="5493347" y="1190777"/>
                  </a:lnTo>
                  <a:lnTo>
                    <a:pt x="5521223" y="1227886"/>
                  </a:lnTo>
                  <a:lnTo>
                    <a:pt x="5553735" y="1259725"/>
                  </a:lnTo>
                  <a:lnTo>
                    <a:pt x="5590286" y="1285633"/>
                  </a:lnTo>
                  <a:lnTo>
                    <a:pt x="5630329" y="1304950"/>
                  </a:lnTo>
                  <a:lnTo>
                    <a:pt x="5673268" y="1317015"/>
                  </a:lnTo>
                  <a:lnTo>
                    <a:pt x="5718556" y="1321181"/>
                  </a:lnTo>
                  <a:lnTo>
                    <a:pt x="5763793" y="1317015"/>
                  </a:lnTo>
                  <a:lnTo>
                    <a:pt x="5806706" y="1304950"/>
                  </a:lnTo>
                  <a:lnTo>
                    <a:pt x="5846724" y="1285633"/>
                  </a:lnTo>
                  <a:lnTo>
                    <a:pt x="5883275" y="1259725"/>
                  </a:lnTo>
                  <a:lnTo>
                    <a:pt x="5915761" y="1227886"/>
                  </a:lnTo>
                  <a:lnTo>
                    <a:pt x="5943638" y="1190777"/>
                  </a:lnTo>
                  <a:lnTo>
                    <a:pt x="5966320" y="1149045"/>
                  </a:lnTo>
                  <a:lnTo>
                    <a:pt x="5983224" y="1103337"/>
                  </a:lnTo>
                  <a:lnTo>
                    <a:pt x="5993790" y="1054328"/>
                  </a:lnTo>
                  <a:lnTo>
                    <a:pt x="5997448" y="1002665"/>
                  </a:lnTo>
                  <a:close/>
                </a:path>
                <a:path w="8723630" h="6564630">
                  <a:moveTo>
                    <a:pt x="5997448" y="318643"/>
                  </a:moveTo>
                  <a:lnTo>
                    <a:pt x="5993790" y="266979"/>
                  </a:lnTo>
                  <a:lnTo>
                    <a:pt x="5983224" y="217970"/>
                  </a:lnTo>
                  <a:lnTo>
                    <a:pt x="5966320" y="172250"/>
                  </a:lnTo>
                  <a:lnTo>
                    <a:pt x="5943638" y="130505"/>
                  </a:lnTo>
                  <a:lnTo>
                    <a:pt x="5915761" y="93370"/>
                  </a:lnTo>
                  <a:lnTo>
                    <a:pt x="5883275" y="61506"/>
                  </a:lnTo>
                  <a:lnTo>
                    <a:pt x="5846724" y="35585"/>
                  </a:lnTo>
                  <a:lnTo>
                    <a:pt x="5806706" y="16256"/>
                  </a:lnTo>
                  <a:lnTo>
                    <a:pt x="5763793" y="4178"/>
                  </a:lnTo>
                  <a:lnTo>
                    <a:pt x="5718556" y="0"/>
                  </a:lnTo>
                  <a:lnTo>
                    <a:pt x="5673268" y="4178"/>
                  </a:lnTo>
                  <a:lnTo>
                    <a:pt x="5630329" y="16256"/>
                  </a:lnTo>
                  <a:lnTo>
                    <a:pt x="5590286" y="35585"/>
                  </a:lnTo>
                  <a:lnTo>
                    <a:pt x="5553735" y="61506"/>
                  </a:lnTo>
                  <a:lnTo>
                    <a:pt x="5521223" y="93370"/>
                  </a:lnTo>
                  <a:lnTo>
                    <a:pt x="5493347" y="130505"/>
                  </a:lnTo>
                  <a:lnTo>
                    <a:pt x="5470664" y="172250"/>
                  </a:lnTo>
                  <a:lnTo>
                    <a:pt x="5453748" y="217970"/>
                  </a:lnTo>
                  <a:lnTo>
                    <a:pt x="5443182" y="266979"/>
                  </a:lnTo>
                  <a:lnTo>
                    <a:pt x="5439537" y="318643"/>
                  </a:lnTo>
                  <a:lnTo>
                    <a:pt x="5443182" y="370344"/>
                  </a:lnTo>
                  <a:lnTo>
                    <a:pt x="5453748" y="419379"/>
                  </a:lnTo>
                  <a:lnTo>
                    <a:pt x="5470664" y="465099"/>
                  </a:lnTo>
                  <a:lnTo>
                    <a:pt x="5493347" y="506857"/>
                  </a:lnTo>
                  <a:lnTo>
                    <a:pt x="5521223" y="543979"/>
                  </a:lnTo>
                  <a:lnTo>
                    <a:pt x="5553735" y="575818"/>
                  </a:lnTo>
                  <a:lnTo>
                    <a:pt x="5590286" y="601738"/>
                  </a:lnTo>
                  <a:lnTo>
                    <a:pt x="5630329" y="621055"/>
                  </a:lnTo>
                  <a:lnTo>
                    <a:pt x="5673268" y="633120"/>
                  </a:lnTo>
                  <a:lnTo>
                    <a:pt x="5718556" y="637286"/>
                  </a:lnTo>
                  <a:lnTo>
                    <a:pt x="5763793" y="633120"/>
                  </a:lnTo>
                  <a:lnTo>
                    <a:pt x="5806706" y="621055"/>
                  </a:lnTo>
                  <a:lnTo>
                    <a:pt x="5846724" y="601738"/>
                  </a:lnTo>
                  <a:lnTo>
                    <a:pt x="5883275" y="575818"/>
                  </a:lnTo>
                  <a:lnTo>
                    <a:pt x="5915761" y="543979"/>
                  </a:lnTo>
                  <a:lnTo>
                    <a:pt x="5943638" y="506857"/>
                  </a:lnTo>
                  <a:lnTo>
                    <a:pt x="5966320" y="465099"/>
                  </a:lnTo>
                  <a:lnTo>
                    <a:pt x="5983224" y="419379"/>
                  </a:lnTo>
                  <a:lnTo>
                    <a:pt x="5993790" y="370344"/>
                  </a:lnTo>
                  <a:lnTo>
                    <a:pt x="5997448" y="318643"/>
                  </a:lnTo>
                  <a:close/>
                </a:path>
                <a:path w="8723630" h="6564630">
                  <a:moveTo>
                    <a:pt x="6293307" y="6426873"/>
                  </a:moveTo>
                  <a:lnTo>
                    <a:pt x="6272263" y="6350457"/>
                  </a:lnTo>
                  <a:lnTo>
                    <a:pt x="6249530" y="6305143"/>
                  </a:lnTo>
                  <a:lnTo>
                    <a:pt x="6219368" y="6256502"/>
                  </a:lnTo>
                  <a:lnTo>
                    <a:pt x="6182309" y="6205588"/>
                  </a:lnTo>
                  <a:lnTo>
                    <a:pt x="6138888" y="6153480"/>
                  </a:lnTo>
                  <a:lnTo>
                    <a:pt x="6089650" y="6101219"/>
                  </a:lnTo>
                  <a:lnTo>
                    <a:pt x="6037415" y="6051994"/>
                  </a:lnTo>
                  <a:lnTo>
                    <a:pt x="5985319" y="6008586"/>
                  </a:lnTo>
                  <a:lnTo>
                    <a:pt x="5934418" y="5971540"/>
                  </a:lnTo>
                  <a:lnTo>
                    <a:pt x="5909361" y="5956020"/>
                  </a:lnTo>
                  <a:lnTo>
                    <a:pt x="5953125" y="5931954"/>
                  </a:lnTo>
                  <a:lnTo>
                    <a:pt x="6000343" y="5900153"/>
                  </a:lnTo>
                  <a:lnTo>
                    <a:pt x="6048095" y="5862078"/>
                  </a:lnTo>
                  <a:lnTo>
                    <a:pt x="6095365" y="5818162"/>
                  </a:lnTo>
                  <a:lnTo>
                    <a:pt x="6139307" y="5770892"/>
                  </a:lnTo>
                  <a:lnTo>
                    <a:pt x="6177394" y="5723140"/>
                  </a:lnTo>
                  <a:lnTo>
                    <a:pt x="6209208" y="5675909"/>
                  </a:lnTo>
                  <a:lnTo>
                    <a:pt x="6234328" y="5630227"/>
                  </a:lnTo>
                  <a:lnTo>
                    <a:pt x="6252337" y="5587085"/>
                  </a:lnTo>
                  <a:lnTo>
                    <a:pt x="6262814" y="5547512"/>
                  </a:lnTo>
                  <a:lnTo>
                    <a:pt x="6265329" y="5512498"/>
                  </a:lnTo>
                  <a:lnTo>
                    <a:pt x="6259474" y="5483072"/>
                  </a:lnTo>
                  <a:lnTo>
                    <a:pt x="6244844" y="5460238"/>
                  </a:lnTo>
                  <a:lnTo>
                    <a:pt x="6221984" y="5445582"/>
                  </a:lnTo>
                  <a:lnTo>
                    <a:pt x="6192545" y="5439715"/>
                  </a:lnTo>
                  <a:lnTo>
                    <a:pt x="6157519" y="5442229"/>
                  </a:lnTo>
                  <a:lnTo>
                    <a:pt x="6117933" y="5452707"/>
                  </a:lnTo>
                  <a:lnTo>
                    <a:pt x="6074778" y="5470703"/>
                  </a:lnTo>
                  <a:lnTo>
                    <a:pt x="6029083" y="5495810"/>
                  </a:lnTo>
                  <a:lnTo>
                    <a:pt x="5981852" y="5527611"/>
                  </a:lnTo>
                  <a:lnTo>
                    <a:pt x="5934100" y="5565686"/>
                  </a:lnTo>
                  <a:lnTo>
                    <a:pt x="5886831" y="5609590"/>
                  </a:lnTo>
                  <a:lnTo>
                    <a:pt x="5842914" y="5656872"/>
                  </a:lnTo>
                  <a:lnTo>
                    <a:pt x="5804852" y="5704624"/>
                  </a:lnTo>
                  <a:lnTo>
                    <a:pt x="5783453" y="5736412"/>
                  </a:lnTo>
                  <a:lnTo>
                    <a:pt x="5774880" y="5724614"/>
                  </a:lnTo>
                  <a:lnTo>
                    <a:pt x="5731472" y="5672518"/>
                  </a:lnTo>
                  <a:lnTo>
                    <a:pt x="5682234" y="5620270"/>
                  </a:lnTo>
                  <a:lnTo>
                    <a:pt x="5629999" y="5571071"/>
                  </a:lnTo>
                  <a:lnTo>
                    <a:pt x="5577916" y="5527675"/>
                  </a:lnTo>
                  <a:lnTo>
                    <a:pt x="5527027" y="5490654"/>
                  </a:lnTo>
                  <a:lnTo>
                    <a:pt x="5478399" y="5460504"/>
                  </a:lnTo>
                  <a:lnTo>
                    <a:pt x="5433085" y="5437797"/>
                  </a:lnTo>
                  <a:lnTo>
                    <a:pt x="5392166" y="5423027"/>
                  </a:lnTo>
                  <a:lnTo>
                    <a:pt x="5356695" y="5416766"/>
                  </a:lnTo>
                  <a:lnTo>
                    <a:pt x="5327713" y="5419509"/>
                  </a:lnTo>
                  <a:lnTo>
                    <a:pt x="5306314" y="5431802"/>
                  </a:lnTo>
                  <a:lnTo>
                    <a:pt x="5294033" y="5453202"/>
                  </a:lnTo>
                  <a:lnTo>
                    <a:pt x="5291290" y="5482158"/>
                  </a:lnTo>
                  <a:lnTo>
                    <a:pt x="5297563" y="5517642"/>
                  </a:lnTo>
                  <a:lnTo>
                    <a:pt x="5312334" y="5558561"/>
                  </a:lnTo>
                  <a:lnTo>
                    <a:pt x="5335041" y="5603862"/>
                  </a:lnTo>
                  <a:lnTo>
                    <a:pt x="5365166" y="5652503"/>
                  </a:lnTo>
                  <a:lnTo>
                    <a:pt x="5402186" y="5703392"/>
                  </a:lnTo>
                  <a:lnTo>
                    <a:pt x="5445569" y="5755487"/>
                  </a:lnTo>
                  <a:lnTo>
                    <a:pt x="5494782" y="5807722"/>
                  </a:lnTo>
                  <a:lnTo>
                    <a:pt x="5547042" y="5856948"/>
                  </a:lnTo>
                  <a:lnTo>
                    <a:pt x="5599150" y="5900331"/>
                  </a:lnTo>
                  <a:lnTo>
                    <a:pt x="5650065" y="5937364"/>
                  </a:lnTo>
                  <a:lnTo>
                    <a:pt x="5675084" y="5952871"/>
                  </a:lnTo>
                  <a:lnTo>
                    <a:pt x="5631548" y="5976798"/>
                  </a:lnTo>
                  <a:lnTo>
                    <a:pt x="5584329" y="6008586"/>
                  </a:lnTo>
                  <a:lnTo>
                    <a:pt x="5536577" y="6046648"/>
                  </a:lnTo>
                  <a:lnTo>
                    <a:pt x="5489321" y="6090539"/>
                  </a:lnTo>
                  <a:lnTo>
                    <a:pt x="5445404" y="6137808"/>
                  </a:lnTo>
                  <a:lnTo>
                    <a:pt x="5407342" y="6185547"/>
                  </a:lnTo>
                  <a:lnTo>
                    <a:pt x="5375554" y="6232766"/>
                  </a:lnTo>
                  <a:lnTo>
                    <a:pt x="5350459" y="6278448"/>
                  </a:lnTo>
                  <a:lnTo>
                    <a:pt x="5332476" y="6321577"/>
                  </a:lnTo>
                  <a:lnTo>
                    <a:pt x="5322024" y="6361150"/>
                  </a:lnTo>
                  <a:lnTo>
                    <a:pt x="5319522" y="6396152"/>
                  </a:lnTo>
                  <a:lnTo>
                    <a:pt x="5325415" y="6425578"/>
                  </a:lnTo>
                  <a:lnTo>
                    <a:pt x="5340096" y="6448399"/>
                  </a:lnTo>
                  <a:lnTo>
                    <a:pt x="5362905" y="6463068"/>
                  </a:lnTo>
                  <a:lnTo>
                    <a:pt x="5392318" y="6468923"/>
                  </a:lnTo>
                  <a:lnTo>
                    <a:pt x="5427307" y="6466421"/>
                  </a:lnTo>
                  <a:lnTo>
                    <a:pt x="5466880" y="6455956"/>
                  </a:lnTo>
                  <a:lnTo>
                    <a:pt x="5510009" y="6437960"/>
                  </a:lnTo>
                  <a:lnTo>
                    <a:pt x="5555678" y="6412865"/>
                  </a:lnTo>
                  <a:lnTo>
                    <a:pt x="5602884" y="6381077"/>
                  </a:lnTo>
                  <a:lnTo>
                    <a:pt x="5650611" y="6343015"/>
                  </a:lnTo>
                  <a:lnTo>
                    <a:pt x="5697855" y="6299111"/>
                  </a:lnTo>
                  <a:lnTo>
                    <a:pt x="5741759" y="6251854"/>
                  </a:lnTo>
                  <a:lnTo>
                    <a:pt x="5779821" y="6204115"/>
                  </a:lnTo>
                  <a:lnTo>
                    <a:pt x="5801080" y="6172543"/>
                  </a:lnTo>
                  <a:lnTo>
                    <a:pt x="5809653" y="6184303"/>
                  </a:lnTo>
                  <a:lnTo>
                    <a:pt x="5853074" y="6236411"/>
                  </a:lnTo>
                  <a:lnTo>
                    <a:pt x="5902325" y="6288659"/>
                  </a:lnTo>
                  <a:lnTo>
                    <a:pt x="5954547" y="6337897"/>
                  </a:lnTo>
                  <a:lnTo>
                    <a:pt x="6006643" y="6381305"/>
                  </a:lnTo>
                  <a:lnTo>
                    <a:pt x="6057544" y="6418351"/>
                  </a:lnTo>
                  <a:lnTo>
                    <a:pt x="6106185" y="6448501"/>
                  </a:lnTo>
                  <a:lnTo>
                    <a:pt x="6151511" y="6471221"/>
                  </a:lnTo>
                  <a:lnTo>
                    <a:pt x="6192431" y="6485991"/>
                  </a:lnTo>
                  <a:lnTo>
                    <a:pt x="6227902" y="6492278"/>
                  </a:lnTo>
                  <a:lnTo>
                    <a:pt x="6256858" y="6489535"/>
                  </a:lnTo>
                  <a:lnTo>
                    <a:pt x="6278245" y="6477228"/>
                  </a:lnTo>
                  <a:lnTo>
                    <a:pt x="6290551" y="6455842"/>
                  </a:lnTo>
                  <a:lnTo>
                    <a:pt x="6293307" y="6426873"/>
                  </a:lnTo>
                  <a:close/>
                </a:path>
                <a:path w="8723630" h="6564630">
                  <a:moveTo>
                    <a:pt x="6916039" y="3631946"/>
                  </a:moveTo>
                  <a:lnTo>
                    <a:pt x="6344539" y="3004312"/>
                  </a:lnTo>
                  <a:lnTo>
                    <a:pt x="5773039" y="3631946"/>
                  </a:lnTo>
                  <a:lnTo>
                    <a:pt x="6324003" y="4237037"/>
                  </a:lnTo>
                  <a:lnTo>
                    <a:pt x="5773039" y="4842129"/>
                  </a:lnTo>
                  <a:lnTo>
                    <a:pt x="6344539" y="5469725"/>
                  </a:lnTo>
                  <a:lnTo>
                    <a:pt x="6916039" y="4842129"/>
                  </a:lnTo>
                  <a:lnTo>
                    <a:pt x="6365062" y="4237037"/>
                  </a:lnTo>
                  <a:lnTo>
                    <a:pt x="6916039" y="3631946"/>
                  </a:lnTo>
                  <a:close/>
                </a:path>
                <a:path w="8723630" h="6564630">
                  <a:moveTo>
                    <a:pt x="8509508" y="6358649"/>
                  </a:moveTo>
                  <a:lnTo>
                    <a:pt x="7126097" y="4894707"/>
                  </a:lnTo>
                  <a:lnTo>
                    <a:pt x="7126097" y="6358649"/>
                  </a:lnTo>
                  <a:lnTo>
                    <a:pt x="8509508" y="6358649"/>
                  </a:lnTo>
                  <a:close/>
                </a:path>
                <a:path w="8723630" h="6564630">
                  <a:moveTo>
                    <a:pt x="8552002" y="1281696"/>
                  </a:moveTo>
                  <a:lnTo>
                    <a:pt x="7452309" y="1281696"/>
                  </a:lnTo>
                  <a:lnTo>
                    <a:pt x="7452309" y="45593"/>
                  </a:lnTo>
                  <a:lnTo>
                    <a:pt x="6350762" y="45593"/>
                  </a:lnTo>
                  <a:lnTo>
                    <a:pt x="6350762" y="1327150"/>
                  </a:lnTo>
                  <a:lnTo>
                    <a:pt x="6596367" y="1327150"/>
                  </a:lnTo>
                  <a:lnTo>
                    <a:pt x="6328791" y="1638554"/>
                  </a:lnTo>
                  <a:lnTo>
                    <a:pt x="6588087" y="1940318"/>
                  </a:lnTo>
                  <a:lnTo>
                    <a:pt x="6326505" y="2244725"/>
                  </a:lnTo>
                  <a:lnTo>
                    <a:pt x="6601841" y="2565146"/>
                  </a:lnTo>
                  <a:lnTo>
                    <a:pt x="6877304" y="2244725"/>
                  </a:lnTo>
                  <a:lnTo>
                    <a:pt x="6617881" y="1942973"/>
                  </a:lnTo>
                  <a:lnTo>
                    <a:pt x="6879463" y="1638554"/>
                  </a:lnTo>
                  <a:lnTo>
                    <a:pt x="6611874" y="1327150"/>
                  </a:lnTo>
                  <a:lnTo>
                    <a:pt x="7145541" y="1327150"/>
                  </a:lnTo>
                  <a:lnTo>
                    <a:pt x="6889750" y="1624838"/>
                  </a:lnTo>
                  <a:lnTo>
                    <a:pt x="7155256" y="1933829"/>
                  </a:lnTo>
                  <a:lnTo>
                    <a:pt x="6889750" y="2242820"/>
                  </a:lnTo>
                  <a:lnTo>
                    <a:pt x="7165086" y="2563241"/>
                  </a:lnTo>
                  <a:lnTo>
                    <a:pt x="7440549" y="2242820"/>
                  </a:lnTo>
                  <a:lnTo>
                    <a:pt x="7174903" y="1933829"/>
                  </a:lnTo>
                  <a:lnTo>
                    <a:pt x="7440549" y="1624838"/>
                  </a:lnTo>
                  <a:lnTo>
                    <a:pt x="7184618" y="1327150"/>
                  </a:lnTo>
                  <a:lnTo>
                    <a:pt x="7450455" y="1327150"/>
                  </a:lnTo>
                  <a:lnTo>
                    <a:pt x="7450455" y="2563241"/>
                  </a:lnTo>
                  <a:lnTo>
                    <a:pt x="8552002" y="2563241"/>
                  </a:lnTo>
                  <a:lnTo>
                    <a:pt x="8552002" y="1281696"/>
                  </a:lnTo>
                  <a:close/>
                </a:path>
                <a:path w="8723630" h="6564630">
                  <a:moveTo>
                    <a:pt x="8561959" y="640842"/>
                  </a:moveTo>
                  <a:lnTo>
                    <a:pt x="8560130" y="588289"/>
                  </a:lnTo>
                  <a:lnTo>
                    <a:pt x="8554745" y="536892"/>
                  </a:lnTo>
                  <a:lnTo>
                    <a:pt x="8545957" y="486841"/>
                  </a:lnTo>
                  <a:lnTo>
                    <a:pt x="8533879" y="438289"/>
                  </a:lnTo>
                  <a:lnTo>
                    <a:pt x="8518677" y="391388"/>
                  </a:lnTo>
                  <a:lnTo>
                    <a:pt x="8500491" y="346329"/>
                  </a:lnTo>
                  <a:lnTo>
                    <a:pt x="8479460" y="303276"/>
                  </a:lnTo>
                  <a:lnTo>
                    <a:pt x="8455711" y="262369"/>
                  </a:lnTo>
                  <a:lnTo>
                    <a:pt x="8429409" y="223786"/>
                  </a:lnTo>
                  <a:lnTo>
                    <a:pt x="8400682" y="187693"/>
                  </a:lnTo>
                  <a:lnTo>
                    <a:pt x="8369668" y="154266"/>
                  </a:lnTo>
                  <a:lnTo>
                    <a:pt x="8336521" y="123647"/>
                  </a:lnTo>
                  <a:lnTo>
                    <a:pt x="8301368" y="96012"/>
                  </a:lnTo>
                  <a:lnTo>
                    <a:pt x="8264360" y="71526"/>
                  </a:lnTo>
                  <a:lnTo>
                    <a:pt x="8225637" y="50368"/>
                  </a:lnTo>
                  <a:lnTo>
                    <a:pt x="8185353" y="32677"/>
                  </a:lnTo>
                  <a:lnTo>
                    <a:pt x="8143621" y="18630"/>
                  </a:lnTo>
                  <a:lnTo>
                    <a:pt x="8100606" y="8394"/>
                  </a:lnTo>
                  <a:lnTo>
                    <a:pt x="8056448" y="2133"/>
                  </a:lnTo>
                  <a:lnTo>
                    <a:pt x="8011287" y="0"/>
                  </a:lnTo>
                  <a:lnTo>
                    <a:pt x="7966113" y="2133"/>
                  </a:lnTo>
                  <a:lnTo>
                    <a:pt x="7921942" y="8394"/>
                  </a:lnTo>
                  <a:lnTo>
                    <a:pt x="7878927" y="18630"/>
                  </a:lnTo>
                  <a:lnTo>
                    <a:pt x="7837195" y="32677"/>
                  </a:lnTo>
                  <a:lnTo>
                    <a:pt x="7796898" y="50368"/>
                  </a:lnTo>
                  <a:lnTo>
                    <a:pt x="7758176" y="71526"/>
                  </a:lnTo>
                  <a:lnTo>
                    <a:pt x="7721155" y="96012"/>
                  </a:lnTo>
                  <a:lnTo>
                    <a:pt x="7686002" y="123647"/>
                  </a:lnTo>
                  <a:lnTo>
                    <a:pt x="7652842" y="154266"/>
                  </a:lnTo>
                  <a:lnTo>
                    <a:pt x="7621816" y="187693"/>
                  </a:lnTo>
                  <a:lnTo>
                    <a:pt x="7593076" y="223786"/>
                  </a:lnTo>
                  <a:lnTo>
                    <a:pt x="7566761" y="262369"/>
                  </a:lnTo>
                  <a:lnTo>
                    <a:pt x="7543012" y="303276"/>
                  </a:lnTo>
                  <a:lnTo>
                    <a:pt x="7521969" y="346329"/>
                  </a:lnTo>
                  <a:lnTo>
                    <a:pt x="7503769" y="391388"/>
                  </a:lnTo>
                  <a:lnTo>
                    <a:pt x="7488568" y="438289"/>
                  </a:lnTo>
                  <a:lnTo>
                    <a:pt x="7476490" y="486841"/>
                  </a:lnTo>
                  <a:lnTo>
                    <a:pt x="7467689" y="536892"/>
                  </a:lnTo>
                  <a:lnTo>
                    <a:pt x="7462304" y="588289"/>
                  </a:lnTo>
                  <a:lnTo>
                    <a:pt x="7460488" y="640842"/>
                  </a:lnTo>
                  <a:lnTo>
                    <a:pt x="7462304" y="693407"/>
                  </a:lnTo>
                  <a:lnTo>
                    <a:pt x="7467689" y="744804"/>
                  </a:lnTo>
                  <a:lnTo>
                    <a:pt x="7476490" y="794854"/>
                  </a:lnTo>
                  <a:lnTo>
                    <a:pt x="7488568" y="843407"/>
                  </a:lnTo>
                  <a:lnTo>
                    <a:pt x="7503769" y="890308"/>
                  </a:lnTo>
                  <a:lnTo>
                    <a:pt x="7521969" y="935367"/>
                  </a:lnTo>
                  <a:lnTo>
                    <a:pt x="7543012" y="978420"/>
                  </a:lnTo>
                  <a:lnTo>
                    <a:pt x="7566761" y="1019327"/>
                  </a:lnTo>
                  <a:lnTo>
                    <a:pt x="7593076" y="1057910"/>
                  </a:lnTo>
                  <a:lnTo>
                    <a:pt x="7621816" y="1094003"/>
                  </a:lnTo>
                  <a:lnTo>
                    <a:pt x="7652842" y="1127429"/>
                  </a:lnTo>
                  <a:lnTo>
                    <a:pt x="7686002" y="1158049"/>
                  </a:lnTo>
                  <a:lnTo>
                    <a:pt x="7721155" y="1185684"/>
                  </a:lnTo>
                  <a:lnTo>
                    <a:pt x="7758176" y="1210170"/>
                  </a:lnTo>
                  <a:lnTo>
                    <a:pt x="7796898" y="1231328"/>
                  </a:lnTo>
                  <a:lnTo>
                    <a:pt x="7837195" y="1249019"/>
                  </a:lnTo>
                  <a:lnTo>
                    <a:pt x="7878927" y="1263065"/>
                  </a:lnTo>
                  <a:lnTo>
                    <a:pt x="7921942" y="1273302"/>
                  </a:lnTo>
                  <a:lnTo>
                    <a:pt x="7966113" y="1279563"/>
                  </a:lnTo>
                  <a:lnTo>
                    <a:pt x="8011287" y="1281684"/>
                  </a:lnTo>
                  <a:lnTo>
                    <a:pt x="8056448" y="1279563"/>
                  </a:lnTo>
                  <a:lnTo>
                    <a:pt x="8100606" y="1273302"/>
                  </a:lnTo>
                  <a:lnTo>
                    <a:pt x="8143621" y="1263065"/>
                  </a:lnTo>
                  <a:lnTo>
                    <a:pt x="8185353" y="1249019"/>
                  </a:lnTo>
                  <a:lnTo>
                    <a:pt x="8225637" y="1231328"/>
                  </a:lnTo>
                  <a:lnTo>
                    <a:pt x="8264360" y="1210170"/>
                  </a:lnTo>
                  <a:lnTo>
                    <a:pt x="8301368" y="1185684"/>
                  </a:lnTo>
                  <a:lnTo>
                    <a:pt x="8336521" y="1158049"/>
                  </a:lnTo>
                  <a:lnTo>
                    <a:pt x="8369668" y="1127429"/>
                  </a:lnTo>
                  <a:lnTo>
                    <a:pt x="8400682" y="1094003"/>
                  </a:lnTo>
                  <a:lnTo>
                    <a:pt x="8429409" y="1057910"/>
                  </a:lnTo>
                  <a:lnTo>
                    <a:pt x="8455711" y="1019327"/>
                  </a:lnTo>
                  <a:lnTo>
                    <a:pt x="8479460" y="978420"/>
                  </a:lnTo>
                  <a:lnTo>
                    <a:pt x="8500491" y="935367"/>
                  </a:lnTo>
                  <a:lnTo>
                    <a:pt x="8518677" y="890308"/>
                  </a:lnTo>
                  <a:lnTo>
                    <a:pt x="8533879" y="843407"/>
                  </a:lnTo>
                  <a:lnTo>
                    <a:pt x="8545957" y="794854"/>
                  </a:lnTo>
                  <a:lnTo>
                    <a:pt x="8554745" y="744804"/>
                  </a:lnTo>
                  <a:lnTo>
                    <a:pt x="8560130" y="693407"/>
                  </a:lnTo>
                  <a:lnTo>
                    <a:pt x="8561959" y="640842"/>
                  </a:lnTo>
                  <a:close/>
                </a:path>
                <a:path w="8723630" h="6564630">
                  <a:moveTo>
                    <a:pt x="8723109" y="3820210"/>
                  </a:moveTo>
                  <a:lnTo>
                    <a:pt x="8706345" y="3738638"/>
                  </a:lnTo>
                  <a:lnTo>
                    <a:pt x="8693226" y="3691712"/>
                  </a:lnTo>
                  <a:lnTo>
                    <a:pt x="8677948" y="3645903"/>
                  </a:lnTo>
                  <a:lnTo>
                    <a:pt x="8660574" y="3601313"/>
                  </a:lnTo>
                  <a:lnTo>
                    <a:pt x="8641169" y="3558019"/>
                  </a:lnTo>
                  <a:lnTo>
                    <a:pt x="8619795" y="3516084"/>
                  </a:lnTo>
                  <a:lnTo>
                    <a:pt x="8596541" y="3475596"/>
                  </a:lnTo>
                  <a:lnTo>
                    <a:pt x="8571446" y="3436620"/>
                  </a:lnTo>
                  <a:lnTo>
                    <a:pt x="8544611" y="3399244"/>
                  </a:lnTo>
                  <a:lnTo>
                    <a:pt x="8516074" y="3363531"/>
                  </a:lnTo>
                  <a:lnTo>
                    <a:pt x="8485924" y="3329571"/>
                  </a:lnTo>
                  <a:lnTo>
                    <a:pt x="8454225" y="3297440"/>
                  </a:lnTo>
                  <a:lnTo>
                    <a:pt x="8421027" y="3267214"/>
                  </a:lnTo>
                  <a:lnTo>
                    <a:pt x="8386419" y="3238957"/>
                  </a:lnTo>
                  <a:lnTo>
                    <a:pt x="8350466" y="3212757"/>
                  </a:lnTo>
                  <a:lnTo>
                    <a:pt x="8313229" y="3188690"/>
                  </a:lnTo>
                  <a:lnTo>
                    <a:pt x="8274774" y="3166834"/>
                  </a:lnTo>
                  <a:lnTo>
                    <a:pt x="8235188" y="3147263"/>
                  </a:lnTo>
                  <a:lnTo>
                    <a:pt x="8194510" y="3130042"/>
                  </a:lnTo>
                  <a:lnTo>
                    <a:pt x="8152828" y="3115272"/>
                  </a:lnTo>
                  <a:lnTo>
                    <a:pt x="8110207" y="3103003"/>
                  </a:lnTo>
                  <a:lnTo>
                    <a:pt x="8066710" y="3093339"/>
                  </a:lnTo>
                  <a:lnTo>
                    <a:pt x="8022399" y="3086341"/>
                  </a:lnTo>
                  <a:lnTo>
                    <a:pt x="7977365" y="3082086"/>
                  </a:lnTo>
                  <a:lnTo>
                    <a:pt x="7931658" y="3080639"/>
                  </a:lnTo>
                  <a:lnTo>
                    <a:pt x="7885938" y="3082086"/>
                  </a:lnTo>
                  <a:lnTo>
                    <a:pt x="7840904" y="3086341"/>
                  </a:lnTo>
                  <a:lnTo>
                    <a:pt x="7796593" y="3093339"/>
                  </a:lnTo>
                  <a:lnTo>
                    <a:pt x="7753096" y="3103003"/>
                  </a:lnTo>
                  <a:lnTo>
                    <a:pt x="7710462" y="3115272"/>
                  </a:lnTo>
                  <a:lnTo>
                    <a:pt x="7668781" y="3130042"/>
                  </a:lnTo>
                  <a:lnTo>
                    <a:pt x="7628102" y="3147263"/>
                  </a:lnTo>
                  <a:lnTo>
                    <a:pt x="7588504" y="3166834"/>
                  </a:lnTo>
                  <a:lnTo>
                    <a:pt x="7550048" y="3188690"/>
                  </a:lnTo>
                  <a:lnTo>
                    <a:pt x="7512799" y="3212757"/>
                  </a:lnTo>
                  <a:lnTo>
                    <a:pt x="7476845" y="3238957"/>
                  </a:lnTo>
                  <a:lnTo>
                    <a:pt x="7442225" y="3267214"/>
                  </a:lnTo>
                  <a:lnTo>
                    <a:pt x="7409027" y="3297440"/>
                  </a:lnTo>
                  <a:lnTo>
                    <a:pt x="7377316" y="3329571"/>
                  </a:lnTo>
                  <a:lnTo>
                    <a:pt x="7347166" y="3363531"/>
                  </a:lnTo>
                  <a:lnTo>
                    <a:pt x="7318616" y="3399244"/>
                  </a:lnTo>
                  <a:lnTo>
                    <a:pt x="7291768" y="3436620"/>
                  </a:lnTo>
                  <a:lnTo>
                    <a:pt x="7266686" y="3475596"/>
                  </a:lnTo>
                  <a:lnTo>
                    <a:pt x="7243419" y="3516084"/>
                  </a:lnTo>
                  <a:lnTo>
                    <a:pt x="7222045" y="3558019"/>
                  </a:lnTo>
                  <a:lnTo>
                    <a:pt x="7202627" y="3601313"/>
                  </a:lnTo>
                  <a:lnTo>
                    <a:pt x="7185241" y="3645903"/>
                  </a:lnTo>
                  <a:lnTo>
                    <a:pt x="7169963" y="3691712"/>
                  </a:lnTo>
                  <a:lnTo>
                    <a:pt x="7156844" y="3738638"/>
                  </a:lnTo>
                  <a:lnTo>
                    <a:pt x="7145947" y="3786644"/>
                  </a:lnTo>
                  <a:lnTo>
                    <a:pt x="7137362" y="3835616"/>
                  </a:lnTo>
                  <a:lnTo>
                    <a:pt x="7131151" y="3885501"/>
                  </a:lnTo>
                  <a:lnTo>
                    <a:pt x="7127367" y="3936212"/>
                  </a:lnTo>
                  <a:lnTo>
                    <a:pt x="7126097" y="3987673"/>
                  </a:lnTo>
                  <a:lnTo>
                    <a:pt x="7127367" y="4039146"/>
                  </a:lnTo>
                  <a:lnTo>
                    <a:pt x="7131151" y="4089857"/>
                  </a:lnTo>
                  <a:lnTo>
                    <a:pt x="7137362" y="4139742"/>
                  </a:lnTo>
                  <a:lnTo>
                    <a:pt x="7145947" y="4188714"/>
                  </a:lnTo>
                  <a:lnTo>
                    <a:pt x="7156844" y="4236720"/>
                  </a:lnTo>
                  <a:lnTo>
                    <a:pt x="7169963" y="4283646"/>
                  </a:lnTo>
                  <a:lnTo>
                    <a:pt x="7185241" y="4329455"/>
                  </a:lnTo>
                  <a:lnTo>
                    <a:pt x="7202627" y="4374045"/>
                  </a:lnTo>
                  <a:lnTo>
                    <a:pt x="7222045" y="4417339"/>
                  </a:lnTo>
                  <a:lnTo>
                    <a:pt x="7243419" y="4459275"/>
                  </a:lnTo>
                  <a:lnTo>
                    <a:pt x="7266686" y="4499762"/>
                  </a:lnTo>
                  <a:lnTo>
                    <a:pt x="7291768" y="4538738"/>
                  </a:lnTo>
                  <a:lnTo>
                    <a:pt x="7318616" y="4576115"/>
                  </a:lnTo>
                  <a:lnTo>
                    <a:pt x="7347166" y="4611827"/>
                  </a:lnTo>
                  <a:lnTo>
                    <a:pt x="7377316" y="4645787"/>
                  </a:lnTo>
                  <a:lnTo>
                    <a:pt x="7409027" y="4677918"/>
                  </a:lnTo>
                  <a:lnTo>
                    <a:pt x="7442225" y="4708144"/>
                  </a:lnTo>
                  <a:lnTo>
                    <a:pt x="7476845" y="4736401"/>
                  </a:lnTo>
                  <a:lnTo>
                    <a:pt x="7512799" y="4762601"/>
                  </a:lnTo>
                  <a:lnTo>
                    <a:pt x="7550048" y="4786668"/>
                  </a:lnTo>
                  <a:lnTo>
                    <a:pt x="7588504" y="4808525"/>
                  </a:lnTo>
                  <a:lnTo>
                    <a:pt x="7628102" y="4828095"/>
                  </a:lnTo>
                  <a:lnTo>
                    <a:pt x="7668781" y="4845316"/>
                  </a:lnTo>
                  <a:lnTo>
                    <a:pt x="7710462" y="4860087"/>
                  </a:lnTo>
                  <a:lnTo>
                    <a:pt x="7753096" y="4872355"/>
                  </a:lnTo>
                  <a:lnTo>
                    <a:pt x="7796593" y="4882019"/>
                  </a:lnTo>
                  <a:lnTo>
                    <a:pt x="7840904" y="4889017"/>
                  </a:lnTo>
                  <a:lnTo>
                    <a:pt x="7885938" y="4893272"/>
                  </a:lnTo>
                  <a:lnTo>
                    <a:pt x="7931658" y="4894707"/>
                  </a:lnTo>
                  <a:lnTo>
                    <a:pt x="7977365" y="4893272"/>
                  </a:lnTo>
                  <a:lnTo>
                    <a:pt x="8022399" y="4889017"/>
                  </a:lnTo>
                  <a:lnTo>
                    <a:pt x="8066710" y="4882019"/>
                  </a:lnTo>
                  <a:lnTo>
                    <a:pt x="8110207" y="4872355"/>
                  </a:lnTo>
                  <a:lnTo>
                    <a:pt x="8152828" y="4860087"/>
                  </a:lnTo>
                  <a:lnTo>
                    <a:pt x="8194510" y="4845316"/>
                  </a:lnTo>
                  <a:lnTo>
                    <a:pt x="8235188" y="4828095"/>
                  </a:lnTo>
                  <a:lnTo>
                    <a:pt x="8274774" y="4808525"/>
                  </a:lnTo>
                  <a:lnTo>
                    <a:pt x="8313229" y="4786668"/>
                  </a:lnTo>
                  <a:lnTo>
                    <a:pt x="8350466" y="4762601"/>
                  </a:lnTo>
                  <a:lnTo>
                    <a:pt x="8386419" y="4736401"/>
                  </a:lnTo>
                  <a:lnTo>
                    <a:pt x="8421027" y="4708144"/>
                  </a:lnTo>
                  <a:lnTo>
                    <a:pt x="8454225" y="4677918"/>
                  </a:lnTo>
                  <a:lnTo>
                    <a:pt x="8485924" y="4645787"/>
                  </a:lnTo>
                  <a:lnTo>
                    <a:pt x="8516074" y="4611827"/>
                  </a:lnTo>
                  <a:lnTo>
                    <a:pt x="8544611" y="4576115"/>
                  </a:lnTo>
                  <a:lnTo>
                    <a:pt x="8571446" y="4538738"/>
                  </a:lnTo>
                  <a:lnTo>
                    <a:pt x="8596541" y="4499762"/>
                  </a:lnTo>
                  <a:lnTo>
                    <a:pt x="8619795" y="4459275"/>
                  </a:lnTo>
                  <a:lnTo>
                    <a:pt x="8641169" y="4417339"/>
                  </a:lnTo>
                  <a:lnTo>
                    <a:pt x="8660574" y="4374045"/>
                  </a:lnTo>
                  <a:lnTo>
                    <a:pt x="8677948" y="4329455"/>
                  </a:lnTo>
                  <a:lnTo>
                    <a:pt x="8693226" y="4283646"/>
                  </a:lnTo>
                  <a:lnTo>
                    <a:pt x="8706345" y="4236720"/>
                  </a:lnTo>
                  <a:lnTo>
                    <a:pt x="8717229" y="4188714"/>
                  </a:lnTo>
                  <a:lnTo>
                    <a:pt x="8723109" y="4155148"/>
                  </a:lnTo>
                  <a:lnTo>
                    <a:pt x="8723109" y="3820210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7538" y="309498"/>
            <a:ext cx="4249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spc="-5" dirty="0" smtClean="0"/>
              <a:t>МОТЫГИНСКИЙ</a:t>
            </a:r>
            <a:r>
              <a:rPr sz="3000" spc="-105" dirty="0" smtClean="0"/>
              <a:t> </a:t>
            </a:r>
            <a:r>
              <a:rPr sz="3000" spc="-35" dirty="0"/>
              <a:t>РАЙОН</a:t>
            </a:r>
            <a:endParaRPr sz="30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80" y="836675"/>
            <a:ext cx="3923918" cy="30243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54148" y="4698313"/>
            <a:ext cx="687959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0" marR="5080" indent="-832485">
              <a:lnSpc>
                <a:spcPct val="100000"/>
              </a:lnSpc>
              <a:spcBef>
                <a:spcPts val="95"/>
              </a:spcBef>
            </a:pPr>
            <a:r>
              <a:rPr sz="3400" b="1" spc="-20" dirty="0">
                <a:solidFill>
                  <a:srgbClr val="17375E"/>
                </a:solidFill>
                <a:latin typeface="Calibri"/>
                <a:cs typeface="Calibri"/>
              </a:rPr>
              <a:t>БЮДЖЕТ </a:t>
            </a:r>
            <a:r>
              <a:rPr sz="3400" b="1" spc="-5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34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5" dirty="0" smtClean="0">
                <a:solidFill>
                  <a:srgbClr val="17375E"/>
                </a:solidFill>
                <a:latin typeface="Calibri"/>
                <a:cs typeface="Calibri"/>
              </a:rPr>
              <a:t>202</a:t>
            </a:r>
            <a:r>
              <a:rPr lang="ru-RU" sz="3400" b="1" spc="-5" dirty="0" smtClean="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sz="34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65" dirty="0">
                <a:solidFill>
                  <a:srgbClr val="17375E"/>
                </a:solidFill>
                <a:latin typeface="Calibri"/>
                <a:cs typeface="Calibri"/>
              </a:rPr>
              <a:t>ГОД</a:t>
            </a:r>
            <a:r>
              <a:rPr sz="34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34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17375E"/>
                </a:solidFill>
                <a:latin typeface="Calibri"/>
                <a:cs typeface="Calibri"/>
              </a:rPr>
              <a:t>ПЛАНОВЫЙ </a:t>
            </a:r>
            <a:r>
              <a:rPr sz="3400" b="1" spc="-7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20" dirty="0">
                <a:solidFill>
                  <a:srgbClr val="17375E"/>
                </a:solidFill>
                <a:latin typeface="Calibri"/>
                <a:cs typeface="Calibri"/>
              </a:rPr>
              <a:t>ПЕРИОД</a:t>
            </a:r>
            <a:r>
              <a:rPr sz="34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5" dirty="0" smtClean="0">
                <a:solidFill>
                  <a:srgbClr val="17375E"/>
                </a:solidFill>
                <a:latin typeface="Calibri"/>
                <a:cs typeface="Calibri"/>
              </a:rPr>
              <a:t>202</a:t>
            </a:r>
            <a:r>
              <a:rPr lang="ru-RU" sz="3400" b="1" spc="-5" dirty="0" smtClean="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sz="3400" b="1" spc="2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17375E"/>
                </a:solidFill>
                <a:latin typeface="Calibri"/>
                <a:cs typeface="Calibri"/>
              </a:rPr>
              <a:t>–</a:t>
            </a:r>
            <a:r>
              <a:rPr sz="34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5" dirty="0" smtClean="0">
                <a:solidFill>
                  <a:srgbClr val="17375E"/>
                </a:solidFill>
                <a:latin typeface="Calibri"/>
                <a:cs typeface="Calibri"/>
              </a:rPr>
              <a:t>202</a:t>
            </a:r>
            <a:r>
              <a:rPr lang="ru-RU" sz="3400" b="1" spc="-5" dirty="0" smtClean="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sz="3400" b="1" spc="1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400" b="1" spc="-60" dirty="0">
                <a:solidFill>
                  <a:srgbClr val="17375E"/>
                </a:solidFill>
                <a:latin typeface="Calibri"/>
                <a:cs typeface="Calibri"/>
              </a:rPr>
              <a:t>ГОДОВ</a:t>
            </a:r>
            <a:endParaRPr sz="3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6952" y="5724258"/>
            <a:ext cx="999048" cy="87062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375" y="0"/>
            <a:ext cx="7286624" cy="4766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20846" y="0"/>
            <a:ext cx="50184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solidFill>
                  <a:srgbClr val="17375E"/>
                </a:solidFill>
                <a:latin typeface="Calibri"/>
                <a:cs typeface="Calibri"/>
              </a:rPr>
              <a:t>РАСХОДЫ </a:t>
            </a: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МУНИЦИПАЛЬНОГО</a:t>
            </a:r>
            <a:r>
              <a:rPr sz="14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Calibri"/>
                <a:cs typeface="Calibri"/>
              </a:rPr>
              <a:t>ОБРАЗОВАНИЯ</a:t>
            </a:r>
            <a:r>
              <a:rPr sz="14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МОТЫГИ</a:t>
            </a:r>
            <a:r>
              <a:rPr sz="1400" b="1" dirty="0" smtClean="0">
                <a:solidFill>
                  <a:srgbClr val="17375E"/>
                </a:solidFill>
                <a:latin typeface="Calibri"/>
                <a:cs typeface="Calibri"/>
              </a:rPr>
              <a:t>НСКИЙ</a:t>
            </a:r>
            <a:endParaRPr sz="14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b="1" spc="-15" dirty="0">
                <a:solidFill>
                  <a:srgbClr val="17375E"/>
                </a:solidFill>
                <a:latin typeface="Calibri"/>
                <a:cs typeface="Calibri"/>
              </a:rPr>
              <a:t>РАЙОН</a:t>
            </a:r>
            <a:r>
              <a:rPr sz="14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Calibri"/>
                <a:cs typeface="Calibri"/>
              </a:rPr>
              <a:t>РАМКАХ</a:t>
            </a:r>
            <a:r>
              <a:rPr sz="14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МУНИЦИПАЛЬНЫХ</a:t>
            </a:r>
            <a:r>
              <a:rPr sz="14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Calibri"/>
                <a:cs typeface="Calibri"/>
              </a:rPr>
              <a:t>ПРОГРАММ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44523"/>
              </p:ext>
            </p:extLst>
          </p:nvPr>
        </p:nvGraphicFramePr>
        <p:xfrm>
          <a:off x="228600" y="1565349"/>
          <a:ext cx="4310669" cy="5127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97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19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653">
                <a:tc rowSpan="2">
                  <a:txBody>
                    <a:bodyPr/>
                    <a:lstStyle/>
                    <a:p>
                      <a:pPr marL="16510" marR="3175" indent="1968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sz="900" spc="-17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71755" marB="0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86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</a:t>
                      </a:r>
                      <a:r>
                        <a:rPr sz="9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900" spc="-5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</a:t>
                      </a:r>
                      <a:r>
                        <a:rPr sz="9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>
                      <a:noFill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4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ts val="869"/>
                        </a:lnSpc>
                      </a:pPr>
                      <a:r>
                        <a:rPr sz="9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</a:t>
                      </a:r>
                      <a:r>
                        <a:rPr sz="900" spc="-4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869"/>
                        </a:lnSpc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ts val="869"/>
                        </a:lnSpc>
                      </a:pP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869"/>
                        </a:lnSpc>
                      </a:pP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869"/>
                        </a:lnSpc>
                      </a:pP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910"/>
                        </a:lnSpc>
                      </a:pP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74295">
                        <a:lnSpc>
                          <a:spcPts val="925"/>
                        </a:lnSpc>
                      </a:pPr>
                      <a:r>
                        <a:rPr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endParaRPr sz="9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marL="5080" algn="ctr">
                        <a:lnSpc>
                          <a:spcPts val="930"/>
                        </a:lnSpc>
                        <a:spcBef>
                          <a:spcPts val="3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«РАЗВИТИЕ ФИЗИЧЕСКОЙ КУЛЬТУРЫ И СПОРТА НА ТЕРРИТОРИИ МОТЫГИНСКОГО РАЙОНА»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0,10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0,10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0,10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0,10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100,00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marL="5080" algn="ctr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«РАЗВИТИЕ КУЛЬТУРЫ И ТУРИЗМА»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119,77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102,07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83,31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83,31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85,22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302">
                <a:tc>
                  <a:txBody>
                    <a:bodyPr/>
                    <a:lstStyle/>
                    <a:p>
                      <a:pPr marL="5080" algn="ctr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«РАЗВИТИЕ ОБЩЕГО И ДОПОЛНИТЕЛЬНОГО ОБРАЗОВАНИЯ В МОТЫГИНСКОМ РАЙОНЕ»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615,33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indent="0" algn="ctr" defTabSz="914400" eaLnBrk="1" fontAlgn="auto" latinLnBrk="0" hangingPunct="1">
                        <a:lnSpc>
                          <a:spcPts val="91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573,96</a:t>
                      </a: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567,31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552,88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93,28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31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1765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«МОЛОДЕЖЬ МОТЫГИНСКОГО РАЙОНА В ХХ1 ВЕКЕ»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0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7,00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7,11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6,98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6,98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101,57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178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2940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«УПРАВЛЕНИЕ МУНИЦИПАЛЬНЫМИ ФИНАНСАМИ»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126,86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135,85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135,85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135,85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107,08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marL="5080" algn="ctr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«СОДЕЙСТВИЕ РАЗВИТИЮ МЕСТНОГО САМОУПРАВЛЕНИЯ»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7,13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2,92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2,46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2,46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40,95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302">
                <a:tc>
                  <a:txBody>
                    <a:bodyPr/>
                    <a:lstStyle/>
                    <a:p>
                      <a:pPr marL="5080" algn="ctr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«РЕФОРМИРОВАНИЕ И МОДЕРНИЗАЦИЯ ЖИЛИЩНО-КОММУНАЛЬНОГО ХОЗЯЙСТВА И ПОВЫШЕНИЯ ЭНЕРГЕТИЧЕСКОЙ ЭФФЕКТИВНОСТИ»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97,93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indent="0" algn="ctr" defTabSz="914400" eaLnBrk="1" fontAlgn="auto" latinLnBrk="0" hangingPunct="1">
                        <a:lnSpc>
                          <a:spcPts val="91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83,19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69,98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69,98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84,95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254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41020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«ЗАЩИТА НАСЕЛЕНИЯ И ТЕРРИТОРИЙ МОТЫГИНСКОГО РАЙОНА ОТ ЧРЕЗВЫЧАЙНЫХ СИТУАЦИЙ ПРИРОДНОГО И ТЕХНОГЕННОГО ХАРАКТЕРА»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6,85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7,37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7, 35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6,50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107,54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0830">
                <a:tc>
                  <a:txBody>
                    <a:bodyPr/>
                    <a:lstStyle/>
                    <a:p>
                      <a:pPr marL="5080" algn="ctr">
                        <a:lnSpc>
                          <a:spcPts val="950"/>
                        </a:lnSpc>
                        <a:spcBef>
                          <a:spcPts val="55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«РАЗВИТИЕ МАЛОГО,СРЕДНЕГО ПРЕДПРИНИМАТЕЛЬСТВА И СЕЛЬСКОГО ХОЗЯЙСТВА В МОТЫГИНСКОМ РАЙОНЕ»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6,11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2,11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2,01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2,01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  <a:spcBef>
                          <a:spcPts val="10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34,55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4251">
                <a:tc>
                  <a:txBody>
                    <a:bodyPr/>
                    <a:lstStyle/>
                    <a:p>
                      <a:pPr marL="5080" algn="ctr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«РАЗВИТИЕ ТРАНСПОРТНОЙ СИСТЕМЫ В МОТЫГИНСКОМ РАЙОНЕ»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45,52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40,74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40,76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40,79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89,50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4353">
                <a:tc>
                  <a:txBody>
                    <a:bodyPr/>
                    <a:lstStyle/>
                    <a:p>
                      <a:pPr marL="5080" algn="ctr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5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МП «ОБЕСПЕЧЕНИЕ ДОСТУПНЫМ И КОМФОРТНЫМ ЖИЛЬЕМ ЖИТЕЛЕЙ МОТЫГИНСКОГО РАЙОНА»</a:t>
                      </a:r>
                      <a:endParaRPr sz="85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144,13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8,95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8,85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8,85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Bef>
                          <a:spcPts val="50"/>
                        </a:spcBef>
                      </a:pPr>
                      <a:r>
                        <a:rPr lang="ru-RU" sz="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6,21</a:t>
                      </a:r>
                      <a:endParaRPr sz="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4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905"/>
                        </a:lnSpc>
                        <a:spcBef>
                          <a:spcPts val="50"/>
                        </a:spcBef>
                      </a:pPr>
                      <a:endParaRPr sz="8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ts val="905"/>
                        </a:lnSpc>
                        <a:spcBef>
                          <a:spcPts val="50"/>
                        </a:spcBef>
                      </a:pPr>
                      <a:endParaRPr sz="80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ts val="905"/>
                        </a:lnSpc>
                        <a:spcBef>
                          <a:spcPts val="50"/>
                        </a:spcBef>
                      </a:pPr>
                      <a:endParaRPr sz="80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ts val="905"/>
                        </a:lnSpc>
                        <a:spcBef>
                          <a:spcPts val="50"/>
                        </a:spcBef>
                      </a:pPr>
                      <a:endParaRPr sz="8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905"/>
                        </a:lnSpc>
                        <a:spcBef>
                          <a:spcPts val="50"/>
                        </a:spcBef>
                      </a:pPr>
                      <a:endParaRPr sz="8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5"/>
                        </a:lnSpc>
                        <a:spcBef>
                          <a:spcPts val="50"/>
                        </a:spcBef>
                      </a:pPr>
                      <a:endParaRPr sz="800" dirty="0">
                        <a:solidFill>
                          <a:sysClr val="windowText" lastClr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511934" y="700785"/>
            <a:ext cx="31388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900" b="1" spc="-1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1" dirty="0" smtClean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900" b="1" dirty="0" smtClean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900" b="1" spc="-25" dirty="0" smtClean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1" spc="-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900" b="1" spc="10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1" spc="-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sz="900" b="1" spc="-1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1" spc="-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900" b="1" spc="-5" dirty="0" smtClean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Мотыгинский</a:t>
            </a:r>
            <a:r>
              <a:rPr sz="900" b="1" spc="15" dirty="0" smtClean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1" spc="-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sz="900" b="1" spc="1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1" spc="-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sz="900" b="1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900" b="1" spc="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b="1" spc="-5" dirty="0">
                <a:solidFill>
                  <a:srgbClr val="3CA4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формате.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26490"/>
            <a:ext cx="987107" cy="10737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4306" y="1111246"/>
            <a:ext cx="28619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905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spc="3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0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sz="1000" spc="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</a:t>
            </a:r>
            <a:r>
              <a:rPr sz="1000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</a:t>
            </a:r>
            <a:r>
              <a:rPr sz="10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z="900" spc="-5" dirty="0" smtClean="0">
                <a:cs typeface="Times New Roman" panose="02020603050405020304" pitchFamily="18" charset="0"/>
              </a:rPr>
              <a:t>.</a:t>
            </a:r>
            <a:endParaRPr sz="900" dirty="0"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7608" y="600836"/>
            <a:ext cx="4032250" cy="774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cs typeface="Times New Roman" panose="02020603050405020304" pitchFamily="18" charset="0"/>
              </a:rPr>
              <a:t>Постановлением</a:t>
            </a:r>
            <a:r>
              <a:rPr sz="900" dirty="0">
                <a:cs typeface="Times New Roman" panose="02020603050405020304" pitchFamily="18" charset="0"/>
              </a:rPr>
              <a:t> главы</a:t>
            </a:r>
            <a:r>
              <a:rPr sz="900" spc="5" dirty="0">
                <a:cs typeface="Times New Roman" panose="02020603050405020304" pitchFamily="18" charset="0"/>
              </a:rPr>
              <a:t> </a:t>
            </a:r>
            <a:r>
              <a:rPr sz="900" spc="-5" dirty="0" err="1">
                <a:cs typeface="Times New Roman" panose="02020603050405020304" pitchFamily="18" charset="0"/>
              </a:rPr>
              <a:t>администрации</a:t>
            </a:r>
            <a:r>
              <a:rPr sz="900" dirty="0">
                <a:cs typeface="Times New Roman" panose="02020603050405020304" pitchFamily="18" charset="0"/>
              </a:rPr>
              <a:t> </a:t>
            </a:r>
            <a:r>
              <a:rPr lang="ru-RU" sz="900" spc="-5" dirty="0" smtClean="0">
                <a:cs typeface="Times New Roman" panose="02020603050405020304" pitchFamily="18" charset="0"/>
              </a:rPr>
              <a:t>Мотыгинского района </a:t>
            </a:r>
            <a:r>
              <a:rPr sz="900" dirty="0" err="1" smtClean="0">
                <a:cs typeface="Times New Roman" panose="02020603050405020304" pitchFamily="18" charset="0"/>
              </a:rPr>
              <a:t>от</a:t>
            </a:r>
            <a:r>
              <a:rPr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cs typeface="Times New Roman" panose="02020603050405020304" pitchFamily="18" charset="0"/>
              </a:rPr>
              <a:t>27.07.2021 </a:t>
            </a:r>
            <a:r>
              <a:rPr sz="900" spc="-5" dirty="0" err="1" smtClean="0">
                <a:cs typeface="Times New Roman" panose="02020603050405020304" pitchFamily="18" charset="0"/>
              </a:rPr>
              <a:t>года</a:t>
            </a:r>
            <a:r>
              <a:rPr sz="900" spc="-5" dirty="0" smtClean="0">
                <a:cs typeface="Times New Roman" panose="02020603050405020304" pitchFamily="18" charset="0"/>
              </a:rPr>
              <a:t> </a:t>
            </a:r>
            <a:r>
              <a:rPr sz="900" dirty="0">
                <a:cs typeface="Times New Roman" panose="02020603050405020304" pitchFamily="18" charset="0"/>
              </a:rPr>
              <a:t>№ </a:t>
            </a:r>
            <a:r>
              <a:rPr lang="ru-RU" sz="900" spc="-5" dirty="0" smtClean="0">
                <a:cs typeface="Times New Roman" panose="02020603050405020304" pitchFamily="18" charset="0"/>
              </a:rPr>
              <a:t>345-п</a:t>
            </a:r>
            <a:r>
              <a:rPr sz="900" spc="-5" dirty="0" smtClean="0">
                <a:cs typeface="Times New Roman" panose="02020603050405020304" pitchFamily="18" charset="0"/>
              </a:rPr>
              <a:t> </a:t>
            </a:r>
            <a:r>
              <a:rPr sz="900" spc="-5" dirty="0" err="1" smtClean="0">
                <a:cs typeface="Times New Roman" panose="02020603050405020304" pitchFamily="18" charset="0"/>
              </a:rPr>
              <a:t>утвержден</a:t>
            </a:r>
            <a:r>
              <a:rPr sz="900" dirty="0" smtClean="0">
                <a:cs typeface="Times New Roman" panose="02020603050405020304" pitchFamily="18" charset="0"/>
              </a:rPr>
              <a:t> </a:t>
            </a:r>
            <a:r>
              <a:rPr lang="ru-RU" sz="900" spc="-5" dirty="0" smtClean="0">
                <a:cs typeface="Times New Roman" panose="02020603050405020304" pitchFamily="18" charset="0"/>
              </a:rPr>
              <a:t>п</a:t>
            </a:r>
            <a:r>
              <a:rPr sz="900" spc="-5" dirty="0" err="1" smtClean="0">
                <a:cs typeface="Times New Roman" panose="02020603050405020304" pitchFamily="18" charset="0"/>
              </a:rPr>
              <a:t>еречень</a:t>
            </a:r>
            <a:r>
              <a:rPr sz="900" dirty="0" smtClean="0">
                <a:cs typeface="Times New Roman" panose="02020603050405020304" pitchFamily="18" charset="0"/>
              </a:rPr>
              <a:t> </a:t>
            </a:r>
            <a:r>
              <a:rPr sz="900" spc="-5" dirty="0">
                <a:cs typeface="Times New Roman" panose="02020603050405020304" pitchFamily="18" charset="0"/>
              </a:rPr>
              <a:t>муниципальных</a:t>
            </a:r>
            <a:r>
              <a:rPr sz="900" dirty="0">
                <a:cs typeface="Times New Roman" panose="02020603050405020304" pitchFamily="18" charset="0"/>
              </a:rPr>
              <a:t> </a:t>
            </a:r>
            <a:r>
              <a:rPr sz="900" spc="-5" dirty="0">
                <a:cs typeface="Times New Roman" panose="02020603050405020304" pitchFamily="18" charset="0"/>
              </a:rPr>
              <a:t>программ </a:t>
            </a:r>
            <a:r>
              <a:rPr sz="900" dirty="0">
                <a:cs typeface="Times New Roman" panose="02020603050405020304" pitchFamily="18" charset="0"/>
              </a:rPr>
              <a:t> </a:t>
            </a:r>
            <a:r>
              <a:rPr sz="900" spc="-5" dirty="0">
                <a:cs typeface="Times New Roman" panose="02020603050405020304" pitchFamily="18" charset="0"/>
              </a:rPr>
              <a:t>муниципального</a:t>
            </a:r>
            <a:r>
              <a:rPr sz="900" spc="-30" dirty="0">
                <a:cs typeface="Times New Roman" panose="02020603050405020304" pitchFamily="18" charset="0"/>
              </a:rPr>
              <a:t> </a:t>
            </a:r>
            <a:r>
              <a:rPr sz="900" spc="-5" dirty="0" err="1">
                <a:cs typeface="Times New Roman" panose="02020603050405020304" pitchFamily="18" charset="0"/>
              </a:rPr>
              <a:t>образования</a:t>
            </a:r>
            <a:r>
              <a:rPr sz="900" spc="-40" dirty="0">
                <a:cs typeface="Times New Roman" panose="02020603050405020304" pitchFamily="18" charset="0"/>
              </a:rPr>
              <a:t> </a:t>
            </a:r>
            <a:r>
              <a:rPr lang="ru-RU" sz="900" spc="-5" dirty="0" err="1" smtClean="0">
                <a:cs typeface="Times New Roman" panose="02020603050405020304" pitchFamily="18" charset="0"/>
              </a:rPr>
              <a:t>Мотыгин</a:t>
            </a:r>
            <a:r>
              <a:rPr sz="900" spc="-5" dirty="0" err="1" smtClean="0">
                <a:cs typeface="Times New Roman" panose="02020603050405020304" pitchFamily="18" charset="0"/>
              </a:rPr>
              <a:t>ский</a:t>
            </a:r>
            <a:r>
              <a:rPr sz="900" spc="-30" dirty="0" smtClean="0">
                <a:cs typeface="Times New Roman" panose="02020603050405020304" pitchFamily="18" charset="0"/>
              </a:rPr>
              <a:t> </a:t>
            </a:r>
            <a:r>
              <a:rPr sz="900" dirty="0" err="1" smtClean="0">
                <a:cs typeface="Times New Roman" panose="02020603050405020304" pitchFamily="18" charset="0"/>
              </a:rPr>
              <a:t>район</a:t>
            </a:r>
            <a:r>
              <a:rPr lang="ru-RU" sz="900" dirty="0" smtClean="0">
                <a:cs typeface="Times New Roman" panose="02020603050405020304" pitchFamily="18" charset="0"/>
              </a:rPr>
              <a:t> на 2022 год</a:t>
            </a:r>
            <a:r>
              <a:rPr sz="900" dirty="0" smtClean="0">
                <a:cs typeface="Times New Roman" panose="02020603050405020304" pitchFamily="18" charset="0"/>
              </a:rPr>
              <a:t>.</a:t>
            </a:r>
            <a:endParaRPr sz="900" dirty="0">
              <a:cs typeface="Times New Roman" panose="02020603050405020304" pitchFamily="18" charset="0"/>
            </a:endParaRPr>
          </a:p>
          <a:p>
            <a:pPr marL="1730375" marR="327025" indent="-1325245" algn="just">
              <a:lnSpc>
                <a:spcPct val="102200"/>
              </a:lnSpc>
              <a:spcBef>
                <a:spcPts val="515"/>
              </a:spcBef>
            </a:pPr>
            <a:r>
              <a:rPr sz="900" b="1" spc="-10" dirty="0">
                <a:solidFill>
                  <a:srgbClr val="3CA4C1"/>
                </a:solidFill>
                <a:cs typeface="Times New Roman" panose="02020603050405020304" pitchFamily="18" charset="0"/>
              </a:rPr>
              <a:t>Доля </a:t>
            </a:r>
            <a:r>
              <a:rPr sz="900" b="1" spc="-5" dirty="0">
                <a:solidFill>
                  <a:srgbClr val="3CA4C1"/>
                </a:solidFill>
                <a:cs typeface="Times New Roman" panose="02020603050405020304" pitchFamily="18" charset="0"/>
              </a:rPr>
              <a:t>программных расходов </a:t>
            </a:r>
            <a:r>
              <a:rPr sz="900" b="1" dirty="0">
                <a:solidFill>
                  <a:srgbClr val="3CA4C1"/>
                </a:solidFill>
                <a:cs typeface="Times New Roman" panose="02020603050405020304" pitchFamily="18" charset="0"/>
              </a:rPr>
              <a:t>в </a:t>
            </a:r>
            <a:r>
              <a:rPr sz="900" b="1" spc="-5" dirty="0">
                <a:solidFill>
                  <a:srgbClr val="3CA4C1"/>
                </a:solidFill>
                <a:cs typeface="Times New Roman" panose="02020603050405020304" pitchFamily="18" charset="0"/>
              </a:rPr>
              <a:t>общем бюджете муниципального </a:t>
            </a:r>
            <a:r>
              <a:rPr sz="900" b="1" dirty="0">
                <a:solidFill>
                  <a:srgbClr val="3CA4C1"/>
                </a:solidFill>
                <a:cs typeface="Times New Roman" panose="02020603050405020304" pitchFamily="18" charset="0"/>
              </a:rPr>
              <a:t> </a:t>
            </a:r>
            <a:r>
              <a:rPr sz="900" b="1" spc="-5" dirty="0">
                <a:solidFill>
                  <a:srgbClr val="3CA4C1"/>
                </a:solidFill>
                <a:cs typeface="Times New Roman" panose="02020603050405020304" pitchFamily="18" charset="0"/>
              </a:rPr>
              <a:t>образования</a:t>
            </a:r>
            <a:endParaRPr sz="900" dirty="0"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96992" y="3352800"/>
            <a:ext cx="38741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Мотыги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нск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рского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края,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83985" y="5510885"/>
            <a:ext cx="1886585" cy="119904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70"/>
              </a:spcBef>
            </a:pPr>
            <a:r>
              <a:rPr sz="900" b="1" u="sng" spc="-5" dirty="0" err="1" smtClean="0">
                <a:solidFill>
                  <a:srgbClr val="3CA4C1"/>
                </a:solidFill>
                <a:uFill>
                  <a:solidFill>
                    <a:srgbClr val="3CA4C1"/>
                  </a:solidFill>
                </a:uFill>
                <a:cs typeface="Times New Roman" panose="02020603050405020304" pitchFamily="18" charset="0"/>
              </a:rPr>
              <a:t>Национальны</a:t>
            </a:r>
            <a:r>
              <a:rPr lang="ru-RU" sz="900" b="1" u="sng" spc="-5" dirty="0" smtClean="0">
                <a:solidFill>
                  <a:srgbClr val="3CA4C1"/>
                </a:solidFill>
                <a:uFill>
                  <a:solidFill>
                    <a:srgbClr val="3CA4C1"/>
                  </a:solidFill>
                </a:uFill>
                <a:cs typeface="Times New Roman" panose="02020603050405020304" pitchFamily="18" charset="0"/>
              </a:rPr>
              <a:t>е</a:t>
            </a:r>
            <a:r>
              <a:rPr sz="900" b="1" u="sng" spc="-10" dirty="0" smtClean="0">
                <a:solidFill>
                  <a:srgbClr val="3CA4C1"/>
                </a:solidFill>
                <a:uFill>
                  <a:solidFill>
                    <a:srgbClr val="3CA4C1"/>
                  </a:solidFill>
                </a:uFill>
                <a:cs typeface="Times New Roman" panose="02020603050405020304" pitchFamily="18" charset="0"/>
              </a:rPr>
              <a:t> </a:t>
            </a:r>
            <a:r>
              <a:rPr sz="900" b="1" u="sng" spc="-5" dirty="0" err="1" smtClean="0">
                <a:solidFill>
                  <a:srgbClr val="3CA4C1"/>
                </a:solidFill>
                <a:uFill>
                  <a:solidFill>
                    <a:srgbClr val="3CA4C1"/>
                  </a:solidFill>
                </a:uFill>
                <a:cs typeface="Times New Roman" panose="02020603050405020304" pitchFamily="18" charset="0"/>
              </a:rPr>
              <a:t>проект</a:t>
            </a:r>
            <a:r>
              <a:rPr lang="ru-RU" sz="900" b="1" u="sng" spc="-5" dirty="0" smtClean="0">
                <a:solidFill>
                  <a:srgbClr val="3CA4C1"/>
                </a:solidFill>
                <a:uFill>
                  <a:solidFill>
                    <a:srgbClr val="3CA4C1"/>
                  </a:solidFill>
                </a:uFill>
                <a:cs typeface="Times New Roman" panose="02020603050405020304" pitchFamily="18" charset="0"/>
              </a:rPr>
              <a:t>ы</a:t>
            </a:r>
            <a:r>
              <a:rPr sz="900" b="1" spc="-5" dirty="0" smtClean="0">
                <a:solidFill>
                  <a:srgbClr val="3CA4C1"/>
                </a:solidFill>
                <a:cs typeface="Times New Roman" panose="02020603050405020304" pitchFamily="18" charset="0"/>
              </a:rPr>
              <a:t>:</a:t>
            </a:r>
            <a:endParaRPr sz="900" dirty="0"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900" spc="-5" dirty="0">
                <a:cs typeface="Times New Roman" panose="02020603050405020304" pitchFamily="18" charset="0"/>
              </a:rPr>
              <a:t>«Безопасность</a:t>
            </a:r>
            <a:r>
              <a:rPr sz="900" spc="-35" dirty="0">
                <a:cs typeface="Times New Roman" panose="02020603050405020304" pitchFamily="18" charset="0"/>
              </a:rPr>
              <a:t> </a:t>
            </a:r>
            <a:r>
              <a:rPr sz="900" spc="-5" dirty="0">
                <a:cs typeface="Times New Roman" panose="02020603050405020304" pitchFamily="18" charset="0"/>
              </a:rPr>
              <a:t>дорожного</a:t>
            </a:r>
            <a:r>
              <a:rPr sz="900" spc="-10" dirty="0">
                <a:cs typeface="Times New Roman" panose="02020603050405020304" pitchFamily="18" charset="0"/>
              </a:rPr>
              <a:t> </a:t>
            </a:r>
            <a:r>
              <a:rPr sz="900" spc="-5" dirty="0">
                <a:cs typeface="Times New Roman" panose="02020603050405020304" pitchFamily="18" charset="0"/>
              </a:rPr>
              <a:t>движения»</a:t>
            </a:r>
            <a:endParaRPr sz="900" dirty="0"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900" spc="-10" dirty="0">
                <a:cs typeface="Times New Roman" panose="02020603050405020304" pitchFamily="18" charset="0"/>
              </a:rPr>
              <a:t>«</a:t>
            </a:r>
            <a:r>
              <a:rPr sz="900" spc="-5" dirty="0">
                <a:cs typeface="Times New Roman" panose="02020603050405020304" pitchFamily="18" charset="0"/>
              </a:rPr>
              <a:t>С</a:t>
            </a:r>
            <a:r>
              <a:rPr sz="900" dirty="0">
                <a:cs typeface="Times New Roman" panose="02020603050405020304" pitchFamily="18" charset="0"/>
              </a:rPr>
              <a:t>ов</a:t>
            </a:r>
            <a:r>
              <a:rPr sz="900" spc="-10" dirty="0">
                <a:cs typeface="Times New Roman" panose="02020603050405020304" pitchFamily="18" charset="0"/>
              </a:rPr>
              <a:t>р</a:t>
            </a:r>
            <a:r>
              <a:rPr sz="900" spc="-5" dirty="0">
                <a:cs typeface="Times New Roman" panose="02020603050405020304" pitchFamily="18" charset="0"/>
              </a:rPr>
              <a:t>еменн</a:t>
            </a:r>
            <a:r>
              <a:rPr sz="900" dirty="0">
                <a:cs typeface="Times New Roman" panose="02020603050405020304" pitchFamily="18" charset="0"/>
              </a:rPr>
              <a:t>ая</a:t>
            </a:r>
            <a:r>
              <a:rPr sz="900" spc="-20" dirty="0">
                <a:cs typeface="Times New Roman" panose="02020603050405020304" pitchFamily="18" charset="0"/>
              </a:rPr>
              <a:t> </a:t>
            </a:r>
            <a:r>
              <a:rPr sz="900" dirty="0">
                <a:cs typeface="Times New Roman" panose="02020603050405020304" pitchFamily="18" charset="0"/>
              </a:rPr>
              <a:t>шко</a:t>
            </a:r>
            <a:r>
              <a:rPr sz="900" spc="-5" dirty="0">
                <a:cs typeface="Times New Roman" panose="02020603050405020304" pitchFamily="18" charset="0"/>
              </a:rPr>
              <a:t>л</a:t>
            </a:r>
            <a:r>
              <a:rPr sz="900" dirty="0">
                <a:cs typeface="Times New Roman" panose="02020603050405020304" pitchFamily="18" charset="0"/>
              </a:rPr>
              <a:t>а»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00" spc="-5" dirty="0" smtClean="0">
                <a:cs typeface="Times New Roman" panose="02020603050405020304" pitchFamily="18" charset="0"/>
              </a:rPr>
              <a:t>«</a:t>
            </a:r>
            <a:r>
              <a:rPr lang="ru-RU" sz="900" spc="-5" dirty="0" smtClean="0">
                <a:cs typeface="Times New Roman" panose="02020603050405020304" pitchFamily="18" charset="0"/>
              </a:rPr>
              <a:t>Цифровая образовательная среда</a:t>
            </a:r>
            <a:r>
              <a:rPr sz="900" dirty="0" smtClean="0">
                <a:cs typeface="Times New Roman" panose="02020603050405020304" pitchFamily="18" charset="0"/>
              </a:rPr>
              <a:t>»</a:t>
            </a:r>
            <a:endParaRPr lang="ru-RU" sz="900" dirty="0" smtClean="0"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ru-RU" sz="900" dirty="0" smtClean="0">
                <a:cs typeface="Times New Roman" panose="02020603050405020304" pitchFamily="18" charset="0"/>
              </a:rPr>
              <a:t>«Информационная инфраструктура»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ru-RU" sz="900" dirty="0" smtClean="0">
                <a:cs typeface="Times New Roman" panose="02020603050405020304" pitchFamily="18" charset="0"/>
              </a:rPr>
              <a:t>«Творческие люди»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096953" y="3836068"/>
            <a:ext cx="1758224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indent="-6604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78740" algn="l"/>
              </a:tabLst>
            </a:pP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9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туризма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" indent="-41275">
              <a:lnSpc>
                <a:spcPct val="100000"/>
              </a:lnSpc>
              <a:buFont typeface="Microsoft Sans Serif"/>
              <a:buChar char="•"/>
              <a:tabLst>
                <a:tab pos="53975" algn="l"/>
              </a:tabLst>
            </a:pP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9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7470">
              <a:lnSpc>
                <a:spcPct val="100000"/>
              </a:lnSpc>
              <a:buFont typeface="Microsoft Sans Serif"/>
              <a:buChar char="•"/>
              <a:tabLst>
                <a:tab pos="53975" algn="l"/>
              </a:tabLst>
            </a:pP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Красноярского края в </a:t>
            </a:r>
            <a:r>
              <a:rPr lang="en-US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" indent="-41275">
              <a:lnSpc>
                <a:spcPct val="100000"/>
              </a:lnSpc>
              <a:buFont typeface="Microsoft Sans Serif"/>
              <a:buChar char="•"/>
              <a:tabLst>
                <a:tab pos="53975" algn="l"/>
              </a:tabLst>
            </a:pP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государственными финансами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70205">
              <a:lnSpc>
                <a:spcPct val="100000"/>
              </a:lnSpc>
              <a:buFont typeface="Microsoft Sans Serif"/>
              <a:buChar char="•"/>
              <a:tabLst>
                <a:tab pos="53975" algn="l"/>
              </a:tabLst>
            </a:pP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местного самоуправления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" indent="-66040">
              <a:lnSpc>
                <a:spcPct val="100000"/>
              </a:lnSpc>
              <a:buFont typeface="Microsoft Sans Serif"/>
              <a:buChar char="•"/>
              <a:tabLst>
                <a:tab pos="78740" algn="l"/>
              </a:tabLst>
            </a:pP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" indent="-66040">
              <a:lnSpc>
                <a:spcPct val="100000"/>
              </a:lnSpc>
              <a:buFont typeface="Microsoft Sans Serif"/>
              <a:buChar char="•"/>
              <a:tabLst>
                <a:tab pos="78740" algn="l"/>
              </a:tabLst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информационного общества»</a:t>
            </a:r>
            <a:endParaRPr lang="ru-RU" sz="9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44751" y="3835451"/>
            <a:ext cx="187814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buSzPct val="88888"/>
              <a:buFont typeface="Microsoft Sans Serif"/>
              <a:buChar char="•"/>
              <a:tabLst>
                <a:tab pos="53975" algn="l"/>
              </a:tabLst>
            </a:pPr>
            <a:r>
              <a:rPr lang="ru-RU" sz="900" spc="-5" dirty="0" smtClean="0">
                <a:cs typeface="Times New Roman" panose="02020603050405020304" pitchFamily="18" charset="0"/>
              </a:rPr>
              <a:t> 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чрезвычайных 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и техногенного характера и 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населения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515">
              <a:lnSpc>
                <a:spcPts val="1030"/>
              </a:lnSpc>
              <a:spcBef>
                <a:spcPts val="75"/>
              </a:spcBef>
              <a:buSzPct val="88888"/>
              <a:buFont typeface="Microsoft Sans Serif"/>
              <a:buChar char="•"/>
              <a:tabLst>
                <a:tab pos="53975" algn="l"/>
              </a:tabLst>
            </a:pP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доступным и комфортным жильем</a:t>
            </a:r>
            <a:r>
              <a:rPr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515">
              <a:lnSpc>
                <a:spcPts val="1030"/>
              </a:lnSpc>
              <a:spcBef>
                <a:spcPts val="75"/>
              </a:spcBef>
              <a:buSzPct val="88888"/>
              <a:buFont typeface="Microsoft Sans Serif"/>
              <a:buChar char="•"/>
              <a:tabLst>
                <a:tab pos="53975" algn="l"/>
              </a:tabLst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«Реформирование и модернизация жилищно-коммунального хозяйства и повышение энергетической эффективности»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38438" y="6401206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809232945"/>
              </p:ext>
            </p:extLst>
          </p:nvPr>
        </p:nvGraphicFramePr>
        <p:xfrm>
          <a:off x="4737608" y="1375792"/>
          <a:ext cx="4247007" cy="197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74462" y="1370385"/>
            <a:ext cx="6485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450"/>
              </a:spcBef>
            </a:pPr>
            <a:r>
              <a:rPr lang="ru-RU" sz="9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9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0744" y="-4431"/>
            <a:ext cx="7286625" cy="4766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69132" y="42806"/>
            <a:ext cx="594423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МП «РАЗВИТИЕ </a:t>
            </a:r>
            <a:r>
              <a:rPr lang="ru-RU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ФИЗИЧЕСКОЙ КУЛЬТУРЫ И СПОРТА НА ТЕРРИТОРИИ МОТЫГИНСКОГО РАЙОНА»</a:t>
            </a:r>
            <a:endParaRPr lang="ru-RU" sz="1400" b="1" i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899" y="3657600"/>
            <a:ext cx="384492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latin typeface="Calibri"/>
                <a:cs typeface="Calibri"/>
              </a:rPr>
              <a:t>Планируется: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900" b="1" dirty="0" smtClean="0"/>
              <a:t>Проведение 18 </a:t>
            </a:r>
            <a:r>
              <a:rPr lang="ru-RU" sz="900" b="1" dirty="0"/>
              <a:t>официальных физкультурных и </a:t>
            </a:r>
            <a:r>
              <a:rPr lang="ru-RU" sz="900" b="1" dirty="0" smtClean="0"/>
              <a:t>спортивных мероприятий, в том числе фестивалей ГТО.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62600" y="2743200"/>
            <a:ext cx="3025520" cy="353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charset="0"/>
              <a:buChar char="•"/>
            </a:pPr>
            <a:r>
              <a:rPr sz="900" b="1" spc="-5" dirty="0" err="1" smtClean="0">
                <a:solidFill>
                  <a:schemeClr val="tx2"/>
                </a:solidFill>
                <a:latin typeface="Calibri"/>
                <a:cs typeface="Calibri"/>
              </a:rPr>
              <a:t>Увеличение</a:t>
            </a:r>
            <a:r>
              <a:rPr sz="900" b="1" spc="-3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900" b="1" spc="-5" dirty="0" err="1">
                <a:solidFill>
                  <a:schemeClr val="tx2"/>
                </a:solidFill>
                <a:latin typeface="Calibri"/>
                <a:cs typeface="Calibri"/>
              </a:rPr>
              <a:t>доли</a:t>
            </a:r>
            <a:r>
              <a:rPr sz="900" b="1" spc="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ru-RU" sz="900" b="1" dirty="0">
                <a:solidFill>
                  <a:schemeClr val="tx2"/>
                </a:solidFill>
              </a:rPr>
              <a:t>детей и молодежи (возраст 3 - 29 лет), систематически занимающихся физической культурой и спортом, в общей численности детей и молодежи </a:t>
            </a:r>
            <a:r>
              <a:rPr sz="900" b="1" dirty="0" smtClean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9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900" b="1" dirty="0" smtClean="0">
                <a:solidFill>
                  <a:srgbClr val="C00000"/>
                </a:solidFill>
                <a:latin typeface="Calibri"/>
                <a:cs typeface="Calibri"/>
              </a:rPr>
              <a:t>99,4</a:t>
            </a:r>
            <a:r>
              <a:rPr sz="9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dirty="0" err="1">
                <a:solidFill>
                  <a:srgbClr val="CC0000"/>
                </a:solidFill>
                <a:latin typeface="Calibri"/>
                <a:cs typeface="Calibri"/>
              </a:rPr>
              <a:t>до</a:t>
            </a:r>
            <a:r>
              <a:rPr sz="900" b="1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latin typeface="Calibri"/>
                <a:cs typeface="Calibri"/>
              </a:rPr>
              <a:t>99,6</a:t>
            </a:r>
            <a:r>
              <a:rPr sz="900" b="1" spc="-15" dirty="0" smtClean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900" b="1" dirty="0" smtClean="0">
                <a:solidFill>
                  <a:srgbClr val="CC0000"/>
                </a:solidFill>
                <a:latin typeface="Calibri"/>
                <a:cs typeface="Calibri"/>
              </a:rPr>
              <a:t>%</a:t>
            </a:r>
            <a:endParaRPr lang="ru-RU" sz="900" b="1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marL="184150" marR="5080" indent="-171450" algn="just">
              <a:spcBef>
                <a:spcPts val="100"/>
              </a:spcBef>
              <a:buFont typeface="Arial" charset="0"/>
              <a:buChar char="•"/>
            </a:pPr>
            <a:r>
              <a:rPr lang="ru-RU" sz="900" b="1" spc="-5" dirty="0" smtClean="0">
                <a:solidFill>
                  <a:schemeClr val="tx2"/>
                </a:solidFill>
                <a:cs typeface="Calibri"/>
              </a:rPr>
              <a:t>Увеличение</a:t>
            </a:r>
            <a:r>
              <a:rPr lang="ru-RU" sz="900" b="1" spc="-3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chemeClr val="tx2"/>
                </a:solidFill>
                <a:cs typeface="Calibri"/>
              </a:rPr>
              <a:t>доли</a:t>
            </a:r>
            <a:r>
              <a:rPr lang="ru-RU" sz="900" b="1" spc="20" dirty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>
                <a:solidFill>
                  <a:schemeClr val="tx2"/>
                </a:solidFill>
              </a:rPr>
              <a:t>граждан среднего возраста (женщины в возрасте 30 - 54 лет, мужчины в возрасте 30 - 59 лет), систематически занимающихся физической культурой и спортом, в общей численности граждан среднего </a:t>
            </a:r>
            <a:r>
              <a:rPr lang="ru-RU" sz="900" b="1" dirty="0" smtClean="0">
                <a:solidFill>
                  <a:schemeClr val="tx2"/>
                </a:solidFill>
              </a:rPr>
              <a:t>возраста </a:t>
            </a:r>
            <a:r>
              <a:rPr lang="ru-RU" sz="900" b="1" dirty="0" smtClean="0">
                <a:solidFill>
                  <a:schemeClr val="tx2"/>
                </a:solidFill>
                <a:cs typeface="Calibri"/>
              </a:rPr>
              <a:t>с</a:t>
            </a:r>
            <a:r>
              <a:rPr lang="ru-RU" sz="900" b="1" spc="-25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00000"/>
                </a:solidFill>
                <a:cs typeface="Calibri"/>
              </a:rPr>
              <a:t>25,3</a:t>
            </a:r>
            <a:r>
              <a:rPr lang="ru-RU" sz="900" b="1" spc="-1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sz="900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C0000"/>
                </a:solidFill>
                <a:cs typeface="Calibri"/>
              </a:rPr>
              <a:t>до</a:t>
            </a:r>
            <a:r>
              <a:rPr lang="ru-RU" sz="900" b="1" spc="-5" dirty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34,0</a:t>
            </a:r>
            <a:r>
              <a:rPr lang="ru-RU" sz="900" b="1" spc="-15" dirty="0" smtClean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%</a:t>
            </a:r>
          </a:p>
          <a:p>
            <a:pPr marL="184150" marR="5080" indent="-171450" algn="just">
              <a:spcBef>
                <a:spcPts val="100"/>
              </a:spcBef>
              <a:buFont typeface="Arial" charset="0"/>
              <a:buChar char="•"/>
            </a:pPr>
            <a:r>
              <a:rPr lang="ru-RU" sz="900" b="1" spc="-5" dirty="0" smtClean="0">
                <a:solidFill>
                  <a:schemeClr val="tx2"/>
                </a:solidFill>
                <a:cs typeface="Calibri"/>
              </a:rPr>
              <a:t>Увеличение</a:t>
            </a:r>
            <a:r>
              <a:rPr lang="ru-RU" sz="900" b="1" spc="-3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chemeClr val="tx2"/>
                </a:solidFill>
                <a:cs typeface="Calibri"/>
              </a:rPr>
              <a:t>доли</a:t>
            </a:r>
            <a:r>
              <a:rPr lang="ru-RU" sz="900" b="1" spc="20" dirty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>
                <a:solidFill>
                  <a:schemeClr val="tx2"/>
                </a:solidFill>
              </a:rPr>
              <a:t>граждан старшего возраста (женщины в возрасте 55 - 79 лет, мужчины в возрасте 60 - 79 лет), систематически занимающихся физической культурой и спортом, в общей численности граждан старшего </a:t>
            </a:r>
            <a:r>
              <a:rPr lang="ru-RU" sz="900" b="1" dirty="0" smtClean="0">
                <a:solidFill>
                  <a:schemeClr val="tx2"/>
                </a:solidFill>
              </a:rPr>
              <a:t>возраста </a:t>
            </a:r>
            <a:r>
              <a:rPr lang="ru-RU" sz="900" b="1" dirty="0" smtClean="0">
                <a:solidFill>
                  <a:schemeClr val="tx2"/>
                </a:solidFill>
                <a:cs typeface="Calibri"/>
              </a:rPr>
              <a:t>с</a:t>
            </a:r>
            <a:r>
              <a:rPr lang="ru-RU" sz="900" b="1" spc="-25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00000"/>
                </a:solidFill>
                <a:cs typeface="Calibri"/>
              </a:rPr>
              <a:t>6,1</a:t>
            </a:r>
            <a:r>
              <a:rPr lang="ru-RU" sz="900" b="1" spc="-1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sz="900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C0000"/>
                </a:solidFill>
                <a:cs typeface="Calibri"/>
              </a:rPr>
              <a:t>до</a:t>
            </a:r>
            <a:r>
              <a:rPr lang="ru-RU" sz="900" b="1" spc="-5" dirty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9,4</a:t>
            </a:r>
            <a:r>
              <a:rPr lang="ru-RU" sz="900" b="1" spc="-15" dirty="0" smtClean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%</a:t>
            </a:r>
          </a:p>
          <a:p>
            <a:pPr marL="184150" marR="5080" indent="-171450" algn="just">
              <a:spcBef>
                <a:spcPts val="100"/>
              </a:spcBef>
              <a:buFont typeface="Arial" charset="0"/>
              <a:buChar char="•"/>
            </a:pPr>
            <a:r>
              <a:rPr lang="ru-RU" sz="900" b="1" spc="-5" dirty="0" smtClean="0">
                <a:solidFill>
                  <a:schemeClr val="tx2"/>
                </a:solidFill>
                <a:cs typeface="Calibri"/>
              </a:rPr>
              <a:t>Сохранение</a:t>
            </a:r>
            <a:r>
              <a:rPr lang="ru-RU" sz="900" b="1" spc="-30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chemeClr val="tx2"/>
                </a:solidFill>
                <a:cs typeface="Calibri"/>
              </a:rPr>
              <a:t>доли</a:t>
            </a:r>
            <a:r>
              <a:rPr lang="ru-RU" sz="900" b="1" spc="20" dirty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>
                <a:solidFill>
                  <a:schemeClr val="tx2"/>
                </a:solidFill>
              </a:rPr>
              <a:t>лиц,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</a:t>
            </a:r>
            <a:r>
              <a:rPr lang="ru-RU" sz="900" b="1" dirty="0" smtClean="0">
                <a:solidFill>
                  <a:schemeClr val="tx2"/>
                </a:solidFill>
              </a:rPr>
              <a:t>населения </a:t>
            </a:r>
            <a:r>
              <a:rPr lang="ru-RU" sz="900" b="1" dirty="0" smtClean="0">
                <a:solidFill>
                  <a:schemeClr val="tx2"/>
                </a:solidFill>
                <a:cs typeface="Calibri"/>
              </a:rPr>
              <a:t>на уровне</a:t>
            </a:r>
            <a:r>
              <a:rPr lang="ru-RU" sz="900" b="1" spc="-25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9,4</a:t>
            </a:r>
            <a:r>
              <a:rPr lang="ru-RU" sz="900" b="1" spc="-15" dirty="0" smtClean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%</a:t>
            </a:r>
          </a:p>
          <a:p>
            <a:pPr marL="184150" marR="5080" indent="-171450" algn="just">
              <a:spcBef>
                <a:spcPts val="100"/>
              </a:spcBef>
              <a:buFont typeface="Arial" charset="0"/>
              <a:buChar char="•"/>
            </a:pPr>
            <a:r>
              <a:rPr lang="ru-RU" sz="900" b="1" spc="-5" dirty="0">
                <a:solidFill>
                  <a:schemeClr val="tx2"/>
                </a:solidFill>
                <a:cs typeface="Calibri"/>
              </a:rPr>
              <a:t>Увеличение</a:t>
            </a:r>
            <a:r>
              <a:rPr lang="ru-RU" sz="900" b="1" spc="-30" dirty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chemeClr val="tx2"/>
                </a:solidFill>
                <a:cs typeface="Calibri"/>
              </a:rPr>
              <a:t>доли</a:t>
            </a:r>
            <a:r>
              <a:rPr lang="ru-RU" sz="900" b="1" spc="20" dirty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>
                <a:solidFill>
                  <a:schemeClr val="tx2"/>
                </a:solidFill>
              </a:rPr>
              <a:t>Мотыгинского района, выполнивших нормативы  (тестов) ВФСК ГТО, в общей численности населения Мотыгинского района, принявшего участие в выполнении нормативов испытаний (тестов) ВФСК </a:t>
            </a:r>
            <a:r>
              <a:rPr lang="ru-RU" sz="900" b="1" dirty="0" smtClean="0">
                <a:solidFill>
                  <a:schemeClr val="tx2"/>
                </a:solidFill>
              </a:rPr>
              <a:t>ГТО  </a:t>
            </a:r>
            <a:r>
              <a:rPr lang="ru-RU" sz="900" b="1" dirty="0">
                <a:solidFill>
                  <a:schemeClr val="tx2"/>
                </a:solidFill>
                <a:cs typeface="Calibri"/>
              </a:rPr>
              <a:t>с</a:t>
            </a:r>
            <a:r>
              <a:rPr lang="ru-RU" sz="900" b="1" spc="-25" dirty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00000"/>
                </a:solidFill>
                <a:cs typeface="Calibri"/>
              </a:rPr>
              <a:t>2,5</a:t>
            </a:r>
            <a:r>
              <a:rPr lang="ru-RU" sz="900" b="1" spc="-1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sz="900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C0000"/>
                </a:solidFill>
                <a:cs typeface="Calibri"/>
              </a:rPr>
              <a:t>до</a:t>
            </a:r>
            <a:r>
              <a:rPr lang="ru-RU" sz="900" b="1" spc="-5" dirty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3,5</a:t>
            </a:r>
            <a:r>
              <a:rPr lang="ru-RU" sz="900" b="1" spc="-15" dirty="0" smtClean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%</a:t>
            </a:r>
          </a:p>
          <a:p>
            <a:pPr marL="184150" marR="5080" indent="-171450" algn="just">
              <a:spcBef>
                <a:spcPts val="100"/>
              </a:spcBef>
              <a:buFont typeface="Arial" charset="0"/>
              <a:buChar char="•"/>
            </a:pPr>
            <a:r>
              <a:rPr lang="ru-RU" sz="900" b="1" dirty="0">
                <a:solidFill>
                  <a:schemeClr val="tx2"/>
                </a:solidFill>
              </a:rPr>
              <a:t>- из них </a:t>
            </a:r>
            <a:r>
              <a:rPr lang="ru-RU" sz="900" b="1" dirty="0" smtClean="0">
                <a:solidFill>
                  <a:schemeClr val="tx2"/>
                </a:solidFill>
              </a:rPr>
              <a:t>учащихся </a:t>
            </a:r>
            <a:r>
              <a:rPr lang="ru-RU" sz="900" b="1" dirty="0">
                <a:solidFill>
                  <a:schemeClr val="tx2"/>
                </a:solidFill>
                <a:cs typeface="Calibri"/>
              </a:rPr>
              <a:t>с</a:t>
            </a:r>
            <a:r>
              <a:rPr lang="ru-RU" sz="900" b="1" spc="-25" dirty="0">
                <a:solidFill>
                  <a:schemeClr val="tx2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00000"/>
                </a:solidFill>
                <a:cs typeface="Calibri"/>
              </a:rPr>
              <a:t>2,3</a:t>
            </a:r>
            <a:r>
              <a:rPr lang="ru-RU" sz="900" b="1" spc="-15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sz="900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CC0000"/>
                </a:solidFill>
                <a:cs typeface="Calibri"/>
              </a:rPr>
              <a:t>до</a:t>
            </a:r>
            <a:r>
              <a:rPr lang="ru-RU" sz="900" b="1" spc="-5" dirty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3,2</a:t>
            </a:r>
            <a:r>
              <a:rPr lang="ru-RU" sz="900" b="1" spc="-15" dirty="0" smtClean="0">
                <a:solidFill>
                  <a:srgbClr val="CC0000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CC0000"/>
                </a:solidFill>
                <a:cs typeface="Calibri"/>
              </a:rPr>
              <a:t>%</a:t>
            </a:r>
            <a:endParaRPr lang="ru-RU" sz="900" b="1" dirty="0">
              <a:solidFill>
                <a:srgbClr val="CC0000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2199" y="1264284"/>
            <a:ext cx="21367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«</a:t>
            </a:r>
            <a:r>
              <a:rPr lang="ru-RU" sz="1400" b="1" spc="-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РАЗВИТИЕ ФИЗИЧЕСКОЙ </a:t>
            </a:r>
            <a:r>
              <a:rPr lang="ru-RU" sz="1400" b="1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КУЛЬТУРЫ »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8909" y="2743200"/>
            <a:ext cx="594615" cy="71814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701284" y="1725548"/>
            <a:ext cx="4011929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dirty="0"/>
              <a:t>Средства предусмотрены на приобретение прочих материальных запасов, в том числе: наградная и сувенирная продукция, расходные материалы</a:t>
            </a:r>
            <a:r>
              <a:rPr lang="ru-RU" sz="900" dirty="0" smtClean="0"/>
              <a:t>.</a:t>
            </a:r>
          </a:p>
          <a:p>
            <a:pPr marL="12700" marR="5080">
              <a:lnSpc>
                <a:spcPct val="100000"/>
              </a:lnSpc>
            </a:pPr>
            <a:endParaRPr lang="ru-RU" sz="900" dirty="0" smtClean="0"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ru-RU" sz="900" dirty="0">
              <a:cs typeface="Calibri"/>
            </a:endParaRPr>
          </a:p>
          <a:p>
            <a:pPr marL="12700" marR="5080"/>
            <a:r>
              <a:rPr lang="ru-RU" sz="900" dirty="0"/>
              <a:t>При реализации данной </a:t>
            </a:r>
            <a:r>
              <a:rPr lang="ru-RU" sz="900" dirty="0" smtClean="0"/>
              <a:t>программы </a:t>
            </a:r>
            <a:r>
              <a:rPr lang="ru-RU" sz="900" dirty="0"/>
              <a:t>будут достигнуты следующие показатели</a:t>
            </a:r>
            <a:r>
              <a:rPr lang="ru-RU" sz="900" dirty="0" smtClean="0"/>
              <a:t>:</a:t>
            </a:r>
            <a:endParaRPr lang="ru-RU" sz="900" dirty="0"/>
          </a:p>
        </p:txBody>
      </p:sp>
      <p:sp>
        <p:nvSpPr>
          <p:cNvPr id="25" name="object 25"/>
          <p:cNvSpPr txBox="1"/>
          <p:nvPr/>
        </p:nvSpPr>
        <p:spPr>
          <a:xfrm>
            <a:off x="4701284" y="1295400"/>
            <a:ext cx="384873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40"/>
              </a:spcBef>
            </a:pPr>
            <a:r>
              <a:rPr lang="ru-RU" sz="900" b="1" dirty="0">
                <a:solidFill>
                  <a:srgbClr val="00ABB4"/>
                </a:solidFill>
                <a:latin typeface="Arial"/>
                <a:cs typeface="Arial"/>
              </a:rPr>
              <a:t>В</a:t>
            </a:r>
            <a:r>
              <a:rPr lang="ru-RU" sz="900" b="1" spc="229" dirty="0">
                <a:solidFill>
                  <a:srgbClr val="00ABB4"/>
                </a:solidFill>
                <a:latin typeface="Arial"/>
                <a:cs typeface="Arial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2022 году</a:t>
            </a:r>
            <a:r>
              <a:rPr lang="ru-RU" sz="900" b="1" spc="2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на</a:t>
            </a:r>
            <a:r>
              <a:rPr lang="ru-RU" sz="900" b="1" spc="28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физическую</a:t>
            </a:r>
            <a:r>
              <a:rPr lang="ru-RU" sz="900" b="1" spc="30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культуру</a:t>
            </a:r>
            <a:r>
              <a:rPr lang="ru-RU" sz="900" b="1" spc="31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и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спорт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будет</a:t>
            </a:r>
            <a:r>
              <a:rPr lang="ru-RU" sz="900" b="1" spc="4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направлено</a:t>
            </a:r>
            <a:r>
              <a:rPr lang="ru-RU" sz="900" b="1" spc="4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0,10 миллионов </a:t>
            </a:r>
            <a:r>
              <a:rPr lang="ru-RU" sz="900" b="1" spc="-19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рублей</a:t>
            </a:r>
            <a:r>
              <a:rPr lang="ru-RU" sz="900" b="1" spc="19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или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00ABB4"/>
                </a:solidFill>
                <a:cs typeface="Calibri"/>
              </a:rPr>
              <a:t>0,011</a:t>
            </a:r>
            <a:r>
              <a:rPr lang="ru-RU" sz="900" b="1" spc="-15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%</a:t>
            </a:r>
            <a:r>
              <a:rPr lang="ru-RU" sz="900" b="1" spc="19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от общего</a:t>
            </a:r>
            <a:r>
              <a:rPr lang="ru-RU" sz="900" b="1" spc="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объема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программных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расходов:</a:t>
            </a:r>
            <a:endParaRPr lang="ru-RU" sz="900" dirty="0">
              <a:solidFill>
                <a:srgbClr val="00ABB4"/>
              </a:solidFill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6724" y="2210296"/>
            <a:ext cx="3810000" cy="441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/>
              <a:t>Бюджетные средства на реализацию Программы распределены между ГРБС следующим </a:t>
            </a:r>
            <a:r>
              <a:rPr lang="ru-RU" sz="900" b="1" dirty="0" smtClean="0"/>
              <a:t>образом: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900" dirty="0" smtClean="0">
                <a:latin typeface="Calibri"/>
                <a:cs typeface="Calibri"/>
              </a:rPr>
              <a:t>млн. руб.</a:t>
            </a:r>
            <a:endParaRPr sz="900" dirty="0">
              <a:latin typeface="Calibri"/>
              <a:cs typeface="Calibri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27826"/>
              </p:ext>
            </p:extLst>
          </p:nvPr>
        </p:nvGraphicFramePr>
        <p:xfrm>
          <a:off x="466724" y="2661413"/>
          <a:ext cx="3886200" cy="881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0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9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305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2022-2024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МКУ «Управление культуры Мотыгинского района»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179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621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26" marR="6442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1000" y="532498"/>
            <a:ext cx="83703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программы -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условий, обеспечивающих возможность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Мотыгинскому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району стать современным пространством для повышения мотивации к здоровому образу жизни,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занятиям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массовым спортом всех возрастных и социальных групп населения, повышения уровня спортивных достижений спортсменов Мотыгинского района.</a:t>
            </a:r>
          </a:p>
        </p:txBody>
      </p:sp>
      <p:pic>
        <p:nvPicPr>
          <p:cNvPr id="1030" name="Picture 6" descr="C:\Users\Нинель)))\Downloads\физ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4283"/>
            <a:ext cx="1619872" cy="8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483992"/>
            <a:ext cx="2381250" cy="1785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471292"/>
            <a:ext cx="2395612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Нинель)))\Downloads\414f14c2ecfdfaf6e368781f4f0f40a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7" y="4571999"/>
            <a:ext cx="3507314" cy="18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0744" y="-4431"/>
            <a:ext cx="7286625" cy="4766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69132" y="135139"/>
            <a:ext cx="59442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МП «РАЗВИТИЕ КУЛЬТУРЫ И ТУРИЗМА»</a:t>
            </a:r>
            <a:endParaRPr lang="ru-RU" sz="1400" b="1" i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1117774"/>
            <a:ext cx="762000" cy="7110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22644" y="982127"/>
            <a:ext cx="2285806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50" b="1" dirty="0" smtClean="0">
                <a:solidFill>
                  <a:srgbClr val="205868"/>
                </a:solidFill>
                <a:latin typeface="Calibri"/>
                <a:cs typeface="Calibri"/>
              </a:rPr>
              <a:t>12</a:t>
            </a:r>
            <a:r>
              <a:rPr sz="1050" b="1" spc="165" dirty="0" smtClean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205868"/>
                </a:solidFill>
                <a:latin typeface="Calibri"/>
                <a:cs typeface="Calibri"/>
              </a:rPr>
              <a:t>ДОМОВ</a:t>
            </a:r>
            <a:r>
              <a:rPr sz="1050" b="1" spc="-3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205868"/>
                </a:solidFill>
                <a:latin typeface="Calibri"/>
                <a:cs typeface="Calibri"/>
              </a:rPr>
              <a:t>КУЛЬТУРЫ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050" b="1" dirty="0" smtClean="0">
                <a:solidFill>
                  <a:srgbClr val="00ABB4"/>
                </a:solidFill>
                <a:latin typeface="Calibri"/>
                <a:cs typeface="Calibri"/>
              </a:rPr>
              <a:t>13</a:t>
            </a:r>
            <a:r>
              <a:rPr sz="1050" b="1" spc="130" dirty="0" smtClean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sz="1050" b="1" dirty="0" smtClean="0">
                <a:solidFill>
                  <a:srgbClr val="00ABB4"/>
                </a:solidFill>
                <a:latin typeface="Calibri"/>
                <a:cs typeface="Calibri"/>
              </a:rPr>
              <a:t>БИБЛИОТЕК</a:t>
            </a:r>
            <a:endParaRPr sz="1050" dirty="0">
              <a:solidFill>
                <a:srgbClr val="00ABB4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050" b="1" dirty="0" smtClean="0">
                <a:solidFill>
                  <a:srgbClr val="205868"/>
                </a:solidFill>
                <a:latin typeface="Calibri"/>
                <a:cs typeface="Calibri"/>
              </a:rPr>
              <a:t>132</a:t>
            </a:r>
            <a:r>
              <a:rPr sz="1050" b="1" spc="-45" dirty="0" smtClean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050" b="1" spc="-5" dirty="0" smtClean="0">
                <a:solidFill>
                  <a:srgbClr val="205868"/>
                </a:solidFill>
                <a:latin typeface="Calibri"/>
                <a:cs typeface="Calibri"/>
              </a:rPr>
              <a:t>КЛУБ</a:t>
            </a:r>
            <a:r>
              <a:rPr lang="ru-RU" sz="1050" b="1" spc="-5" dirty="0" smtClean="0">
                <a:solidFill>
                  <a:srgbClr val="205868"/>
                </a:solidFill>
                <a:latin typeface="Calibri"/>
                <a:cs typeface="Calibri"/>
              </a:rPr>
              <a:t>НЫХ ФОРМИРОВАНИЯ</a:t>
            </a:r>
          </a:p>
          <a:p>
            <a:pPr marL="12700">
              <a:lnSpc>
                <a:spcPct val="100000"/>
              </a:lnSpc>
            </a:pPr>
            <a:r>
              <a:rPr lang="ru-RU" sz="1050" b="1" spc="-5" dirty="0" smtClean="0">
                <a:solidFill>
                  <a:srgbClr val="00ABB4"/>
                </a:solidFill>
                <a:latin typeface="Calibri"/>
                <a:cs typeface="Calibri"/>
              </a:rPr>
              <a:t>1 РАЙОННЫЙ МУЗЕЙ</a:t>
            </a:r>
          </a:p>
          <a:p>
            <a:pPr marL="12700">
              <a:lnSpc>
                <a:spcPct val="100000"/>
              </a:lnSpc>
            </a:pPr>
            <a:r>
              <a:rPr lang="ru-RU" sz="1050" b="1" spc="-5" dirty="0" smtClean="0">
                <a:solidFill>
                  <a:srgbClr val="00ABB4"/>
                </a:solidFill>
                <a:latin typeface="Calibri"/>
                <a:cs typeface="Calibri"/>
              </a:rPr>
              <a:t>2 УЧРЕЖДЕНИЯ ДОПОЛНИТЕЛЬНОГО ОБРАЗОВАНИЯ В СФЕРЕ КУЛЬТУРЫ</a:t>
            </a:r>
            <a:endParaRPr sz="1050" dirty="0">
              <a:solidFill>
                <a:srgbClr val="00ABB4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4192" y="1199140"/>
            <a:ext cx="4011929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715" algn="just">
              <a:lnSpc>
                <a:spcPct val="100000"/>
              </a:lnSpc>
              <a:spcBef>
                <a:spcPts val="100"/>
              </a:spcBef>
            </a:pPr>
            <a:r>
              <a:rPr lang="ru-RU" sz="900" spc="-10" dirty="0" smtClean="0">
                <a:latin typeface="Calibri"/>
                <a:cs typeface="Calibri"/>
              </a:rPr>
              <a:t>О</a:t>
            </a:r>
            <a:r>
              <a:rPr sz="900" spc="-5" dirty="0" err="1" smtClean="0">
                <a:latin typeface="Calibri"/>
                <a:cs typeface="Calibri"/>
              </a:rPr>
              <a:t>беспечение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деятельности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(оказание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услуг)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подведомственных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учреждений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lang="ru-RU" sz="900" spc="15" dirty="0" smtClean="0">
                <a:latin typeface="Calibri"/>
                <a:cs typeface="Calibri"/>
              </a:rPr>
              <a:t>МКУ Управление культуры </a:t>
            </a:r>
            <a:r>
              <a:rPr sz="900" dirty="0" smtClean="0">
                <a:latin typeface="Calibri"/>
                <a:cs typeface="Calibri"/>
              </a:rPr>
              <a:t>–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99,07</a:t>
            </a:r>
            <a:r>
              <a:rPr sz="900" spc="-2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млн.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рублей;</a:t>
            </a:r>
            <a:endParaRPr sz="900" dirty="0">
              <a:latin typeface="Calibri"/>
              <a:cs typeface="Calibri"/>
            </a:endParaRPr>
          </a:p>
          <a:p>
            <a:pPr marL="88900" algn="just">
              <a:lnSpc>
                <a:spcPct val="100000"/>
              </a:lnSpc>
            </a:pPr>
            <a:r>
              <a:rPr lang="ru-RU" sz="900" spc="-5" dirty="0">
                <a:cs typeface="Calibri"/>
              </a:rPr>
              <a:t>Мероприятия содействующие развитию социального туризма и туристической инфраструктуры Мотыгинского </a:t>
            </a:r>
            <a:r>
              <a:rPr lang="ru-RU" sz="900" spc="-5" dirty="0" smtClean="0">
                <a:cs typeface="Calibri"/>
              </a:rPr>
              <a:t>района </a:t>
            </a:r>
            <a:r>
              <a:rPr sz="900" dirty="0" smtClean="0">
                <a:latin typeface="Calibri"/>
                <a:cs typeface="Calibri"/>
              </a:rPr>
              <a:t>– </a:t>
            </a:r>
            <a:r>
              <a:rPr lang="ru-RU" sz="900" spc="-5" dirty="0" smtClean="0">
                <a:latin typeface="Calibri"/>
                <a:cs typeface="Calibri"/>
              </a:rPr>
              <a:t>0,04</a:t>
            </a:r>
            <a:r>
              <a:rPr sz="900" spc="-2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млн.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 err="1">
                <a:latin typeface="Calibri"/>
                <a:cs typeface="Calibri"/>
              </a:rPr>
              <a:t>рублей</a:t>
            </a:r>
            <a:r>
              <a:rPr sz="900" spc="-5" dirty="0" smtClean="0">
                <a:latin typeface="Calibri"/>
                <a:cs typeface="Calibri"/>
              </a:rPr>
              <a:t>;</a:t>
            </a:r>
            <a:endParaRPr lang="ru-RU" sz="900" spc="-5" dirty="0" smtClean="0">
              <a:latin typeface="Calibri"/>
              <a:cs typeface="Calibri"/>
            </a:endParaRPr>
          </a:p>
          <a:p>
            <a:pPr marL="88900" algn="just"/>
            <a:r>
              <a:rPr lang="ru-RU" sz="900" spc="-5" dirty="0" smtClean="0">
                <a:latin typeface="Calibri"/>
                <a:cs typeface="Calibri"/>
              </a:rPr>
              <a:t>К</a:t>
            </a:r>
            <a:r>
              <a:rPr lang="ru-RU" sz="900" dirty="0" smtClean="0"/>
              <a:t>омплектование </a:t>
            </a:r>
            <a:r>
              <a:rPr lang="ru-RU" sz="900" dirty="0"/>
              <a:t>книжных фондов </a:t>
            </a:r>
            <a:r>
              <a:rPr lang="ru-RU" sz="900" dirty="0" smtClean="0"/>
              <a:t>библиотек </a:t>
            </a:r>
            <a:r>
              <a:rPr lang="ru-RU" sz="900" dirty="0" smtClean="0">
                <a:cs typeface="Calibri"/>
              </a:rPr>
              <a:t>– </a:t>
            </a:r>
            <a:r>
              <a:rPr lang="ru-RU" sz="900" spc="-5" dirty="0" smtClean="0">
                <a:cs typeface="Calibri"/>
              </a:rPr>
              <a:t>0,34</a:t>
            </a:r>
            <a:r>
              <a:rPr lang="ru-RU" sz="900" spc="-20" dirty="0" smtClean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spc="5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рублей</a:t>
            </a:r>
            <a:r>
              <a:rPr lang="ru-RU" sz="900" spc="-5" dirty="0" smtClean="0">
                <a:cs typeface="Calibri"/>
              </a:rPr>
              <a:t>;</a:t>
            </a:r>
          </a:p>
          <a:p>
            <a:pPr marL="88900" algn="just"/>
            <a:r>
              <a:rPr lang="ru-RU" sz="900" spc="-5" dirty="0" smtClean="0">
                <a:cs typeface="Calibri"/>
              </a:rPr>
              <a:t>Обеспечение </a:t>
            </a:r>
            <a:r>
              <a:rPr lang="ru-RU" sz="900" spc="-5" dirty="0">
                <a:cs typeface="Calibri"/>
              </a:rPr>
              <a:t>деятельности архивного </a:t>
            </a:r>
            <a:r>
              <a:rPr lang="ru-RU" sz="900" spc="-5" dirty="0" smtClean="0">
                <a:cs typeface="Calibri"/>
              </a:rPr>
              <a:t>фонда</a:t>
            </a:r>
            <a:r>
              <a:rPr lang="ru-RU" sz="900" dirty="0" smtClean="0">
                <a:cs typeface="Calibri"/>
              </a:rPr>
              <a:t>–</a:t>
            </a:r>
            <a:r>
              <a:rPr lang="ru-RU" sz="900" spc="-5" dirty="0" smtClean="0">
                <a:cs typeface="Calibri"/>
              </a:rPr>
              <a:t> 2,62</a:t>
            </a:r>
            <a:r>
              <a:rPr lang="ru-RU" sz="900" spc="-25" dirty="0" smtClean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рублей;</a:t>
            </a:r>
            <a:endParaRPr lang="ru-RU" sz="9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97905" y="899884"/>
            <a:ext cx="4011929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8900" marR="5080" algn="just">
              <a:lnSpc>
                <a:spcPts val="1070"/>
              </a:lnSpc>
              <a:spcBef>
                <a:spcPts val="140"/>
              </a:spcBef>
            </a:pPr>
            <a:r>
              <a:rPr sz="900" b="1" dirty="0">
                <a:solidFill>
                  <a:srgbClr val="00ABB4"/>
                </a:solidFill>
                <a:latin typeface="Arial"/>
                <a:cs typeface="Arial"/>
              </a:rPr>
              <a:t>В</a:t>
            </a:r>
            <a:r>
              <a:rPr sz="900" b="1" spc="250" dirty="0">
                <a:solidFill>
                  <a:srgbClr val="00ABB4"/>
                </a:solidFill>
                <a:latin typeface="Arial"/>
                <a:cs typeface="Arial"/>
              </a:rPr>
              <a:t> </a:t>
            </a:r>
            <a:r>
              <a:rPr sz="900" b="1" spc="-5" dirty="0" smtClean="0">
                <a:solidFill>
                  <a:srgbClr val="00ABB4"/>
                </a:solidFill>
                <a:latin typeface="Calibri"/>
                <a:cs typeface="Calibri"/>
              </a:rPr>
              <a:t>202</a:t>
            </a:r>
            <a:r>
              <a:rPr lang="ru-RU" sz="900" b="1" spc="-5" dirty="0" smtClean="0">
                <a:solidFill>
                  <a:srgbClr val="00ABB4"/>
                </a:solidFill>
                <a:latin typeface="Calibri"/>
                <a:cs typeface="Calibri"/>
              </a:rPr>
              <a:t>2</a:t>
            </a:r>
            <a:r>
              <a:rPr sz="900" b="1" spc="305" dirty="0" smtClean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sz="900" b="1" spc="-5" dirty="0" err="1">
                <a:solidFill>
                  <a:srgbClr val="00ABB4"/>
                </a:solidFill>
                <a:latin typeface="Calibri"/>
                <a:cs typeface="Calibri"/>
              </a:rPr>
              <a:t>году</a:t>
            </a:r>
            <a:r>
              <a:rPr sz="900" b="1" spc="305" dirty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lang="ru-RU" sz="900" b="1" dirty="0" smtClean="0">
                <a:solidFill>
                  <a:srgbClr val="00ABB4"/>
                </a:solidFill>
                <a:cs typeface="Calibri"/>
              </a:rPr>
              <a:t>на</a:t>
            </a:r>
            <a:r>
              <a:rPr lang="ru-RU" sz="900" b="1" spc="280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отрасль</a:t>
            </a:r>
            <a:r>
              <a:rPr lang="ru-RU" sz="900" b="1" spc="28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«Культура»</a:t>
            </a:r>
            <a:r>
              <a:rPr lang="ru-RU" sz="900" b="1" spc="260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sz="900" b="1" spc="-5" dirty="0" err="1" smtClean="0">
                <a:solidFill>
                  <a:srgbClr val="00ABB4"/>
                </a:solidFill>
                <a:latin typeface="Calibri"/>
                <a:cs typeface="Calibri"/>
              </a:rPr>
              <a:t>будет</a:t>
            </a:r>
            <a:r>
              <a:rPr sz="900" b="1" spc="60" dirty="0" smtClean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sz="900" b="1" spc="-5" dirty="0" err="1">
                <a:solidFill>
                  <a:srgbClr val="00ABB4"/>
                </a:solidFill>
                <a:latin typeface="Calibri"/>
                <a:cs typeface="Calibri"/>
              </a:rPr>
              <a:t>направлено</a:t>
            </a:r>
            <a:r>
              <a:rPr sz="900" b="1" spc="70" dirty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latin typeface="Calibri"/>
                <a:cs typeface="Calibri"/>
              </a:rPr>
              <a:t>102,07</a:t>
            </a:r>
            <a:r>
              <a:rPr lang="ru-RU" sz="900" b="1" spc="-5" dirty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sz="900" b="1" spc="-5" dirty="0" smtClean="0">
                <a:solidFill>
                  <a:srgbClr val="00ABB4"/>
                </a:solidFill>
                <a:latin typeface="Calibri"/>
                <a:cs typeface="Calibri"/>
              </a:rPr>
              <a:t>м</a:t>
            </a:r>
            <a:r>
              <a:rPr lang="ru-RU" sz="900" b="1" spc="-5" dirty="0" err="1" smtClean="0">
                <a:solidFill>
                  <a:srgbClr val="00ABB4"/>
                </a:solidFill>
                <a:latin typeface="Calibri"/>
                <a:cs typeface="Calibri"/>
              </a:rPr>
              <a:t>лн</a:t>
            </a:r>
            <a:r>
              <a:rPr lang="ru-RU" sz="900" b="1" spc="-5" dirty="0" smtClean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sz="900" b="1" spc="-5" dirty="0" err="1" smtClean="0">
                <a:solidFill>
                  <a:srgbClr val="00ABB4"/>
                </a:solidFill>
                <a:latin typeface="Calibri"/>
                <a:cs typeface="Calibri"/>
              </a:rPr>
              <a:t>рублей</a:t>
            </a:r>
            <a:r>
              <a:rPr sz="900" b="1" spc="-5" dirty="0" smtClean="0">
                <a:solidFill>
                  <a:srgbClr val="00ABB4"/>
                </a:solidFill>
                <a:latin typeface="Calibri"/>
                <a:cs typeface="Calibri"/>
              </a:rPr>
              <a:t>  </a:t>
            </a:r>
            <a:r>
              <a:rPr sz="900" b="1" spc="-5" dirty="0" err="1">
                <a:solidFill>
                  <a:srgbClr val="00ABB4"/>
                </a:solidFill>
                <a:latin typeface="Calibri"/>
                <a:cs typeface="Calibri"/>
              </a:rPr>
              <a:t>или</a:t>
            </a:r>
            <a:r>
              <a:rPr sz="900" b="1" spc="-10" dirty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latin typeface="Calibri"/>
                <a:cs typeface="Calibri"/>
              </a:rPr>
              <a:t>10,584</a:t>
            </a:r>
            <a:r>
              <a:rPr sz="900" b="1" spc="-15" dirty="0" smtClean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ABB4"/>
                </a:solidFill>
                <a:latin typeface="Calibri"/>
                <a:cs typeface="Calibri"/>
              </a:rPr>
              <a:t>%</a:t>
            </a:r>
            <a:r>
              <a:rPr sz="900" b="1" spc="195" dirty="0">
                <a:solidFill>
                  <a:srgbClr val="00ABB4"/>
                </a:solidFill>
                <a:latin typeface="Calibri"/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от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общего</a:t>
            </a:r>
            <a:r>
              <a:rPr lang="ru-RU" sz="900" b="1" spc="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объема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программных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расходов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:</a:t>
            </a:r>
            <a:endParaRPr lang="ru-RU" sz="900" dirty="0">
              <a:solidFill>
                <a:srgbClr val="00ABB4"/>
              </a:solidFill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98" y="487965"/>
            <a:ext cx="8256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</a:rPr>
              <a:t>Цель программы - создание  </a:t>
            </a:r>
            <a:r>
              <a:rPr lang="ru-RU" sz="1100" b="1" dirty="0">
                <a:solidFill>
                  <a:schemeClr val="tx2"/>
                </a:solidFill>
              </a:rPr>
              <a:t>условий для развития и реализации культурного и духовного потенциала населения</a:t>
            </a:r>
            <a:r>
              <a:rPr lang="ru-RU" sz="1100" b="1" dirty="0" smtClean="0">
                <a:solidFill>
                  <a:schemeClr val="tx2"/>
                </a:solidFill>
              </a:rPr>
              <a:t>, </a:t>
            </a:r>
            <a:r>
              <a:rPr lang="ru-RU" sz="1100" b="1" dirty="0">
                <a:solidFill>
                  <a:schemeClr val="tx2"/>
                </a:solidFill>
              </a:rPr>
              <a:t>а также развитие туризма на территории Мотыгинского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3911" y="1910890"/>
            <a:ext cx="3924300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/>
              <a:t>Бюджетные средства на реализацию Программы распределены между ГРБС следующим образом: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900" dirty="0" smtClean="0">
                <a:cs typeface="Calibri"/>
              </a:rPr>
              <a:t>млн</a:t>
            </a:r>
            <a:r>
              <a:rPr lang="ru-RU" sz="900" dirty="0">
                <a:cs typeface="Calibri"/>
              </a:rPr>
              <a:t>. руб.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28296"/>
              </p:ext>
            </p:extLst>
          </p:nvPr>
        </p:nvGraphicFramePr>
        <p:xfrm>
          <a:off x="381000" y="2406145"/>
          <a:ext cx="3962400" cy="201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96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275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  Наименование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ГРБС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 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 2023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 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2022-2024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5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МКУ «Управление культуры Мотыгинского района»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99,45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80,69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80,69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260,83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920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920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  - районного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99,27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80,51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80,51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260,28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920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0,54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83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Администрация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Мотыгинского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 района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(МКУ «Мотыгинский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районный архив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»)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7,86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920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0920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0920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0,29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0,29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0,29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49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102,07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83,31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83,31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268,69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97905" y="2181460"/>
            <a:ext cx="4350388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50" dirty="0"/>
              <a:t>Средства </a:t>
            </a:r>
            <a:r>
              <a:rPr lang="ru-RU" sz="850" dirty="0" smtClean="0"/>
              <a:t>будут направлены: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 smtClean="0"/>
              <a:t>На развитие </a:t>
            </a:r>
            <a:r>
              <a:rPr lang="ru-RU" sz="850" dirty="0"/>
              <a:t>библиотечного и музейного </a:t>
            </a:r>
            <a:r>
              <a:rPr lang="ru-RU" sz="850" dirty="0" smtClean="0"/>
              <a:t>дела;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 smtClean="0"/>
              <a:t>На </a:t>
            </a:r>
            <a:r>
              <a:rPr lang="ru-RU" sz="900" dirty="0" smtClean="0"/>
              <a:t>обеспечение </a:t>
            </a:r>
            <a:r>
              <a:rPr lang="ru-RU" sz="900" dirty="0"/>
              <a:t>доступа населения Мотыгинского района к культурным благам и участию в культурной </a:t>
            </a:r>
            <a:r>
              <a:rPr lang="ru-RU" sz="900" dirty="0" smtClean="0"/>
              <a:t>жизни: организацию </a:t>
            </a:r>
            <a:r>
              <a:rPr lang="ru-RU" sz="900" dirty="0"/>
              <a:t>и проведение культурных мероприятий, в том числе на районном и краевом </a:t>
            </a:r>
            <a:r>
              <a:rPr lang="ru-RU" sz="900" dirty="0" smtClean="0"/>
              <a:t>уровне; поддержку </a:t>
            </a:r>
            <a:r>
              <a:rPr lang="ru-RU" sz="900" dirty="0"/>
              <a:t>творческих инициатив населения, творческих коллективов и организаций </a:t>
            </a:r>
            <a:r>
              <a:rPr lang="ru-RU" sz="900" dirty="0" smtClean="0"/>
              <a:t>культуры</a:t>
            </a:r>
            <a:endParaRPr lang="ru-RU" sz="85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50" dirty="0" smtClean="0"/>
              <a:t>На развитие </a:t>
            </a:r>
            <a:r>
              <a:rPr lang="ru-RU" sz="850" dirty="0"/>
              <a:t>системы непрерывного образования в области культуры, </a:t>
            </a:r>
            <a:r>
              <a:rPr lang="ru-RU" sz="850" dirty="0" smtClean="0"/>
              <a:t>внедрение </a:t>
            </a:r>
            <a:r>
              <a:rPr lang="ru-RU" sz="850" dirty="0"/>
              <a:t>информационно-коммуникационных технологий в сфере культуры, развитие информационных ресурсов, развитие инфраструктуры отрасли «культура», модернизацию материально-технической базы муниципальных учреждений </a:t>
            </a:r>
            <a:r>
              <a:rPr lang="ru-RU" sz="850" dirty="0" smtClean="0"/>
              <a:t>культуры, </a:t>
            </a:r>
            <a:r>
              <a:rPr lang="ru-RU" sz="850" dirty="0"/>
              <a:t>создание условий для эффективного, ответственного и прозрачного управления финансовыми ресурсами в рамках выполнения установленных функций и </a:t>
            </a:r>
            <a:r>
              <a:rPr lang="ru-RU" sz="850" dirty="0" smtClean="0"/>
              <a:t>полномочий.</a:t>
            </a:r>
          </a:p>
          <a:p>
            <a:endParaRPr lang="ru-RU" sz="850" dirty="0"/>
          </a:p>
          <a:p>
            <a:r>
              <a:rPr lang="ru-RU" sz="850" b="1" dirty="0" smtClean="0">
                <a:solidFill>
                  <a:schemeClr val="tx2"/>
                </a:solidFill>
              </a:rPr>
              <a:t>Планируется: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</a:rPr>
              <a:t>Проведение культурно-массовых </a:t>
            </a:r>
            <a:r>
              <a:rPr lang="ru-RU" sz="850" b="1" dirty="0">
                <a:solidFill>
                  <a:schemeClr val="tx2"/>
                </a:solidFill>
              </a:rPr>
              <a:t>мероприятий </a:t>
            </a:r>
            <a:r>
              <a:rPr lang="ru-RU" sz="850" b="1" dirty="0">
                <a:solidFill>
                  <a:schemeClr val="tx2"/>
                </a:solidFill>
                <a:cs typeface="Calibri"/>
              </a:rPr>
              <a:t>МБУК Мотыгинский районный </a:t>
            </a:r>
            <a:r>
              <a:rPr lang="ru-RU" sz="850" b="1" dirty="0" smtClean="0">
                <a:solidFill>
                  <a:schemeClr val="tx2"/>
                </a:solidFill>
              </a:rPr>
              <a:t>краеведческий музей;</a:t>
            </a:r>
            <a:endParaRPr lang="ru-RU" sz="85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</a:rPr>
              <a:t>Учреждениями </a:t>
            </a:r>
            <a:r>
              <a:rPr lang="ru-RU" sz="850" b="1" dirty="0">
                <a:solidFill>
                  <a:schemeClr val="tx2"/>
                </a:solidFill>
              </a:rPr>
              <a:t>культуры клубного типа </a:t>
            </a:r>
            <a:r>
              <a:rPr lang="ru-RU" sz="850" b="1" dirty="0" smtClean="0">
                <a:solidFill>
                  <a:schemeClr val="tx2"/>
                </a:solidFill>
              </a:rPr>
              <a:t>организация </a:t>
            </a:r>
            <a:r>
              <a:rPr lang="ru-RU" sz="850" b="1" dirty="0">
                <a:solidFill>
                  <a:schemeClr val="tx2"/>
                </a:solidFill>
              </a:rPr>
              <a:t>и проведение не менее 50 </a:t>
            </a:r>
          </a:p>
          <a:p>
            <a:r>
              <a:rPr lang="ru-RU" sz="850" b="1" dirty="0" smtClean="0">
                <a:solidFill>
                  <a:schemeClr val="tx2"/>
                </a:solidFill>
              </a:rPr>
              <a:t>мероприятий, направленных на сохранение и развитие традиционной народной культуры;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</a:rPr>
              <a:t>Организация и проведение культурно-массовых </a:t>
            </a:r>
            <a:r>
              <a:rPr lang="ru-RU" sz="850" b="1" dirty="0">
                <a:solidFill>
                  <a:schemeClr val="tx2"/>
                </a:solidFill>
              </a:rPr>
              <a:t>мероприятий – фестивалей, выставок, конкурсов, творческих </a:t>
            </a:r>
            <a:r>
              <a:rPr lang="ru-RU" sz="850" b="1" dirty="0" smtClean="0">
                <a:solidFill>
                  <a:schemeClr val="tx2"/>
                </a:solidFill>
              </a:rPr>
              <a:t>встреч, в том числе районного уровня;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Сохранить число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</a:rPr>
              <a:t>обучающихся  в образовательных учреждениях в области </a:t>
            </a:r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культуры на уровне 349 чел. </a:t>
            </a:r>
            <a:endParaRPr lang="ru-RU" sz="8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</a:rPr>
              <a:t>Проведение районного слета «Хозяин Тайги».</a:t>
            </a:r>
            <a:endParaRPr lang="ru-RU" sz="8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3"/>
            <a:ext cx="7349022" cy="4754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2845" y="17055"/>
            <a:ext cx="62687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ctr"/>
            <a:r>
              <a:rPr lang="ru-RU" sz="1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МП «РАЗВИТИЕ </a:t>
            </a:r>
            <a:r>
              <a:rPr lang="ru-RU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ОБЩЕГО И ДОПОЛНИТЕЛЬНОГО ОБРАЗОВАНИЯ В МОТЫГИНСКОМ </a:t>
            </a:r>
            <a:r>
              <a:rPr lang="ru-RU" sz="1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РАЙОНЕ»</a:t>
            </a:r>
            <a:endParaRPr lang="ru-RU" sz="1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2705" y="1165867"/>
            <a:ext cx="41207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50" b="1" spc="-5" dirty="0" smtClean="0">
                <a:solidFill>
                  <a:srgbClr val="3CA4C1"/>
                </a:solidFill>
                <a:latin typeface="Calibri"/>
                <a:cs typeface="Calibri"/>
              </a:rPr>
              <a:t>Предусмотрено н</a:t>
            </a:r>
            <a:r>
              <a:rPr sz="1050" b="1" spc="-5" dirty="0" smtClean="0">
                <a:solidFill>
                  <a:srgbClr val="3CA4C1"/>
                </a:solidFill>
                <a:latin typeface="Calibri"/>
                <a:cs typeface="Calibri"/>
              </a:rPr>
              <a:t>а</a:t>
            </a:r>
            <a:r>
              <a:rPr sz="1050" b="1" dirty="0" smtClean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CA4C1"/>
                </a:solidFill>
                <a:latin typeface="Calibri"/>
                <a:cs typeface="Calibri"/>
              </a:rPr>
              <a:t>текущие </a:t>
            </a:r>
            <a:r>
              <a:rPr sz="1050" b="1" dirty="0">
                <a:solidFill>
                  <a:srgbClr val="3CA4C1"/>
                </a:solidFill>
                <a:latin typeface="Calibri"/>
                <a:cs typeface="Calibri"/>
              </a:rPr>
              <a:t>и</a:t>
            </a:r>
            <a:r>
              <a:rPr sz="1050" b="1" spc="-10" dirty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CA4C1"/>
                </a:solidFill>
                <a:latin typeface="Calibri"/>
                <a:cs typeface="Calibri"/>
              </a:rPr>
              <a:t>капитальные</a:t>
            </a:r>
            <a:r>
              <a:rPr sz="1050" b="1" spc="15" dirty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1050" b="1" spc="-5" dirty="0" err="1">
                <a:solidFill>
                  <a:srgbClr val="3CA4C1"/>
                </a:solidFill>
                <a:latin typeface="Calibri"/>
                <a:cs typeface="Calibri"/>
              </a:rPr>
              <a:t>ремонты</a:t>
            </a:r>
            <a:r>
              <a:rPr sz="1050" b="1" spc="-10" dirty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1050" b="1" spc="-5" dirty="0" smtClean="0">
                <a:solidFill>
                  <a:srgbClr val="3CA4C1"/>
                </a:solidFill>
                <a:latin typeface="Calibri"/>
                <a:cs typeface="Calibri"/>
              </a:rPr>
              <a:t>8</a:t>
            </a:r>
            <a:r>
              <a:rPr lang="ru-RU" sz="1050" b="1" spc="-5" dirty="0" smtClean="0">
                <a:solidFill>
                  <a:srgbClr val="3CA4C1"/>
                </a:solidFill>
                <a:latin typeface="Calibri"/>
                <a:cs typeface="Calibri"/>
              </a:rPr>
              <a:t>,40</a:t>
            </a:r>
            <a:r>
              <a:rPr sz="1050" b="1" spc="-10" dirty="0" smtClean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3CA4C1"/>
                </a:solidFill>
                <a:latin typeface="Calibri"/>
                <a:cs typeface="Calibri"/>
              </a:rPr>
              <a:t>млн.</a:t>
            </a:r>
            <a:r>
              <a:rPr sz="1050" b="1" spc="-25" dirty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1050" b="1" spc="-5" dirty="0" err="1" smtClean="0">
                <a:solidFill>
                  <a:srgbClr val="3CA4C1"/>
                </a:solidFill>
                <a:latin typeface="Calibri"/>
                <a:cs typeface="Calibri"/>
              </a:rPr>
              <a:t>рублей</a:t>
            </a:r>
            <a:r>
              <a:rPr lang="ru-RU" sz="1050" b="1" spc="-5" dirty="0" smtClean="0">
                <a:solidFill>
                  <a:srgbClr val="3CA4C1"/>
                </a:solidFill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1379880"/>
            <a:ext cx="4407450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688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 smtClean="0">
                <a:solidFill>
                  <a:srgbClr val="3CA4C1"/>
                </a:solidFill>
                <a:latin typeface="Calibri"/>
                <a:cs typeface="Calibri"/>
              </a:rPr>
              <a:t>О</a:t>
            </a:r>
            <a:r>
              <a:rPr sz="900" b="1" spc="-5" dirty="0" err="1" smtClean="0">
                <a:solidFill>
                  <a:srgbClr val="3CA4C1"/>
                </a:solidFill>
                <a:latin typeface="Calibri"/>
                <a:cs typeface="Calibri"/>
              </a:rPr>
              <a:t>бщеобразовательных</a:t>
            </a:r>
            <a:r>
              <a:rPr sz="900" b="1" spc="-5" dirty="0" smtClean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900" b="1" spc="-5" dirty="0" err="1" smtClean="0">
                <a:solidFill>
                  <a:srgbClr val="3CA4C1"/>
                </a:solidFill>
                <a:latin typeface="Calibri"/>
                <a:cs typeface="Calibri"/>
              </a:rPr>
              <a:t>школ</a:t>
            </a:r>
            <a:r>
              <a:rPr lang="ru-RU" sz="900" b="1" dirty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900" b="1" dirty="0" smtClean="0">
                <a:solidFill>
                  <a:srgbClr val="3CA4C1"/>
                </a:solidFill>
                <a:latin typeface="Calibri"/>
                <a:cs typeface="Calibri"/>
              </a:rPr>
              <a:t>– </a:t>
            </a:r>
            <a:r>
              <a:rPr lang="ru-RU" sz="900" b="1" dirty="0" smtClean="0">
                <a:solidFill>
                  <a:srgbClr val="3CA4C1"/>
                </a:solidFill>
                <a:latin typeface="Calibri"/>
                <a:cs typeface="Calibri"/>
              </a:rPr>
              <a:t>14 (с учетом 3 филиалов), </a:t>
            </a:r>
            <a:r>
              <a:rPr sz="900" b="1" spc="-5" dirty="0" err="1" smtClean="0">
                <a:solidFill>
                  <a:srgbClr val="3CA4C1"/>
                </a:solidFill>
                <a:latin typeface="Calibri"/>
                <a:cs typeface="Calibri"/>
              </a:rPr>
              <a:t>обуча</a:t>
            </a:r>
            <a:r>
              <a:rPr lang="ru-RU" sz="900" b="1" spc="-5" dirty="0" err="1" smtClean="0">
                <a:solidFill>
                  <a:srgbClr val="3CA4C1"/>
                </a:solidFill>
                <a:latin typeface="Calibri"/>
                <a:cs typeface="Calibri"/>
              </a:rPr>
              <a:t>ющихся</a:t>
            </a:r>
            <a:r>
              <a:rPr sz="900" b="1" spc="-10" dirty="0" smtClean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3CA4C1"/>
                </a:solidFill>
                <a:latin typeface="Calibri"/>
                <a:cs typeface="Calibri"/>
              </a:rPr>
              <a:t>–</a:t>
            </a:r>
            <a:r>
              <a:rPr sz="900" b="1" spc="-5" dirty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lang="ru-RU" sz="900" b="1" dirty="0" smtClean="0">
                <a:solidFill>
                  <a:srgbClr val="3CA4C1"/>
                </a:solidFill>
                <a:latin typeface="Calibri"/>
                <a:cs typeface="Calibri"/>
              </a:rPr>
              <a:t>1868</a:t>
            </a:r>
            <a:r>
              <a:rPr sz="900" b="1" spc="-40" dirty="0" smtClean="0">
                <a:solidFill>
                  <a:srgbClr val="3CA4C1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3CA4C1"/>
                </a:solidFill>
                <a:latin typeface="Calibri"/>
                <a:cs typeface="Calibri"/>
              </a:rPr>
              <a:t>человек</a:t>
            </a:r>
            <a:endParaRPr sz="900" dirty="0">
              <a:latin typeface="Calibri"/>
              <a:cs typeface="Calibri"/>
            </a:endParaRPr>
          </a:p>
          <a:p>
            <a:pPr marL="1706880" marR="669290" algn="just">
              <a:lnSpc>
                <a:spcPct val="100000"/>
              </a:lnSpc>
            </a:pPr>
            <a:r>
              <a:rPr lang="ru-RU" sz="900" b="1" spc="-5" dirty="0" smtClean="0">
                <a:solidFill>
                  <a:srgbClr val="205868"/>
                </a:solidFill>
                <a:latin typeface="Calibri"/>
                <a:cs typeface="Calibri"/>
              </a:rPr>
              <a:t>Д</a:t>
            </a:r>
            <a:r>
              <a:rPr sz="900" b="1" spc="-5" dirty="0" err="1" smtClean="0">
                <a:solidFill>
                  <a:srgbClr val="205868"/>
                </a:solidFill>
                <a:latin typeface="Calibri"/>
                <a:cs typeface="Calibri"/>
              </a:rPr>
              <a:t>етских</a:t>
            </a:r>
            <a:r>
              <a:rPr lang="ru-RU" sz="900" b="1" spc="-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900" b="1" spc="-5" dirty="0" err="1" smtClean="0">
                <a:solidFill>
                  <a:srgbClr val="205868"/>
                </a:solidFill>
                <a:latin typeface="Calibri"/>
                <a:cs typeface="Calibri"/>
              </a:rPr>
              <a:t>дошкольных</a:t>
            </a:r>
            <a:r>
              <a:rPr lang="ru-RU" sz="900" b="1" spc="-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900" b="1" spc="-5" dirty="0" err="1" smtClean="0">
                <a:solidFill>
                  <a:srgbClr val="205868"/>
                </a:solidFill>
                <a:latin typeface="Calibri"/>
                <a:cs typeface="Calibri"/>
              </a:rPr>
              <a:t>учреждений</a:t>
            </a:r>
            <a:r>
              <a:rPr sz="900" b="1" spc="-35" dirty="0" smtClean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05868"/>
                </a:solidFill>
                <a:latin typeface="Calibri"/>
                <a:cs typeface="Calibri"/>
              </a:rPr>
              <a:t>–</a:t>
            </a:r>
            <a:r>
              <a:rPr sz="900" b="1" spc="-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lang="ru-RU" sz="900" b="1" spc="-5" dirty="0" smtClean="0">
                <a:solidFill>
                  <a:srgbClr val="205868"/>
                </a:solidFill>
                <a:latin typeface="Calibri"/>
                <a:cs typeface="Calibri"/>
              </a:rPr>
              <a:t>11</a:t>
            </a:r>
            <a:r>
              <a:rPr lang="ru-RU" sz="900" dirty="0" smtClean="0">
                <a:latin typeface="Calibri"/>
                <a:cs typeface="Calibri"/>
              </a:rPr>
              <a:t>, </a:t>
            </a:r>
            <a:r>
              <a:rPr sz="900" b="1" spc="-5" dirty="0" err="1" smtClean="0">
                <a:solidFill>
                  <a:srgbClr val="205868"/>
                </a:solidFill>
                <a:latin typeface="Calibri"/>
                <a:cs typeface="Calibri"/>
              </a:rPr>
              <a:t>воспит</a:t>
            </a:r>
            <a:r>
              <a:rPr lang="ru-RU" sz="900" b="1" spc="-5" dirty="0" err="1" smtClean="0">
                <a:solidFill>
                  <a:srgbClr val="205868"/>
                </a:solidFill>
                <a:latin typeface="Calibri"/>
                <a:cs typeface="Calibri"/>
              </a:rPr>
              <a:t>анников</a:t>
            </a:r>
            <a:r>
              <a:rPr sz="900" b="1" dirty="0" smtClean="0">
                <a:solidFill>
                  <a:srgbClr val="205868"/>
                </a:solidFill>
                <a:latin typeface="Calibri"/>
                <a:cs typeface="Calibri"/>
              </a:rPr>
              <a:t> –</a:t>
            </a:r>
            <a:r>
              <a:rPr sz="900" b="1" spc="-20" dirty="0" smtClean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lang="ru-RU" sz="900" b="1" dirty="0" smtClean="0">
                <a:solidFill>
                  <a:srgbClr val="205868"/>
                </a:solidFill>
                <a:latin typeface="Calibri"/>
                <a:cs typeface="Calibri"/>
              </a:rPr>
              <a:t>916</a:t>
            </a:r>
            <a:r>
              <a:rPr sz="900" b="1" spc="-35" dirty="0" smtClean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900" b="1" spc="-5" dirty="0" err="1" smtClean="0">
                <a:solidFill>
                  <a:srgbClr val="205868"/>
                </a:solidFill>
                <a:latin typeface="Calibri"/>
                <a:cs typeface="Calibri"/>
              </a:rPr>
              <a:t>детей</a:t>
            </a:r>
            <a:endParaRPr lang="ru-RU" sz="900" b="1" spc="-5" dirty="0" smtClean="0">
              <a:solidFill>
                <a:srgbClr val="205868"/>
              </a:solidFill>
              <a:latin typeface="Calibri"/>
              <a:cs typeface="Calibri"/>
            </a:endParaRPr>
          </a:p>
          <a:p>
            <a:pPr marL="1706880" algn="just">
              <a:lnSpc>
                <a:spcPct val="100000"/>
              </a:lnSpc>
            </a:pPr>
            <a:r>
              <a:rPr lang="ru-RU" sz="900" b="1" spc="-5" dirty="0" smtClean="0">
                <a:solidFill>
                  <a:srgbClr val="3CA4C1"/>
                </a:solidFill>
                <a:cs typeface="Calibri"/>
              </a:rPr>
              <a:t>Учреждений дополнительного образования</a:t>
            </a:r>
            <a:r>
              <a:rPr lang="ru-RU" sz="900" b="1" spc="15" dirty="0" smtClean="0">
                <a:solidFill>
                  <a:srgbClr val="3CA4C1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3CA4C1"/>
                </a:solidFill>
                <a:cs typeface="Calibri"/>
              </a:rPr>
              <a:t>– </a:t>
            </a:r>
            <a:r>
              <a:rPr lang="ru-RU" sz="900" b="1" dirty="0" smtClean="0">
                <a:solidFill>
                  <a:srgbClr val="3CA4C1"/>
                </a:solidFill>
                <a:cs typeface="Calibri"/>
              </a:rPr>
              <a:t>2,</a:t>
            </a:r>
            <a:r>
              <a:rPr lang="ru-RU" sz="900" dirty="0" smtClean="0">
                <a:cs typeface="Calibri"/>
              </a:rPr>
              <a:t> </a:t>
            </a:r>
          </a:p>
          <a:p>
            <a:pPr marL="1706880" algn="just"/>
            <a:r>
              <a:rPr lang="ru-RU" sz="900" b="1" spc="-5" dirty="0" smtClean="0">
                <a:solidFill>
                  <a:srgbClr val="3CA4C1"/>
                </a:solidFill>
                <a:cs typeface="Calibri"/>
              </a:rPr>
              <a:t>обучающихся</a:t>
            </a:r>
            <a:r>
              <a:rPr lang="ru-RU" sz="900" b="1" spc="10" dirty="0" smtClean="0">
                <a:solidFill>
                  <a:srgbClr val="3CA4C1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3CA4C1"/>
                </a:solidFill>
                <a:cs typeface="Calibri"/>
              </a:rPr>
              <a:t>–</a:t>
            </a:r>
            <a:r>
              <a:rPr lang="ru-RU" sz="900" b="1" spc="-25" dirty="0">
                <a:solidFill>
                  <a:srgbClr val="3CA4C1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3CA4C1"/>
                </a:solidFill>
                <a:cs typeface="Calibri"/>
              </a:rPr>
              <a:t>1054</a:t>
            </a:r>
            <a:r>
              <a:rPr lang="ru-RU" sz="900" b="1" spc="-40" dirty="0">
                <a:solidFill>
                  <a:srgbClr val="3CA4C1"/>
                </a:solidFill>
                <a:cs typeface="Calibri"/>
              </a:rPr>
              <a:t> д</a:t>
            </a:r>
            <a:r>
              <a:rPr lang="ru-RU" sz="900" b="1" spc="-5" dirty="0">
                <a:solidFill>
                  <a:srgbClr val="3CA4C1"/>
                </a:solidFill>
                <a:cs typeface="Calibri"/>
              </a:rPr>
              <a:t>етей</a:t>
            </a:r>
            <a:endParaRPr lang="ru-RU" sz="900" dirty="0">
              <a:cs typeface="Calibri"/>
            </a:endParaRPr>
          </a:p>
          <a:p>
            <a:pPr marL="1706880" algn="just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2705" y="1446993"/>
            <a:ext cx="4263649" cy="206870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0" marR="5715" indent="-171450" algn="just">
              <a:lnSpc>
                <a:spcPct val="114399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lang="ru-RU" sz="1050" dirty="0" smtClean="0"/>
              <a:t>Подготовка учреждений к </a:t>
            </a:r>
            <a:r>
              <a:rPr lang="ru-RU" sz="1050" dirty="0"/>
              <a:t>новому учебному году </a:t>
            </a:r>
            <a:r>
              <a:rPr lang="ru-RU" sz="1050" dirty="0">
                <a:cs typeface="Calibri"/>
              </a:rPr>
              <a:t>–</a:t>
            </a:r>
            <a:r>
              <a:rPr lang="ru-RU" sz="1050" spc="-5" dirty="0">
                <a:cs typeface="Calibri"/>
              </a:rPr>
              <a:t> </a:t>
            </a:r>
            <a:r>
              <a:rPr lang="ru-RU" sz="1050" spc="-5" dirty="0" smtClean="0">
                <a:cs typeface="Calibri"/>
              </a:rPr>
              <a:t>2,43 </a:t>
            </a:r>
            <a:r>
              <a:rPr lang="ru-RU" sz="1050" spc="-5" dirty="0">
                <a:cs typeface="Calibri"/>
              </a:rPr>
              <a:t>млн.</a:t>
            </a:r>
            <a:r>
              <a:rPr lang="ru-RU" sz="1050" dirty="0">
                <a:cs typeface="Calibri"/>
              </a:rPr>
              <a:t> </a:t>
            </a:r>
            <a:r>
              <a:rPr lang="ru-RU" sz="1050" spc="-5" dirty="0" smtClean="0">
                <a:cs typeface="Calibri"/>
              </a:rPr>
              <a:t>рублей;</a:t>
            </a:r>
            <a:endParaRPr lang="ru-RU" sz="1050" dirty="0">
              <a:cs typeface="Calibri"/>
            </a:endParaRPr>
          </a:p>
          <a:p>
            <a:pPr marL="184150" marR="5715" indent="-171450" algn="just">
              <a:lnSpc>
                <a:spcPts val="125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Calibri"/>
                <a:cs typeface="Calibri"/>
              </a:rPr>
              <a:t>Р</a:t>
            </a:r>
            <a:r>
              <a:rPr lang="ru-RU" sz="1050" dirty="0" smtClean="0"/>
              <a:t>азработка проекта </a:t>
            </a:r>
            <a:r>
              <a:rPr lang="ru-RU" sz="1050" dirty="0"/>
              <a:t>сметной документации для создания современных, комфортных условий в образовательных </a:t>
            </a:r>
            <a:r>
              <a:rPr lang="ru-RU" sz="1050" dirty="0" smtClean="0"/>
              <a:t>учреждениях </a:t>
            </a:r>
            <a:r>
              <a:rPr sz="1050" dirty="0" smtClean="0">
                <a:latin typeface="Calibri"/>
                <a:cs typeface="Calibri"/>
              </a:rPr>
              <a:t>–</a:t>
            </a:r>
            <a:r>
              <a:rPr sz="1050" spc="90" dirty="0" smtClean="0">
                <a:latin typeface="Calibri"/>
                <a:cs typeface="Calibri"/>
              </a:rPr>
              <a:t> </a:t>
            </a:r>
            <a:r>
              <a:rPr lang="ru-RU" sz="1050" spc="-5" dirty="0" smtClean="0">
                <a:latin typeface="Calibri"/>
                <a:cs typeface="Calibri"/>
              </a:rPr>
              <a:t>2,46</a:t>
            </a:r>
            <a:r>
              <a:rPr sz="1050" spc="45" dirty="0" smtClean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млн.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-5" dirty="0" err="1">
                <a:latin typeface="Calibri"/>
                <a:cs typeface="Calibri"/>
              </a:rPr>
              <a:t>рублей</a:t>
            </a:r>
            <a:r>
              <a:rPr sz="1050" spc="65" dirty="0">
                <a:latin typeface="Calibri"/>
                <a:cs typeface="Calibri"/>
              </a:rPr>
              <a:t> </a:t>
            </a:r>
            <a:r>
              <a:rPr sz="1050" spc="-5" dirty="0" smtClean="0">
                <a:latin typeface="Calibri"/>
                <a:cs typeface="Calibri"/>
              </a:rPr>
              <a:t>(</a:t>
            </a:r>
            <a:r>
              <a:rPr lang="ru-RU" sz="1050" dirty="0"/>
              <a:t>МБДОУ Детский сад «Ручеек», </a:t>
            </a:r>
            <a:r>
              <a:rPr lang="ru-RU" sz="1050" dirty="0" smtClean="0"/>
              <a:t> МБОУ </a:t>
            </a:r>
            <a:r>
              <a:rPr lang="ru-RU" sz="1050" dirty="0" err="1"/>
              <a:t>Машуковская</a:t>
            </a:r>
            <a:r>
              <a:rPr lang="ru-RU" sz="1050" dirty="0"/>
              <a:t> СОШ </a:t>
            </a:r>
            <a:r>
              <a:rPr lang="ru-RU" sz="1050" dirty="0" smtClean="0"/>
              <a:t>, МБОУ </a:t>
            </a:r>
            <a:r>
              <a:rPr lang="ru-RU" sz="1050" dirty="0"/>
              <a:t>Кулаковская СОШ</a:t>
            </a:r>
            <a:r>
              <a:rPr sz="1050" dirty="0" smtClean="0">
                <a:latin typeface="Calibri"/>
                <a:cs typeface="Calibri"/>
              </a:rPr>
              <a:t>)</a:t>
            </a:r>
            <a:endParaRPr lang="ru-RU" sz="1050" dirty="0" smtClean="0">
              <a:latin typeface="Calibri"/>
              <a:cs typeface="Calibri"/>
            </a:endParaRPr>
          </a:p>
          <a:p>
            <a:pPr marL="184150" marR="5715" indent="-171450" algn="just">
              <a:lnSpc>
                <a:spcPts val="125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Calibri"/>
                <a:cs typeface="Calibri"/>
              </a:rPr>
              <a:t>П</a:t>
            </a:r>
            <a:r>
              <a:rPr lang="ru-RU" sz="1050" dirty="0" smtClean="0"/>
              <a:t>риведение </a:t>
            </a:r>
            <a:r>
              <a:rPr lang="ru-RU" sz="1050" dirty="0"/>
              <a:t>учреждений в соответствие с требованиями санитарных норм и </a:t>
            </a:r>
            <a:r>
              <a:rPr lang="ru-RU" sz="1050" dirty="0" smtClean="0"/>
              <a:t>правил </a:t>
            </a:r>
            <a:r>
              <a:rPr sz="1050" dirty="0" smtClean="0">
                <a:latin typeface="Calibri"/>
                <a:cs typeface="Calibri"/>
              </a:rPr>
              <a:t>–</a:t>
            </a:r>
            <a:r>
              <a:rPr sz="1050" spc="5" dirty="0" smtClean="0">
                <a:latin typeface="Calibri"/>
                <a:cs typeface="Calibri"/>
              </a:rPr>
              <a:t> </a:t>
            </a:r>
            <a:r>
              <a:rPr lang="ru-RU" sz="1050" spc="-5" dirty="0" smtClean="0">
                <a:latin typeface="Calibri"/>
                <a:cs typeface="Calibri"/>
              </a:rPr>
              <a:t>1,13</a:t>
            </a:r>
            <a:r>
              <a:rPr sz="1050" spc="-10" dirty="0" smtClean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млн.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 err="1" smtClean="0">
                <a:latin typeface="Calibri"/>
                <a:cs typeface="Calibri"/>
              </a:rPr>
              <a:t>рублей</a:t>
            </a:r>
            <a:r>
              <a:rPr lang="ru-RU" sz="1050" spc="-5" dirty="0" smtClean="0">
                <a:latin typeface="Calibri"/>
                <a:cs typeface="Calibri"/>
              </a:rPr>
              <a:t> (</a:t>
            </a:r>
            <a:r>
              <a:rPr lang="ru-RU" sz="1050" dirty="0"/>
              <a:t>МБДОУ Детский сад «Белочка», МБОУ </a:t>
            </a:r>
            <a:r>
              <a:rPr lang="ru-RU" sz="1050" dirty="0" err="1"/>
              <a:t>Мотыгинская</a:t>
            </a:r>
            <a:r>
              <a:rPr lang="ru-RU" sz="1050" dirty="0"/>
              <a:t> СОШ № </a:t>
            </a:r>
            <a:r>
              <a:rPr lang="ru-RU" sz="1050" dirty="0" smtClean="0"/>
              <a:t>2, </a:t>
            </a:r>
            <a:r>
              <a:rPr lang="ru-RU" sz="1050" dirty="0"/>
              <a:t>МБОУ </a:t>
            </a:r>
            <a:r>
              <a:rPr lang="ru-RU" sz="1050" dirty="0" err="1"/>
              <a:t>Новоангарская</a:t>
            </a:r>
            <a:r>
              <a:rPr lang="ru-RU" sz="1050" dirty="0"/>
              <a:t> СОШ</a:t>
            </a:r>
            <a:r>
              <a:rPr lang="ru-RU" sz="1050" spc="-5" dirty="0" smtClean="0">
                <a:latin typeface="Calibri"/>
                <a:cs typeface="Calibri"/>
              </a:rPr>
              <a:t>);</a:t>
            </a:r>
          </a:p>
          <a:p>
            <a:pPr marL="184150" indent="-171450" algn="just">
              <a:lnSpc>
                <a:spcPct val="100000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lang="ru-RU" sz="1050" dirty="0" smtClean="0"/>
              <a:t>Проведение </a:t>
            </a:r>
            <a:r>
              <a:rPr lang="ru-RU" sz="1050" dirty="0"/>
              <a:t>капитальных и  текущих ремонтов общеобразовательных учреждений под национальный проект «Точки роста</a:t>
            </a:r>
            <a:r>
              <a:rPr lang="ru-RU" sz="1050" dirty="0" smtClean="0"/>
              <a:t>» </a:t>
            </a:r>
            <a:r>
              <a:rPr lang="ru-RU" sz="1050" dirty="0">
                <a:cs typeface="Calibri"/>
              </a:rPr>
              <a:t>–</a:t>
            </a:r>
            <a:r>
              <a:rPr lang="ru-RU" sz="1050" spc="5" dirty="0">
                <a:cs typeface="Calibri"/>
              </a:rPr>
              <a:t> </a:t>
            </a:r>
            <a:r>
              <a:rPr lang="ru-RU" sz="1050" spc="-5" dirty="0" smtClean="0">
                <a:cs typeface="Calibri"/>
              </a:rPr>
              <a:t>2,38</a:t>
            </a:r>
            <a:r>
              <a:rPr lang="ru-RU" sz="1050" spc="-10" dirty="0" smtClean="0">
                <a:cs typeface="Calibri"/>
              </a:rPr>
              <a:t> </a:t>
            </a:r>
            <a:r>
              <a:rPr lang="ru-RU" sz="1050" spc="-5" dirty="0">
                <a:cs typeface="Calibri"/>
              </a:rPr>
              <a:t>млн.</a:t>
            </a:r>
            <a:r>
              <a:rPr lang="ru-RU" sz="1050" spc="-10" dirty="0">
                <a:cs typeface="Calibri"/>
              </a:rPr>
              <a:t> </a:t>
            </a:r>
            <a:r>
              <a:rPr lang="ru-RU" sz="1050" spc="-5" dirty="0">
                <a:cs typeface="Calibri"/>
              </a:rPr>
              <a:t>рублей</a:t>
            </a:r>
            <a:r>
              <a:rPr lang="ru-RU" sz="1050" dirty="0" smtClean="0"/>
              <a:t> (</a:t>
            </a:r>
            <a:r>
              <a:rPr lang="ru-RU" sz="1050" dirty="0"/>
              <a:t>МБОУ Мотыгинская СОШ № </a:t>
            </a:r>
            <a:r>
              <a:rPr lang="ru-RU" sz="1050" dirty="0" smtClean="0"/>
              <a:t>1, МБОУ </a:t>
            </a:r>
            <a:r>
              <a:rPr lang="ru-RU" sz="1050" dirty="0"/>
              <a:t>Орджоникидзевская СОШ</a:t>
            </a:r>
            <a:r>
              <a:rPr lang="ru-RU" sz="1050" dirty="0" smtClean="0"/>
              <a:t>).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8858" y="4457267"/>
            <a:ext cx="42391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900" b="1" spc="-5" dirty="0" err="1" smtClean="0">
                <a:latin typeface="Calibri"/>
                <a:cs typeface="Calibri"/>
              </a:rPr>
              <a:t>Планируется</a:t>
            </a:r>
            <a:r>
              <a:rPr lang="ru-RU" sz="900" b="1" spc="-5" dirty="0">
                <a:latin typeface="Calibri"/>
                <a:cs typeface="Calibri"/>
              </a:rPr>
              <a:t> </a:t>
            </a:r>
            <a:r>
              <a:rPr sz="900" b="1" spc="-5" dirty="0" err="1" smtClean="0">
                <a:latin typeface="Calibri"/>
                <a:cs typeface="Calibri"/>
              </a:rPr>
              <a:t>запустить</a:t>
            </a:r>
            <a:r>
              <a:rPr sz="900" b="1" spc="-5" dirty="0" smtClean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цифровой и </a:t>
            </a:r>
            <a:r>
              <a:rPr sz="900" b="1" spc="-5" dirty="0">
                <a:latin typeface="Calibri"/>
                <a:cs typeface="Calibri"/>
              </a:rPr>
              <a:t>гуманитарный профили </a:t>
            </a:r>
            <a:r>
              <a:rPr sz="900" b="1" dirty="0">
                <a:latin typeface="Calibri"/>
                <a:cs typeface="Calibri"/>
              </a:rPr>
              <a:t>в </a:t>
            </a:r>
            <a:r>
              <a:rPr sz="900" b="1" spc="-5" dirty="0" smtClean="0">
                <a:latin typeface="Calibri"/>
                <a:cs typeface="Calibri"/>
              </a:rPr>
              <a:t>2 </a:t>
            </a:r>
            <a:r>
              <a:rPr sz="900" b="1" spc="-5" dirty="0" err="1" smtClean="0">
                <a:latin typeface="Calibri"/>
                <a:cs typeface="Calibri"/>
              </a:rPr>
              <a:t>учреждениях</a:t>
            </a:r>
            <a:r>
              <a:rPr lang="ru-RU" sz="900" b="1" spc="-5" dirty="0">
                <a:latin typeface="Calibri"/>
                <a:cs typeface="Calibri"/>
              </a:rPr>
              <a:t>.</a:t>
            </a:r>
            <a:endParaRPr lang="ru-RU" sz="900" b="1" spc="-5" dirty="0" smtClean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8859" y="3657600"/>
            <a:ext cx="2598409" cy="546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DE9737"/>
                </a:solidFill>
                <a:latin typeface="Segoe UI"/>
                <a:cs typeface="Segoe UI"/>
              </a:rPr>
              <a:t>НП</a:t>
            </a:r>
            <a:r>
              <a:rPr lang="ru-RU" sz="1100" b="1" spc="-35" dirty="0" smtClean="0">
                <a:solidFill>
                  <a:srgbClr val="DE9737"/>
                </a:solidFill>
                <a:latin typeface="Segoe UI"/>
                <a:cs typeface="Segoe UI"/>
              </a:rPr>
              <a:t> </a:t>
            </a:r>
            <a:r>
              <a:rPr lang="ru-RU" sz="1100" b="1" spc="-5" dirty="0" smtClean="0">
                <a:solidFill>
                  <a:srgbClr val="DE9737"/>
                </a:solidFill>
                <a:latin typeface="Segoe UI"/>
                <a:cs typeface="Segoe UI"/>
              </a:rPr>
              <a:t>«Цифровая информационная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DE9737"/>
                </a:solidFill>
                <a:latin typeface="Segoe UI"/>
                <a:cs typeface="Segoe UI"/>
              </a:rPr>
              <a:t>среда</a:t>
            </a:r>
            <a:r>
              <a:rPr lang="ru-RU" sz="900" b="1" spc="-10" dirty="0" smtClean="0">
                <a:solidFill>
                  <a:srgbClr val="DE9737"/>
                </a:solidFill>
                <a:latin typeface="Segoe UI"/>
                <a:cs typeface="Segoe UI"/>
              </a:rPr>
              <a:t>»</a:t>
            </a:r>
          </a:p>
          <a:p>
            <a:pPr marL="12700">
              <a:spcBef>
                <a:spcPts val="100"/>
              </a:spcBef>
            </a:pPr>
            <a:r>
              <a:rPr lang="ru-RU" sz="1100" b="1" spc="-5" dirty="0" smtClean="0">
                <a:solidFill>
                  <a:srgbClr val="DE9737"/>
                </a:solidFill>
                <a:latin typeface="Segoe UI"/>
                <a:cs typeface="Segoe UI"/>
              </a:rPr>
              <a:t>НП</a:t>
            </a:r>
            <a:r>
              <a:rPr lang="ru-RU" sz="1100" b="1" spc="-35" dirty="0" smtClean="0">
                <a:solidFill>
                  <a:srgbClr val="DE9737"/>
                </a:solidFill>
                <a:latin typeface="Segoe UI"/>
                <a:cs typeface="Segoe UI"/>
              </a:rPr>
              <a:t> </a:t>
            </a:r>
            <a:r>
              <a:rPr lang="ru-RU" sz="1100" b="1" spc="-5" dirty="0">
                <a:solidFill>
                  <a:srgbClr val="DE9737"/>
                </a:solidFill>
                <a:latin typeface="Segoe UI"/>
                <a:cs typeface="Segoe UI"/>
              </a:rPr>
              <a:t>«Современная</a:t>
            </a:r>
            <a:r>
              <a:rPr lang="ru-RU" sz="1100" b="1" spc="15" dirty="0">
                <a:solidFill>
                  <a:srgbClr val="DE9737"/>
                </a:solidFill>
                <a:latin typeface="Segoe UI"/>
                <a:cs typeface="Segoe UI"/>
              </a:rPr>
              <a:t> </a:t>
            </a:r>
            <a:r>
              <a:rPr lang="ru-RU" sz="1100" b="1" spc="-10" dirty="0">
                <a:solidFill>
                  <a:srgbClr val="DE9737"/>
                </a:solidFill>
                <a:latin typeface="Segoe UI"/>
                <a:cs typeface="Segoe UI"/>
              </a:rPr>
              <a:t>школа</a:t>
            </a:r>
            <a:r>
              <a:rPr lang="ru-RU" sz="1100" b="1" spc="-10" dirty="0" smtClean="0">
                <a:solidFill>
                  <a:srgbClr val="DE9737"/>
                </a:solidFill>
                <a:latin typeface="Segoe UI"/>
                <a:cs typeface="Segoe UI"/>
              </a:rPr>
              <a:t>»</a:t>
            </a:r>
            <a:endParaRPr lang="ru-RU" sz="1100" dirty="0">
              <a:latin typeface="Segoe UI"/>
              <a:cs typeface="Segoe U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446993"/>
            <a:ext cx="838200" cy="7880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6580" y="565703"/>
            <a:ext cx="69333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2"/>
                </a:solidFill>
              </a:rPr>
              <a:t>Цель программы - обеспечение </a:t>
            </a:r>
            <a:r>
              <a:rPr lang="ru-RU" sz="1100" b="1" dirty="0">
                <a:solidFill>
                  <a:schemeClr val="tx2"/>
                </a:solidFill>
              </a:rPr>
              <a:t>современного качественного и доступного общего, дошкольного и дополнительного образования, поддержка разнообразия детства, обеспечение позитивной социализации и успешности каждого ребенка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631" y="5164439"/>
            <a:ext cx="4058498" cy="124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7470">
              <a:lnSpc>
                <a:spcPct val="114399"/>
              </a:lnSpc>
              <a:spcBef>
                <a:spcPts val="204"/>
              </a:spcBef>
            </a:pP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На</a:t>
            </a:r>
            <a:r>
              <a:rPr lang="ru-RU" sz="900" b="1" spc="18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отрасль</a:t>
            </a:r>
            <a:r>
              <a:rPr lang="ru-RU" sz="900" b="1" spc="1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«Образование»</a:t>
            </a:r>
            <a:r>
              <a:rPr lang="ru-RU" sz="900" b="1" spc="1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в</a:t>
            </a:r>
            <a:r>
              <a:rPr lang="ru-RU" sz="900" b="1" spc="1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2022</a:t>
            </a:r>
            <a:r>
              <a:rPr lang="ru-RU" sz="900" b="1" spc="17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году</a:t>
            </a:r>
            <a:r>
              <a:rPr lang="ru-RU" sz="900" b="1" spc="18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будет</a:t>
            </a:r>
            <a:r>
              <a:rPr lang="ru-RU" sz="900" b="1" spc="17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направлено</a:t>
            </a:r>
            <a:r>
              <a:rPr lang="ru-RU" sz="900" b="1" spc="1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00ABB4"/>
                </a:solidFill>
                <a:cs typeface="Calibri"/>
              </a:rPr>
              <a:t>573,96 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млн</a:t>
            </a:r>
            <a:r>
              <a:rPr lang="ru-RU" sz="900" b="1" spc="5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рублей</a:t>
            </a:r>
            <a:r>
              <a:rPr lang="ru-RU" sz="900" b="1" spc="19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или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59,83</a:t>
            </a:r>
            <a:r>
              <a:rPr lang="ru-RU" sz="900" b="1" spc="-15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%</a:t>
            </a:r>
            <a:r>
              <a:rPr lang="ru-RU" sz="900" b="1" spc="1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от общего</a:t>
            </a:r>
            <a:r>
              <a:rPr lang="ru-RU" sz="900" b="1" spc="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объема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программных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расходов, </a:t>
            </a:r>
          </a:p>
          <a:p>
            <a:pPr marL="12700" marR="77470">
              <a:lnSpc>
                <a:spcPct val="114399"/>
              </a:lnSpc>
              <a:spcBef>
                <a:spcPts val="204"/>
              </a:spcBef>
            </a:pPr>
            <a:r>
              <a:rPr lang="ru-RU" sz="900" b="1" dirty="0" smtClean="0">
                <a:solidFill>
                  <a:srgbClr val="00ABB4"/>
                </a:solidFill>
                <a:cs typeface="Calibri"/>
              </a:rPr>
              <a:t>в</a:t>
            </a:r>
            <a:r>
              <a:rPr lang="ru-RU" sz="900" b="1" spc="-35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том</a:t>
            </a:r>
            <a:r>
              <a:rPr lang="ru-RU" sz="900" b="1" spc="-2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числе:</a:t>
            </a:r>
            <a:endParaRPr lang="ru-RU" sz="900" b="1" dirty="0">
              <a:solidFill>
                <a:srgbClr val="00ABB4"/>
              </a:solidFill>
              <a:cs typeface="Calibri"/>
            </a:endParaRPr>
          </a:p>
          <a:p>
            <a:pPr marL="73660" indent="-60960" algn="just">
              <a:lnSpc>
                <a:spcPct val="100000"/>
              </a:lnSpc>
              <a:spcBef>
                <a:spcPts val="160"/>
              </a:spcBef>
              <a:buChar char="-"/>
              <a:tabLst>
                <a:tab pos="73660" algn="l"/>
              </a:tabLst>
            </a:pPr>
            <a:r>
              <a:rPr lang="ru-RU" sz="900" b="1" spc="-5" dirty="0">
                <a:cs typeface="Calibri"/>
              </a:rPr>
              <a:t>дошкольное</a:t>
            </a:r>
            <a:r>
              <a:rPr lang="ru-RU" sz="900" b="1" spc="-4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образование</a:t>
            </a:r>
            <a:r>
              <a:rPr lang="ru-RU" sz="900" b="1" spc="-35" dirty="0">
                <a:cs typeface="Calibri"/>
              </a:rPr>
              <a:t> </a:t>
            </a:r>
            <a:r>
              <a:rPr lang="ru-RU" sz="900" b="1" dirty="0">
                <a:cs typeface="Calibri"/>
              </a:rPr>
              <a:t>–</a:t>
            </a:r>
            <a:r>
              <a:rPr lang="ru-RU" sz="900" b="1" spc="1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183,41 млн.</a:t>
            </a:r>
            <a:r>
              <a:rPr lang="ru-RU" sz="900" b="1" spc="-1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рублей;</a:t>
            </a:r>
            <a:endParaRPr lang="ru-RU" sz="900" b="1" dirty="0">
              <a:cs typeface="Calibri"/>
            </a:endParaRPr>
          </a:p>
          <a:p>
            <a:pPr marL="73660" indent="-60960" algn="just">
              <a:lnSpc>
                <a:spcPct val="100000"/>
              </a:lnSpc>
              <a:spcBef>
                <a:spcPts val="165"/>
              </a:spcBef>
              <a:buChar char="-"/>
              <a:tabLst>
                <a:tab pos="73660" algn="l"/>
              </a:tabLst>
            </a:pPr>
            <a:r>
              <a:rPr lang="ru-RU" sz="900" b="1" spc="-5" dirty="0">
                <a:cs typeface="Calibri"/>
              </a:rPr>
              <a:t>общее</a:t>
            </a:r>
            <a:r>
              <a:rPr lang="ru-RU" sz="900" b="1" spc="-1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образование</a:t>
            </a:r>
            <a:r>
              <a:rPr lang="ru-RU" sz="900" b="1" spc="-40" dirty="0">
                <a:cs typeface="Calibri"/>
              </a:rPr>
              <a:t> </a:t>
            </a:r>
            <a:r>
              <a:rPr lang="ru-RU" sz="900" b="1" dirty="0">
                <a:cs typeface="Calibri"/>
              </a:rPr>
              <a:t>–</a:t>
            </a:r>
            <a:r>
              <a:rPr lang="ru-RU" sz="900" b="1" spc="-5" dirty="0">
                <a:cs typeface="Calibri"/>
              </a:rPr>
              <a:t> 338,92</a:t>
            </a:r>
            <a:r>
              <a:rPr lang="ru-RU" sz="900" b="1" spc="18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млн.</a:t>
            </a:r>
            <a:r>
              <a:rPr lang="ru-RU" sz="900" b="1" spc="-2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рублей;</a:t>
            </a:r>
            <a:endParaRPr lang="ru-RU" sz="900" b="1" dirty="0">
              <a:cs typeface="Calibri"/>
            </a:endParaRPr>
          </a:p>
          <a:p>
            <a:pPr marL="73660" indent="-60960" algn="just">
              <a:lnSpc>
                <a:spcPct val="100000"/>
              </a:lnSpc>
              <a:spcBef>
                <a:spcPts val="160"/>
              </a:spcBef>
              <a:buChar char="-"/>
              <a:tabLst>
                <a:tab pos="73660" algn="l"/>
              </a:tabLst>
            </a:pPr>
            <a:r>
              <a:rPr lang="ru-RU" sz="900" b="1" spc="-5" dirty="0">
                <a:cs typeface="Calibri"/>
              </a:rPr>
              <a:t>дополнительное</a:t>
            </a:r>
            <a:r>
              <a:rPr lang="ru-RU" sz="900" b="1" spc="-15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образование</a:t>
            </a:r>
            <a:r>
              <a:rPr lang="ru-RU" sz="900" b="1" spc="-3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–25,79 млн.</a:t>
            </a:r>
            <a:r>
              <a:rPr lang="ru-RU" sz="900" b="1" dirty="0">
                <a:cs typeface="Calibri"/>
              </a:rPr>
              <a:t> </a:t>
            </a:r>
            <a:r>
              <a:rPr lang="ru-RU" sz="900" b="1" spc="-5" dirty="0" smtClean="0">
                <a:cs typeface="Calibri"/>
              </a:rPr>
              <a:t>рублей;</a:t>
            </a:r>
          </a:p>
          <a:p>
            <a:pPr marL="73660" indent="-60960" algn="just">
              <a:lnSpc>
                <a:spcPct val="100000"/>
              </a:lnSpc>
              <a:spcBef>
                <a:spcPts val="160"/>
              </a:spcBef>
              <a:buChar char="-"/>
              <a:tabLst>
                <a:tab pos="73660" algn="l"/>
              </a:tabLst>
            </a:pPr>
            <a:r>
              <a:rPr lang="ru-RU" sz="900" b="1" spc="-5" dirty="0" smtClean="0">
                <a:cs typeface="Calibri"/>
              </a:rPr>
              <a:t>управление образования </a:t>
            </a:r>
            <a:r>
              <a:rPr lang="ru-RU" sz="900" b="1" dirty="0" smtClean="0">
                <a:cs typeface="Calibri"/>
              </a:rPr>
              <a:t>–</a:t>
            </a:r>
            <a:r>
              <a:rPr lang="ru-RU" sz="900" b="1" spc="-5" dirty="0" smtClean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25,83</a:t>
            </a:r>
            <a:r>
              <a:rPr lang="ru-RU" sz="900" b="1" spc="-30" dirty="0">
                <a:cs typeface="Calibri"/>
              </a:rPr>
              <a:t> </a:t>
            </a:r>
            <a:r>
              <a:rPr lang="ru-RU" sz="900" b="1" spc="-5" dirty="0">
                <a:cs typeface="Calibri"/>
              </a:rPr>
              <a:t>млн. рублей.</a:t>
            </a:r>
            <a:endParaRPr lang="ru-RU" sz="900" b="1" dirty="0"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123" y="2362200"/>
            <a:ext cx="4043045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/>
              <a:t>Бюджетные средства на реализацию Программы распределены между ГРБС следующим образом: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cs typeface="Calibri"/>
              </a:rPr>
              <a:t>млн. руб.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77170"/>
              </p:ext>
            </p:extLst>
          </p:nvPr>
        </p:nvGraphicFramePr>
        <p:xfrm>
          <a:off x="292123" y="2882855"/>
          <a:ext cx="4102455" cy="2170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9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206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2022-2024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МКУ Управление образования Мотыгинского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571,97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565,32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550,89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688,18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indent="1714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278,87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272,80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272,72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824,39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021">
                <a:tc>
                  <a:txBody>
                    <a:bodyPr/>
                    <a:lstStyle/>
                    <a:p>
                      <a:pPr indent="1714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293,10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292,52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278,17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863,79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0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Мотыгинского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5,97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044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3124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8263" algn="r">
                        <a:spcAft>
                          <a:spcPts val="0"/>
                        </a:spcAft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5,97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56" marR="4075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573,96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567,31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552,88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1694,14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073" name="Picture 1" descr="C:\Users\Нинель)))\Desktop\кабинет физи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12" y="4648199"/>
            <a:ext cx="3484833" cy="196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нель)))\Downloads\4272.jpg_wh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52" y="5555927"/>
            <a:ext cx="1244676" cy="8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54" y="3657600"/>
            <a:ext cx="1676400" cy="5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6637" cy="47282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1799" y="137665"/>
            <a:ext cx="5029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«МОЛОДЕЖЬ </a:t>
            </a:r>
            <a:r>
              <a:rPr lang="ru-RU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МОТЫГИНСКОГО РАЙОНА В ХХ</a:t>
            </a:r>
            <a:r>
              <a:rPr lang="en-US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ВЕКЕ»</a:t>
            </a:r>
            <a:endParaRPr sz="14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38372" y="1015786"/>
            <a:ext cx="1167130" cy="604520"/>
            <a:chOff x="6368922" y="462559"/>
            <a:chExt cx="1167130" cy="6045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922" y="479577"/>
              <a:ext cx="587476" cy="5874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8169" y="462559"/>
              <a:ext cx="587476" cy="587476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5502" y="976412"/>
            <a:ext cx="587476" cy="58747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57199" y="609600"/>
            <a:ext cx="8297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Цель программы - совершенствование  </a:t>
            </a:r>
            <a:r>
              <a:rPr lang="ru-RU" sz="1200" b="1" dirty="0">
                <a:solidFill>
                  <a:schemeClr val="tx2"/>
                </a:solidFill>
              </a:rPr>
              <a:t>условий для развития потенциала молодежи и его реализации в интересах развития Мотыгинского района Красноярского </a:t>
            </a:r>
            <a:r>
              <a:rPr lang="ru-RU" sz="1200" b="1" dirty="0" smtClean="0">
                <a:solidFill>
                  <a:schemeClr val="tx2"/>
                </a:solidFill>
              </a:rPr>
              <a:t>края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199" y="1106507"/>
            <a:ext cx="4043045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/>
              <a:t>Бюджетные средства на реализацию Программы распределены между ГРБС следующим образом: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cs typeface="Calibri"/>
              </a:rPr>
              <a:t>млн. руб.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33652"/>
              </p:ext>
            </p:extLst>
          </p:nvPr>
        </p:nvGraphicFramePr>
        <p:xfrm>
          <a:off x="525143" y="1603262"/>
          <a:ext cx="3888941" cy="1839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31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2022-2024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95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МКУ «Управление культуры Мотыгинского района»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7,01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6,88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6,88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20,77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653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658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6,57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6,55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6,55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19,67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658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1,10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91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ФЭУ АМР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653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658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658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7,11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6,98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6,98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21,07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7" name="object 25"/>
          <p:cNvSpPr txBox="1"/>
          <p:nvPr/>
        </p:nvSpPr>
        <p:spPr>
          <a:xfrm>
            <a:off x="4844877" y="1746737"/>
            <a:ext cx="384873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40"/>
              </a:spcBef>
            </a:pPr>
            <a:r>
              <a:rPr lang="ru-RU" sz="900" b="1" dirty="0">
                <a:solidFill>
                  <a:srgbClr val="00ABB4"/>
                </a:solidFill>
                <a:latin typeface="Arial"/>
                <a:cs typeface="Arial"/>
              </a:rPr>
              <a:t>В</a:t>
            </a:r>
            <a:r>
              <a:rPr lang="ru-RU" sz="900" b="1" spc="229" dirty="0">
                <a:solidFill>
                  <a:srgbClr val="00ABB4"/>
                </a:solidFill>
                <a:latin typeface="Arial"/>
                <a:cs typeface="Arial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2022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году</a:t>
            </a:r>
            <a:r>
              <a:rPr lang="ru-RU" sz="900" b="1" spc="2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на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программу будет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направлено</a:t>
            </a:r>
            <a:r>
              <a:rPr lang="ru-RU" sz="900" b="1" spc="4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7,11 млн </a:t>
            </a:r>
            <a:r>
              <a:rPr lang="ru-RU" sz="900" b="1" spc="-190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рублей</a:t>
            </a:r>
            <a:r>
              <a:rPr lang="ru-RU" sz="900" b="1" spc="19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или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00ABB4"/>
                </a:solidFill>
                <a:cs typeface="Calibri"/>
              </a:rPr>
              <a:t>0,74</a:t>
            </a:r>
            <a:r>
              <a:rPr lang="ru-RU" sz="900" b="1" spc="-15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%</a:t>
            </a:r>
            <a:r>
              <a:rPr lang="ru-RU" sz="900" b="1" spc="19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от общего</a:t>
            </a:r>
            <a:r>
              <a:rPr lang="ru-RU" sz="900" b="1" spc="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объема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программных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расходов:</a:t>
            </a:r>
            <a:endParaRPr lang="ru-RU" sz="900" dirty="0">
              <a:solidFill>
                <a:srgbClr val="00ABB4"/>
              </a:solidFill>
              <a:cs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25827" y="2067275"/>
            <a:ext cx="3986796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5715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5" dirty="0" smtClean="0">
                <a:cs typeface="Calibri"/>
              </a:rPr>
              <a:t>Обеспечение</a:t>
            </a:r>
            <a:r>
              <a:rPr lang="ru-RU" sz="900" dirty="0" smtClean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деятельности</a:t>
            </a:r>
            <a:r>
              <a:rPr lang="ru-RU" sz="900" dirty="0">
                <a:cs typeface="Calibri"/>
              </a:rPr>
              <a:t>, содержание МБУ "Молодежный центр Мотыгинского </a:t>
            </a:r>
            <a:r>
              <a:rPr lang="ru-RU" sz="900" dirty="0" smtClean="0">
                <a:cs typeface="Calibri"/>
              </a:rPr>
              <a:t>района в</a:t>
            </a:r>
            <a:r>
              <a:rPr lang="ru-RU" sz="900" spc="-15" dirty="0" smtClean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размере </a:t>
            </a:r>
            <a:r>
              <a:rPr lang="ru-RU" sz="900" dirty="0">
                <a:cs typeface="Calibri"/>
              </a:rPr>
              <a:t>–</a:t>
            </a:r>
            <a:r>
              <a:rPr lang="ru-RU" sz="900" spc="-5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6,41</a:t>
            </a:r>
            <a:r>
              <a:rPr lang="ru-RU" sz="900" spc="-25" dirty="0" smtClean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рублей</a:t>
            </a:r>
            <a:r>
              <a:rPr lang="ru-RU" sz="900" spc="-5" dirty="0" smtClean="0">
                <a:cs typeface="Calibri"/>
              </a:rPr>
              <a:t>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dirty="0" smtClean="0">
                <a:cs typeface="Calibri"/>
              </a:rPr>
              <a:t>Проведение </a:t>
            </a:r>
            <a:r>
              <a:rPr lang="ru-RU" sz="900" dirty="0">
                <a:cs typeface="Calibri"/>
              </a:rPr>
              <a:t>мероприятий по трудовому воспитанию </a:t>
            </a:r>
            <a:r>
              <a:rPr lang="ru-RU" sz="900" dirty="0" smtClean="0">
                <a:cs typeface="Calibri"/>
              </a:rPr>
              <a:t>несовершеннолетних </a:t>
            </a:r>
            <a:r>
              <a:rPr lang="ru-RU" sz="900" dirty="0">
                <a:cs typeface="Calibri"/>
              </a:rPr>
              <a:t>–</a:t>
            </a:r>
            <a:r>
              <a:rPr lang="ru-RU" sz="900" spc="-5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0,10</a:t>
            </a:r>
            <a:r>
              <a:rPr lang="ru-RU" sz="900" spc="-25" dirty="0" smtClean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рублей</a:t>
            </a:r>
            <a:r>
              <a:rPr lang="ru-RU" sz="900" spc="-5" dirty="0" smtClean="0">
                <a:cs typeface="Calibri"/>
              </a:rPr>
              <a:t>;</a:t>
            </a:r>
          </a:p>
          <a:p>
            <a:pPr marL="171450" marR="5715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5" dirty="0" smtClean="0">
                <a:cs typeface="Calibri"/>
              </a:rPr>
              <a:t>Поддержка деятельности </a:t>
            </a:r>
            <a:r>
              <a:rPr lang="ru-RU" sz="900" spc="-5" dirty="0">
                <a:cs typeface="Calibri"/>
              </a:rPr>
              <a:t>муниципальных молодежных центров </a:t>
            </a:r>
            <a:r>
              <a:rPr lang="ru-RU" sz="900" spc="-5" dirty="0" smtClean="0">
                <a:cs typeface="Calibri"/>
              </a:rPr>
              <a:t> </a:t>
            </a:r>
            <a:r>
              <a:rPr lang="ru-RU" sz="900" dirty="0">
                <a:cs typeface="Calibri"/>
              </a:rPr>
              <a:t>–</a:t>
            </a:r>
            <a:r>
              <a:rPr lang="ru-RU" sz="900" spc="-5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0,55</a:t>
            </a:r>
            <a:r>
              <a:rPr lang="ru-RU" sz="900" spc="-25" dirty="0" smtClean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рублей</a:t>
            </a:r>
            <a:r>
              <a:rPr lang="ru-RU" sz="900" spc="-5" dirty="0" smtClean="0">
                <a:cs typeface="Calibri"/>
              </a:rPr>
              <a:t>;</a:t>
            </a:r>
          </a:p>
          <a:p>
            <a:pPr marL="171450" marR="5715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spc="-5" dirty="0" smtClean="0">
                <a:cs typeface="Calibri"/>
              </a:rPr>
              <a:t>Развитие </a:t>
            </a:r>
            <a:r>
              <a:rPr lang="ru-RU" sz="900" spc="-5" dirty="0">
                <a:cs typeface="Calibri"/>
              </a:rPr>
              <a:t>и </a:t>
            </a:r>
            <a:r>
              <a:rPr lang="ru-RU" sz="900" spc="-5" dirty="0" smtClean="0">
                <a:cs typeface="Calibri"/>
              </a:rPr>
              <a:t>совершенствование </a:t>
            </a:r>
            <a:r>
              <a:rPr lang="ru-RU" sz="900" spc="-5" dirty="0">
                <a:cs typeface="Calibri"/>
              </a:rPr>
              <a:t>системы патриотического воспитания молодежи </a:t>
            </a:r>
            <a:r>
              <a:rPr lang="ru-RU" sz="900" spc="-5" dirty="0" smtClean="0">
                <a:cs typeface="Calibri"/>
              </a:rPr>
              <a:t>– 0,03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рублей;</a:t>
            </a:r>
          </a:p>
          <a:p>
            <a:pPr marL="171450" marR="5715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900" dirty="0" smtClean="0"/>
              <a:t>Содействие </a:t>
            </a:r>
            <a:r>
              <a:rPr lang="ru-RU" sz="900" dirty="0"/>
              <a:t>формированию пространства, способствующего развитию гражданских инициатив, и поддержка социально-ориентированных некоммерческих </a:t>
            </a:r>
            <a:r>
              <a:rPr lang="ru-RU" sz="900" dirty="0" smtClean="0"/>
              <a:t>организаций – 0,02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р</a:t>
            </a:r>
            <a:r>
              <a:rPr lang="ru-RU" sz="900" spc="-5" dirty="0" smtClean="0">
                <a:cs typeface="Calibri"/>
              </a:rPr>
              <a:t>ублей</a:t>
            </a:r>
            <a:r>
              <a:rPr lang="ru-RU" sz="900" spc="-5" dirty="0">
                <a:cs typeface="Calibri"/>
              </a:rPr>
              <a:t>.</a:t>
            </a:r>
          </a:p>
        </p:txBody>
      </p:sp>
      <p:sp>
        <p:nvSpPr>
          <p:cNvPr id="39" name="object 15"/>
          <p:cNvSpPr txBox="1"/>
          <p:nvPr/>
        </p:nvSpPr>
        <p:spPr>
          <a:xfrm>
            <a:off x="525143" y="3581400"/>
            <a:ext cx="4120770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>
              <a:lnSpc>
                <a:spcPct val="100000"/>
              </a:lnSpc>
            </a:pPr>
            <a:r>
              <a:rPr sz="1000" spc="-5" dirty="0" smtClean="0">
                <a:latin typeface="Calibri"/>
                <a:cs typeface="Calibri"/>
              </a:rPr>
              <a:t>Планируется</a:t>
            </a:r>
            <a:r>
              <a:rPr lang="ru-RU" sz="1000" spc="-5" dirty="0">
                <a:latin typeface="Calibri"/>
                <a:cs typeface="Calibri"/>
              </a:rPr>
              <a:t> </a:t>
            </a:r>
            <a:r>
              <a:rPr sz="1000" spc="-5" dirty="0" smtClean="0">
                <a:latin typeface="Calibri"/>
                <a:cs typeface="Calibri"/>
              </a:rPr>
              <a:t>: </a:t>
            </a:r>
            <a:endParaRPr lang="ru-RU" sz="1000" spc="-5" dirty="0" smtClean="0">
              <a:latin typeface="Calibri"/>
              <a:cs typeface="Calibri"/>
            </a:endParaRPr>
          </a:p>
          <a:p>
            <a:pPr marL="184150" marR="63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00" dirty="0" smtClean="0"/>
              <a:t>Проведение мероприятий, </a:t>
            </a:r>
            <a:r>
              <a:rPr lang="ru-RU" sz="1000" dirty="0"/>
              <a:t>направленных на формирование системы развития талантливой и инициативной молодежи, </a:t>
            </a:r>
            <a:r>
              <a:rPr lang="ru-RU" sz="1000" dirty="0" smtClean="0"/>
              <a:t>развитие </a:t>
            </a:r>
            <a:r>
              <a:rPr lang="ru-RU" sz="1000" dirty="0"/>
              <a:t>творческого, профессионального, интеллектуального потенциалов подростков и </a:t>
            </a:r>
            <a:r>
              <a:rPr lang="ru-RU" sz="1000" dirty="0" smtClean="0"/>
              <a:t>молодежи;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Проведение мероприятий, направленных </a:t>
            </a:r>
            <a:r>
              <a:rPr lang="ru-RU" sz="1000" dirty="0"/>
              <a:t>на профилактику асоциального и деструктивного поведения подростков и молодежи, поддержка детей и молодежи, находящейся в социально-опасном </a:t>
            </a:r>
            <a:r>
              <a:rPr lang="ru-RU" sz="1000" dirty="0" smtClean="0"/>
              <a:t>положении;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Проведение мероприятий, направленных </a:t>
            </a:r>
            <a:r>
              <a:rPr lang="ru-RU" sz="1000" dirty="0"/>
              <a:t>на гражданское и патриотическое воспитание молодежи, воспитание толерантности в молодежной среде, </a:t>
            </a:r>
            <a:r>
              <a:rPr lang="ru-RU" sz="1000" dirty="0" smtClean="0"/>
              <a:t>Формирование </a:t>
            </a:r>
            <a:r>
              <a:rPr lang="ru-RU" sz="1000" dirty="0"/>
              <a:t>правовых, культурных и нравственных ценностей среди молодежи;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Формирование общественных </a:t>
            </a:r>
            <a:r>
              <a:rPr lang="ru-RU" sz="1000" dirty="0"/>
              <a:t>объединений досуга детей, подростков и </a:t>
            </a:r>
            <a:r>
              <a:rPr lang="ru-RU" sz="1000" dirty="0" smtClean="0"/>
              <a:t>молодежи;</a:t>
            </a:r>
          </a:p>
          <a:p>
            <a:pPr marL="184150" marR="63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00" dirty="0" smtClean="0"/>
              <a:t>Создание 20 </a:t>
            </a:r>
            <a:r>
              <a:rPr lang="ru-RU" sz="1000" dirty="0"/>
              <a:t>рабочих мест для несовершеннолетних граждан, проживающих на территории Мотыгинского района</a:t>
            </a:r>
            <a:r>
              <a:rPr lang="ru-RU" sz="1000" dirty="0" smtClean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Организация </a:t>
            </a:r>
            <a:r>
              <a:rPr lang="ru-RU" sz="1000" dirty="0"/>
              <a:t>деятельности штаба допризывной подготовки и военно-патриотического воспитания "</a:t>
            </a:r>
            <a:r>
              <a:rPr lang="ru-RU" sz="1000" dirty="0" err="1" smtClean="0"/>
              <a:t>Юнармия</a:t>
            </a:r>
            <a:r>
              <a:rPr lang="ru-RU" sz="1000" dirty="0"/>
              <a:t>.</a:t>
            </a:r>
          </a:p>
        </p:txBody>
      </p:sp>
      <p:pic>
        <p:nvPicPr>
          <p:cNvPr id="4098" name="Picture 2" descr="C:\Users\Нинель)))\Downloads\HsPDM4eVHd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29" y="3979448"/>
            <a:ext cx="3297822" cy="23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инель)))\Downloads\slide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33" y="942610"/>
            <a:ext cx="1360218" cy="7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3"/>
            <a:ext cx="7349022" cy="4754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2718" y="90677"/>
            <a:ext cx="50031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МП «УПРАВЛЕНИЕ МУНИЦИПАЛЬНЫМИ ФИНАНСАМИ»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7670" y="640394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7054" y="990600"/>
            <a:ext cx="80010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На реализацию муниципальной программы </a:t>
            </a:r>
            <a:r>
              <a:rPr lang="ru-RU" sz="1000" dirty="0" smtClean="0"/>
              <a:t>в </a:t>
            </a:r>
            <a:r>
              <a:rPr lang="ru-RU" sz="1000" dirty="0"/>
              <a:t>2022-2024 годах предусматриваются расходы в сумме </a:t>
            </a:r>
            <a:r>
              <a:rPr lang="ru-RU" sz="1000" dirty="0" smtClean="0"/>
              <a:t>407,</a:t>
            </a:r>
            <a:r>
              <a:rPr lang="ru-RU" sz="1000" dirty="0"/>
              <a:t> </a:t>
            </a:r>
            <a:r>
              <a:rPr lang="ru-RU" sz="1000" dirty="0" smtClean="0"/>
              <a:t>54 млн. </a:t>
            </a:r>
            <a:r>
              <a:rPr lang="ru-RU" sz="1000" dirty="0"/>
              <a:t>рублей, </a:t>
            </a:r>
            <a:r>
              <a:rPr lang="ru-RU" sz="1000" dirty="0" smtClean="0"/>
              <a:t>в </a:t>
            </a:r>
            <a:r>
              <a:rPr lang="ru-RU" sz="1000" dirty="0"/>
              <a:t>том числе по годам: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23363"/>
              </p:ext>
            </p:extLst>
          </p:nvPr>
        </p:nvGraphicFramePr>
        <p:xfrm>
          <a:off x="457200" y="1295400"/>
          <a:ext cx="5410199" cy="1295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103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2022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2023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2022-2024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годы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082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ФЭУ АМР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407,54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318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709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499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52" marR="4415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67054" y="2743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 </a:t>
            </a:r>
            <a:r>
              <a:rPr lang="ru-RU" sz="900" dirty="0" smtClean="0"/>
              <a:t>         В </a:t>
            </a:r>
            <a:r>
              <a:rPr lang="ru-RU" sz="900" dirty="0"/>
              <a:t>рамках данной </a:t>
            </a:r>
            <a:r>
              <a:rPr lang="ru-RU" sz="900" dirty="0" smtClean="0"/>
              <a:t>программы средства будут </a:t>
            </a:r>
            <a:r>
              <a:rPr lang="ru-RU" sz="900" dirty="0"/>
              <a:t>направлены на </a:t>
            </a:r>
            <a:r>
              <a:rPr lang="ru-RU" sz="900" dirty="0" smtClean="0"/>
              <a:t>обеспечение деятельности Финансово-экономического управления, а так же реализацию </a:t>
            </a:r>
            <a:r>
              <a:rPr lang="ru-RU" sz="900" dirty="0"/>
              <a:t>мероприятий </a:t>
            </a:r>
            <a:r>
              <a:rPr lang="ru-RU" sz="900" dirty="0" smtClean="0"/>
              <a:t>программы направленных </a:t>
            </a:r>
            <a:r>
              <a:rPr lang="ru-RU" sz="900" dirty="0"/>
              <a:t>на обеспечение равных условий для устойчивого и эффективного исполнения расходных обязательств муниципальных образований Мотыгинского района, обеспечение сбалансированности и повышение финансовой самостоятельности местных бюджетов, сохранение в местных бюджетах нулевой просроченной кредиторской задолженности по выплате заработной платы с начислениями работникам бюджетной сферы и по исполнению обязательств перед гражданами, а также к повышению качества управления муниципальными финансами</a:t>
            </a:r>
            <a:r>
              <a:rPr lang="ru-RU" sz="900" dirty="0" smtClean="0"/>
              <a:t>.</a:t>
            </a:r>
          </a:p>
          <a:p>
            <a:endParaRPr lang="ru-RU" sz="9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67055" y="528820"/>
            <a:ext cx="8081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Цель программы - обеспечение </a:t>
            </a:r>
            <a:r>
              <a:rPr lang="ru-RU" sz="1100" b="1" dirty="0">
                <a:solidFill>
                  <a:srgbClr val="002060"/>
                </a:solidFill>
              </a:rPr>
              <a:t>долгосрочной сбалансированности и устойчивости бюджетной системы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1100" b="1" dirty="0" smtClean="0">
                <a:solidFill>
                  <a:srgbClr val="002060"/>
                </a:solidFill>
              </a:rPr>
              <a:t>Мотыгинского </a:t>
            </a:r>
            <a:r>
              <a:rPr lang="ru-RU" sz="1100" b="1" dirty="0">
                <a:solidFill>
                  <a:srgbClr val="002060"/>
                </a:solidFill>
              </a:rPr>
              <a:t>района, повышение качества и прозрачности управления муниципальными финансами</a:t>
            </a:r>
          </a:p>
        </p:txBody>
      </p:sp>
      <p:pic>
        <p:nvPicPr>
          <p:cNvPr id="3074" name="Picture 2" descr="https://harver.com/wp-content/uploads/2018/12/Chrome-Extensions-for-Recrui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57" y="1356992"/>
            <a:ext cx="2133093" cy="1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37096"/>
              </p:ext>
            </p:extLst>
          </p:nvPr>
        </p:nvGraphicFramePr>
        <p:xfrm>
          <a:off x="1219200" y="3666530"/>
          <a:ext cx="6889750" cy="258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121">
                  <a:extLst>
                    <a:ext uri="{9D8B030D-6E8A-4147-A177-3AD203B41FA5}">
                      <a16:colId xmlns:a16="http://schemas.microsoft.com/office/drawing/2014/main" xmlns="" val="1177645181"/>
                    </a:ext>
                  </a:extLst>
                </a:gridCol>
                <a:gridCol w="827805"/>
                <a:gridCol w="827805">
                  <a:extLst>
                    <a:ext uri="{9D8B030D-6E8A-4147-A177-3AD203B41FA5}">
                      <a16:colId xmlns:a16="http://schemas.microsoft.com/office/drawing/2014/main" xmlns="" val="3072726405"/>
                    </a:ext>
                  </a:extLst>
                </a:gridCol>
                <a:gridCol w="758821">
                  <a:extLst>
                    <a:ext uri="{9D8B030D-6E8A-4147-A177-3AD203B41FA5}">
                      <a16:colId xmlns:a16="http://schemas.microsoft.com/office/drawing/2014/main" xmlns="" val="2308651450"/>
                    </a:ext>
                  </a:extLst>
                </a:gridCol>
                <a:gridCol w="750198">
                  <a:extLst>
                    <a:ext uri="{9D8B030D-6E8A-4147-A177-3AD203B41FA5}">
                      <a16:colId xmlns:a16="http://schemas.microsoft.com/office/drawing/2014/main" xmlns="" val="141672453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муниципальных образований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Мотыгинского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8684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поселок Мотыгино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10 634,88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9 325,76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9 325,76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9 325,76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7910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поселок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Раздолинск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4 559,09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4 559,09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4 559,09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95802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поселок Южно-Енисейск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10 499,16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10 906,67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10 906,67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10 906,67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8667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Кирсантьевский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9 852,19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10 200,98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10 200,98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10 200,98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598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Кулаковский сельсовет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11 537,86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12 170,37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12 170,37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12 170,37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0939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Машуковский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13 750,55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14 233,86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14 233,86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14 233,86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23641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Новоангарский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13 589,1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14 015,42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14 015,42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14 015,42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6914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Орджоникидзевский сельсовет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14 346,03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14 871,7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14 871,7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14 871,7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337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Первомайский сельсовет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17 318,03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18 520,29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18 520,29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18 520,29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7025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Муниципальное образование Рыбинский сельсовет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9 839,13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10 393,48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10 393,48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10 393,48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36602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111 450,73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119 197,6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119 197,6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119 197,6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707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7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1786" y="23368"/>
            <a:ext cx="7286625" cy="4766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65575" y="90043"/>
            <a:ext cx="487286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МП «СОДЕЙСТВИЕ РАЗВИТИЮ МЕСТНОГО САМОУПРАВЛЕНИЯ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883" y="3581400"/>
            <a:ext cx="5722495" cy="2508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3CA4C1"/>
                </a:solidFill>
                <a:latin typeface="Calibri"/>
                <a:cs typeface="Calibri"/>
              </a:rPr>
              <a:t>ПЛАНИРУЕТСЯ в 2022 году:</a:t>
            </a:r>
            <a:endParaRPr lang="ru-RU" sz="1100" b="1" spc="-25" dirty="0" smtClean="0">
              <a:solidFill>
                <a:srgbClr val="3CA4C1"/>
              </a:solidFill>
              <a:latin typeface="Calibri"/>
              <a:cs typeface="Calibri"/>
            </a:endParaRPr>
          </a:p>
          <a:p>
            <a:r>
              <a:rPr lang="ru-RU" sz="1200" dirty="0" smtClean="0"/>
              <a:t>-    проведение оценки недвижимости, мероприятия </a:t>
            </a:r>
            <a:r>
              <a:rPr lang="ru-RU" sz="1200" dirty="0"/>
              <a:t>по землеустройству и </a:t>
            </a:r>
            <a:r>
              <a:rPr lang="ru-RU" sz="1200" dirty="0" smtClean="0"/>
              <a:t>землепользованию</a:t>
            </a:r>
            <a:r>
              <a:rPr lang="ru-RU" sz="1200" dirty="0"/>
              <a:t> </a:t>
            </a:r>
            <a:r>
              <a:rPr lang="ru-RU" sz="1200" dirty="0" smtClean="0"/>
              <a:t>(0,96 млн. руб.);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предоставление </a:t>
            </a:r>
            <a:r>
              <a:rPr lang="ru-RU" sz="1200" dirty="0"/>
              <a:t>пенсии за выслугу лет лицам, замещавшим муниципальные </a:t>
            </a:r>
            <a:r>
              <a:rPr lang="ru-RU" sz="1200" dirty="0" smtClean="0"/>
              <a:t>должности (1,15 млн. руб.);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оказание </a:t>
            </a:r>
            <a:r>
              <a:rPr lang="ru-RU" sz="1200" dirty="0"/>
              <a:t>поддержки </a:t>
            </a:r>
            <a:r>
              <a:rPr lang="ru-RU" sz="1200" dirty="0" smtClean="0"/>
              <a:t>жителям </a:t>
            </a:r>
            <a:r>
              <a:rPr lang="ru-RU" sz="1200" dirty="0"/>
              <a:t>Мотыгинского района, оказавшихся в трудной жизненной ситуации </a:t>
            </a:r>
            <a:r>
              <a:rPr lang="ru-RU" sz="1200" dirty="0" smtClean="0"/>
              <a:t>(0,50 млн. руб. ежегодно);</a:t>
            </a:r>
            <a:endParaRPr lang="ru-RU" sz="1200" dirty="0"/>
          </a:p>
          <a:p>
            <a:r>
              <a:rPr lang="ru-RU" sz="1200" dirty="0"/>
              <a:t>- </a:t>
            </a:r>
            <a:r>
              <a:rPr lang="ru-RU" sz="1200" dirty="0" smtClean="0"/>
              <a:t>   предоставление </a:t>
            </a:r>
            <a:r>
              <a:rPr lang="ru-RU" sz="1200" dirty="0"/>
              <a:t>адресной материальной помощи ко Дню </a:t>
            </a:r>
            <a:r>
              <a:rPr lang="ru-RU" sz="1200" dirty="0" smtClean="0"/>
              <a:t>Победы (0,11 млн. руб.); </a:t>
            </a:r>
          </a:p>
          <a:p>
            <a:r>
              <a:rPr lang="ru-RU" sz="1200" dirty="0" smtClean="0"/>
              <a:t>-    организация временной занятости безработных граждан (0,20 млн. руб.);</a:t>
            </a:r>
            <a:endParaRPr lang="ru-RU" sz="1200" b="1" spc="-25" dirty="0">
              <a:solidFill>
                <a:srgbClr val="3CA4C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latin typeface="+mj-lt"/>
                <a:cs typeface="Calibri"/>
              </a:rPr>
              <a:t>- </a:t>
            </a:r>
            <a:r>
              <a:rPr lang="ru-RU" sz="1200" spc="-25" dirty="0" smtClean="0">
                <a:latin typeface="+mj-lt"/>
                <a:cs typeface="Calibri"/>
              </a:rPr>
              <a:t>   участие </a:t>
            </a:r>
            <a:r>
              <a:rPr lang="ru-RU" sz="1200" spc="-25" dirty="0">
                <a:latin typeface="+mj-lt"/>
                <a:cs typeface="Calibri"/>
              </a:rPr>
              <a:t>в программе «Поддержка местных инициатив»;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latin typeface="+mj-lt"/>
                <a:cs typeface="Calibri"/>
              </a:rPr>
              <a:t>- </a:t>
            </a:r>
            <a:r>
              <a:rPr lang="ru-RU" sz="1200" spc="-25" dirty="0" smtClean="0">
                <a:latin typeface="+mj-lt"/>
                <a:cs typeface="Calibri"/>
              </a:rPr>
              <a:t>   содействие </a:t>
            </a:r>
            <a:r>
              <a:rPr lang="ru-RU" sz="1200" spc="-25" dirty="0">
                <a:latin typeface="+mj-lt"/>
                <a:cs typeface="Calibri"/>
              </a:rPr>
              <a:t>развитию налогового потенциала поселений </a:t>
            </a:r>
            <a:r>
              <a:rPr lang="ru-RU" sz="1200" spc="-25" dirty="0" err="1">
                <a:latin typeface="+mj-lt"/>
                <a:cs typeface="Calibri"/>
              </a:rPr>
              <a:t>Мотыгинского</a:t>
            </a:r>
            <a:r>
              <a:rPr lang="ru-RU" sz="1200" spc="-25" dirty="0">
                <a:latin typeface="+mj-lt"/>
                <a:cs typeface="Calibri"/>
              </a:rPr>
              <a:t> </a:t>
            </a:r>
            <a:r>
              <a:rPr lang="ru-RU" sz="1200" spc="-25" dirty="0" smtClean="0">
                <a:latin typeface="+mj-lt"/>
                <a:cs typeface="Calibri"/>
              </a:rPr>
              <a:t>района.</a:t>
            </a:r>
            <a:endParaRPr lang="ru-RU" sz="1200" spc="-25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900" b="1" spc="-25" dirty="0" smtClean="0">
              <a:solidFill>
                <a:srgbClr val="3CA4C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900" b="1" spc="-25" dirty="0">
              <a:solidFill>
                <a:srgbClr val="3CA4C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5583" y="499998"/>
            <a:ext cx="801344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cs typeface="Segoe UI"/>
              </a:rPr>
              <a:t>Цели программы:</a:t>
            </a:r>
          </a:p>
          <a:p>
            <a:r>
              <a:rPr lang="ru-RU" sz="1000" b="1" dirty="0" smtClean="0">
                <a:solidFill>
                  <a:srgbClr val="002060"/>
                </a:solidFill>
                <a:cs typeface="Segoe UI"/>
              </a:rPr>
              <a:t>1.</a:t>
            </a:r>
            <a:r>
              <a:rPr lang="ru-RU" sz="10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1000" b="1" dirty="0">
                <a:solidFill>
                  <a:srgbClr val="002060"/>
                </a:solidFill>
              </a:rPr>
              <a:t>условий для эффективного управления муниципальным имуществом и рационального использования земельных ресурсов Мотыгинского района.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2. Повышение качества и комфорта среды проживания на территории поселений Мотыгинского района.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3. Создание условий для эффективного и прозрачного управления финансовыми ресурсами в рамках выполнения установленных функций и инициативных полномочий муниципального образования Мотыгинский район.</a:t>
            </a:r>
          </a:p>
          <a:p>
            <a:r>
              <a:rPr lang="ru-RU" sz="1000" b="1" dirty="0">
                <a:solidFill>
                  <a:srgbClr val="002060"/>
                </a:solidFill>
              </a:rPr>
              <a:t>4. Обеспечение осуществления потребностей муниципальных образований Мотыгинского района в организации работ, носящих временный или сезонный характер, сохранение мотивации к труду у лиц, испытывающих затруднения с трудоустройством</a:t>
            </a:r>
            <a:r>
              <a:rPr lang="ru-RU" sz="1000" dirty="0" smtClean="0"/>
              <a:t>.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38438" y="6401206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5583" y="1743287"/>
            <a:ext cx="80134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На реализацию </a:t>
            </a:r>
            <a:r>
              <a:rPr lang="ru-RU" sz="900" dirty="0" smtClean="0"/>
              <a:t>данной программы в </a:t>
            </a:r>
            <a:r>
              <a:rPr lang="ru-RU" sz="900" dirty="0"/>
              <a:t>2022-2024 годах предусматриваются расходы в сумме </a:t>
            </a:r>
            <a:r>
              <a:rPr lang="ru-RU" sz="900" dirty="0" smtClean="0"/>
              <a:t>7,</a:t>
            </a:r>
            <a:r>
              <a:rPr lang="ru-RU" sz="900" dirty="0"/>
              <a:t> </a:t>
            </a:r>
            <a:r>
              <a:rPr lang="ru-RU" sz="900" dirty="0" smtClean="0"/>
              <a:t>84 млн. рублей, </a:t>
            </a:r>
            <a:r>
              <a:rPr lang="ru-RU" sz="900" dirty="0"/>
              <a:t>в том числе по годам: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24150"/>
              </p:ext>
            </p:extLst>
          </p:nvPr>
        </p:nvGraphicFramePr>
        <p:xfrm>
          <a:off x="735583" y="1962241"/>
          <a:ext cx="4006723" cy="154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4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1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9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78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3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Мотыгинского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2,72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2,46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2,46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7,64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2,72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2,46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2,46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7,64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69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ФЭУ АМР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0,20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2,92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2,46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2,46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7,84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4053015" y="1976382"/>
            <a:ext cx="6892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5" dirty="0">
                <a:cs typeface="Calibri"/>
              </a:rPr>
              <a:t>202</a:t>
            </a:r>
            <a:r>
              <a:rPr lang="ru-RU" sz="800" b="1" dirty="0">
                <a:cs typeface="Calibri"/>
              </a:rPr>
              <a:t>2</a:t>
            </a:r>
            <a:r>
              <a:rPr lang="ru-RU" sz="800" b="1" spc="-25" dirty="0">
                <a:cs typeface="Calibri"/>
              </a:rPr>
              <a:t>-2024гг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43689" y="1976382"/>
            <a:ext cx="4389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5" dirty="0" smtClean="0">
                <a:cs typeface="Calibri"/>
              </a:rPr>
              <a:t>202</a:t>
            </a:r>
            <a:r>
              <a:rPr lang="ru-RU" sz="800" b="1" dirty="0">
                <a:cs typeface="Calibri"/>
              </a:rPr>
              <a:t>3</a:t>
            </a:r>
            <a:endParaRPr lang="ru-RU" sz="800" b="1" spc="-25" dirty="0">
              <a:cs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71800" y="1976382"/>
            <a:ext cx="4389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5" dirty="0" smtClean="0">
                <a:cs typeface="Calibri"/>
              </a:rPr>
              <a:t>202</a:t>
            </a:r>
            <a:r>
              <a:rPr lang="ru-RU" sz="800" b="1" dirty="0" smtClean="0">
                <a:cs typeface="Calibri"/>
              </a:rPr>
              <a:t>2</a:t>
            </a:r>
            <a:endParaRPr lang="ru-RU" sz="800" b="1" spc="-25" dirty="0">
              <a:cs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55939" y="1976382"/>
            <a:ext cx="4389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-5" dirty="0" smtClean="0">
                <a:cs typeface="Calibri"/>
              </a:rPr>
              <a:t>202</a:t>
            </a:r>
            <a:r>
              <a:rPr lang="ru-RU" sz="800" b="1" dirty="0" smtClean="0">
                <a:cs typeface="Calibri"/>
              </a:rPr>
              <a:t>4</a:t>
            </a:r>
            <a:endParaRPr lang="ru-RU" sz="800" b="1" spc="-25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6977"/>
            <a:ext cx="2420494" cy="13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10" y="3801417"/>
            <a:ext cx="1727199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6637" cy="47282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2125" y="14554"/>
            <a:ext cx="67513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РЕФОРМИРОВАНИЕ И МОДЕРНИЗАЦИЯ ЖИЛИЩНО-КОММУНАЛЬНОГО ХОЗЯЙСТВА И ПОВЫШЕНИЕ ЭНЕРГЕТИЧЕСКОЙ ЭФФЕКТИВНОСТИ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5304" y="498754"/>
            <a:ext cx="8203896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050" b="1" spc="-10" dirty="0" smtClean="0">
                <a:solidFill>
                  <a:srgbClr val="17375E"/>
                </a:solidFill>
                <a:cs typeface="Calibri"/>
              </a:rPr>
              <a:t>Цели программы: </a:t>
            </a:r>
          </a:p>
          <a:p>
            <a:r>
              <a:rPr lang="ru-RU" sz="1050" b="1" spc="-10" dirty="0" smtClean="0">
                <a:solidFill>
                  <a:srgbClr val="17375E"/>
                </a:solidFill>
                <a:cs typeface="Calibri"/>
              </a:rPr>
              <a:t>1. Повышение </a:t>
            </a:r>
            <a:r>
              <a:rPr lang="ru-RU" sz="1050" b="1" spc="-10" dirty="0">
                <a:solidFill>
                  <a:srgbClr val="17375E"/>
                </a:solidFill>
                <a:cs typeface="Calibri"/>
              </a:rPr>
              <a:t>надежности функционирования систем жизнеобеспечения населения в Мотыгинском районе;</a:t>
            </a:r>
          </a:p>
          <a:p>
            <a:r>
              <a:rPr lang="ru-RU" sz="1050" b="1" spc="-10" dirty="0" smtClean="0">
                <a:solidFill>
                  <a:srgbClr val="17375E"/>
                </a:solidFill>
                <a:cs typeface="Calibri"/>
              </a:rPr>
              <a:t>2. Обеспечение </a:t>
            </a:r>
            <a:r>
              <a:rPr lang="ru-RU" sz="1050" b="1" spc="-10" dirty="0">
                <a:solidFill>
                  <a:srgbClr val="17375E"/>
                </a:solidFill>
                <a:cs typeface="Calibri"/>
              </a:rPr>
              <a:t>энергосбережения и повышения энергетической эффективности на объектах бюджетной сферы и коммунальной инфраструктуры</a:t>
            </a:r>
            <a:endParaRPr sz="1050" b="1" spc="-1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5304" y="3429000"/>
            <a:ext cx="5536896" cy="372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50" b="1" spc="-10" dirty="0" smtClean="0">
                <a:solidFill>
                  <a:srgbClr val="17375E"/>
                </a:solidFill>
                <a:latin typeface="Calibri"/>
                <a:cs typeface="Calibri"/>
              </a:rPr>
              <a:t>ПЛАНИРУЕТСЯ В 2022 ГОДУ: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050" b="1" spc="-10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050" smtClean="0"/>
              <a:t>Капитальный </a:t>
            </a:r>
            <a:r>
              <a:rPr lang="x-none" sz="1050"/>
              <a:t>ремонт, реконструкция, модернизация объектов водоснабжения коммунальной инфраструктуры (приобретение и установка УФ-ламп для обеззараживания воды в пгт. Раздолинск и п. Орджоникидзе; оборудование колодцев в п. Орджоникидзе; водоподготовка в п. Машуковка</a:t>
            </a:r>
            <a:r>
              <a:rPr lang="ru-RU" sz="1050" dirty="0"/>
              <a:t>; </a:t>
            </a:r>
            <a:r>
              <a:rPr lang="x-none" sz="1050"/>
              <a:t>водопроводная сеть в п. Первомайск</a:t>
            </a:r>
            <a:r>
              <a:rPr lang="ru-RU" sz="1050" dirty="0"/>
              <a:t>; строительство участка водопровода от котельной до участка строящейся школы в п. Мотыгино</a:t>
            </a:r>
            <a:r>
              <a:rPr lang="x-none" sz="1050" smtClean="0"/>
              <a:t>)</a:t>
            </a:r>
            <a:r>
              <a:rPr lang="ru-RU" sz="1050" dirty="0"/>
              <a:t> </a:t>
            </a:r>
            <a:r>
              <a:rPr lang="ru-RU" sz="1050" dirty="0" smtClean="0"/>
              <a:t>(7,8 млн. рублей).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/>
              <a:t>Капитальный </a:t>
            </a:r>
            <a:r>
              <a:rPr lang="ru-RU" sz="1050" dirty="0"/>
              <a:t>ремонт коммунальной инфраструктуры (капитальный ремонт тепловой сети общей протяженностью 89 м в п. </a:t>
            </a:r>
            <a:r>
              <a:rPr lang="ru-RU" sz="1050" dirty="0" err="1"/>
              <a:t>Машуковка</a:t>
            </a:r>
            <a:r>
              <a:rPr lang="ru-RU" sz="1050" dirty="0"/>
              <a:t> и 80 м в п. Первомайск; приобретение котла в котельную № 2 п. </a:t>
            </a:r>
            <a:r>
              <a:rPr lang="ru-RU" sz="1050" dirty="0" err="1"/>
              <a:t>Машуковка</a:t>
            </a:r>
            <a:r>
              <a:rPr lang="ru-RU" sz="1050" dirty="0" smtClean="0"/>
              <a:t>) (3,4 млн. рублей).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/>
              <a:t>Организация </a:t>
            </a:r>
            <a:r>
              <a:rPr lang="ru-RU" sz="1050" dirty="0"/>
              <a:t>поисково-оценочных работ, оценка запасов подземных питьевых вод с целью  водоснабжения поселений (проведение изыскательных работ в п. Первомайск) (2 млн. рублей</a:t>
            </a:r>
            <a:r>
              <a:rPr lang="ru-RU" sz="1050" dirty="0" smtClean="0"/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/>
              <a:t>Финансовое </a:t>
            </a:r>
            <a:r>
              <a:rPr lang="ru-RU" sz="1050" dirty="0"/>
              <a:t>обеспечение затрат, возникающих в результате поставки </a:t>
            </a:r>
            <a:r>
              <a:rPr lang="ru-RU" sz="1050" dirty="0" smtClean="0"/>
              <a:t>населению электрической </a:t>
            </a:r>
            <a:r>
              <a:rPr lang="ru-RU" sz="1050" dirty="0"/>
              <a:t>энергии, вырабатываемой дизельными электростанциями </a:t>
            </a:r>
            <a:r>
              <a:rPr lang="ru-RU" sz="1050" dirty="0" smtClean="0"/>
              <a:t>(24 млн.</a:t>
            </a:r>
            <a:r>
              <a:rPr lang="ru-RU" sz="1050" dirty="0"/>
              <a:t> </a:t>
            </a:r>
            <a:r>
              <a:rPr lang="ru-RU" sz="1050" dirty="0" smtClean="0"/>
              <a:t>руб.)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/>
              <a:t>Реализация </a:t>
            </a:r>
            <a:r>
              <a:rPr lang="ru-RU" sz="1050" dirty="0"/>
              <a:t>отдельных мер по обеспечению ограничения платы граждан за коммунальные услуги </a:t>
            </a:r>
            <a:r>
              <a:rPr lang="ru-RU" sz="1050" dirty="0" smtClean="0"/>
              <a:t>(46 млн.</a:t>
            </a:r>
            <a:r>
              <a:rPr lang="ru-RU" sz="1050" dirty="0"/>
              <a:t> рублей </a:t>
            </a:r>
            <a:r>
              <a:rPr lang="ru-RU" sz="1050" dirty="0" smtClean="0"/>
              <a:t>ежегодно)</a:t>
            </a:r>
            <a:endParaRPr lang="ru-RU" sz="1050" dirty="0"/>
          </a:p>
          <a:p>
            <a:pPr marL="171450" indent="-171450" algn="just">
              <a:buFontTx/>
              <a:buChar char="-"/>
            </a:pPr>
            <a:endParaRPr lang="ru-RU" sz="1050" dirty="0"/>
          </a:p>
          <a:p>
            <a:pPr marL="171450" indent="-171450" algn="just">
              <a:buFontTx/>
              <a:buChar char="-"/>
            </a:pPr>
            <a:endParaRPr lang="ru-RU" sz="1000" dirty="0"/>
          </a:p>
          <a:p>
            <a:pPr marL="171450" indent="-171450">
              <a:buFontTx/>
              <a:buChar char="-"/>
            </a:pPr>
            <a:endParaRPr lang="ru-RU" sz="1000" dirty="0"/>
          </a:p>
          <a:p>
            <a:pPr marL="171450" indent="-171450">
              <a:buFontTx/>
              <a:buChar char="-"/>
            </a:pPr>
            <a:endParaRPr lang="ru-RU" sz="1000" dirty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000" b="1" spc="-10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670" y="640394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7678" y="1157268"/>
            <a:ext cx="832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На реализацию муниципальной программы </a:t>
            </a:r>
            <a:r>
              <a:rPr lang="ru-RU" sz="1000" dirty="0" smtClean="0"/>
              <a:t>в </a:t>
            </a:r>
            <a:r>
              <a:rPr lang="ru-RU" sz="1000" dirty="0"/>
              <a:t>2022-2024 годах предусматриваются расходы в сумме </a:t>
            </a:r>
            <a:r>
              <a:rPr lang="ru-RU" sz="1000" dirty="0" smtClean="0"/>
              <a:t>223,15 млн. </a:t>
            </a:r>
            <a:r>
              <a:rPr lang="ru-RU" sz="1000" dirty="0"/>
              <a:t>рублей, в том числе по годам: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77352"/>
              </p:ext>
            </p:extLst>
          </p:nvPr>
        </p:nvGraphicFramePr>
        <p:xfrm>
          <a:off x="685800" y="1403489"/>
          <a:ext cx="4724399" cy="187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8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298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2022-2024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37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Мотыгинского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73,38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69,98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69,98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213,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34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25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508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районного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3,40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3,40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186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краевого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69,98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69,98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69,98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209,94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18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ФЭУ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АМР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9,82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9,82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194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265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9,82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9,82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18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83,19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69,98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69,98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223,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052" name="Picture 4" descr="https://proprikol.ru/wp-content/uploads/2020/07/kartinki-zhkh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403489"/>
            <a:ext cx="2571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23368"/>
            <a:ext cx="7462011" cy="4766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9000" y="39827"/>
            <a:ext cx="57094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 МП «ЗАЩИТА 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НАСЕЛЕНИЯ И ТЕРРИТОРИЙ МОТЫГИНСКОГО РАЙОНА ОТ ЧРЕЗВЫЧАЙНЫХ СИТУАЦИЙ ПРИРОДНОГО И ТЕХНОГЕННОГО </a:t>
            </a: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ХАРАКТЕРА»</a:t>
            </a:r>
            <a:endParaRPr sz="1400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956" y="3581400"/>
            <a:ext cx="5722495" cy="2351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50" b="1" spc="-5" dirty="0" smtClean="0">
                <a:solidFill>
                  <a:srgbClr val="3CA4C1"/>
                </a:solidFill>
                <a:latin typeface="Calibri"/>
                <a:cs typeface="Calibri"/>
              </a:rPr>
              <a:t>ПЛАНИРУЕТСЯ В 2022 ГОДУ:</a:t>
            </a:r>
            <a:endParaRPr lang="ru-RU" sz="1050" b="1" spc="-25" dirty="0" smtClean="0">
              <a:solidFill>
                <a:srgbClr val="3CA4C1"/>
              </a:solidFill>
              <a:latin typeface="Calibri"/>
              <a:cs typeface="Calibri"/>
            </a:endParaRPr>
          </a:p>
          <a:p>
            <a:r>
              <a:rPr lang="ru-RU" sz="1400" b="1" dirty="0"/>
              <a:t>- </a:t>
            </a:r>
            <a:r>
              <a:rPr lang="ru-RU" sz="1400" dirty="0"/>
              <a:t>обеспечение деятельности ЕДДС </a:t>
            </a:r>
            <a:r>
              <a:rPr lang="ru-RU" sz="1400" dirty="0" smtClean="0"/>
              <a:t>(5,42 млн.</a:t>
            </a:r>
            <a:r>
              <a:rPr lang="ru-RU" sz="1400" dirty="0"/>
              <a:t> </a:t>
            </a:r>
            <a:r>
              <a:rPr lang="ru-RU" sz="1400" dirty="0" smtClean="0"/>
              <a:t>руб.);</a:t>
            </a:r>
            <a:endParaRPr lang="ru-RU" sz="1400" dirty="0"/>
          </a:p>
          <a:p>
            <a:r>
              <a:rPr lang="ru-RU" sz="1400" dirty="0" smtClean="0"/>
              <a:t>- </a:t>
            </a:r>
            <a:r>
              <a:rPr lang="ru-RU" sz="1400" dirty="0"/>
              <a:t>территориальная и гражданская оборона </a:t>
            </a:r>
            <a:r>
              <a:rPr lang="ru-RU" sz="1400" dirty="0" smtClean="0"/>
              <a:t> (0,19 млн.</a:t>
            </a:r>
            <a:r>
              <a:rPr lang="ru-RU" sz="1400" dirty="0"/>
              <a:t> </a:t>
            </a:r>
            <a:r>
              <a:rPr lang="ru-RU" sz="1400" dirty="0" smtClean="0"/>
              <a:t>руб.);</a:t>
            </a:r>
            <a:endParaRPr lang="ru-RU" sz="1400" dirty="0"/>
          </a:p>
          <a:p>
            <a:r>
              <a:rPr lang="ru-RU" sz="1400" dirty="0" smtClean="0"/>
              <a:t>- создание </a:t>
            </a:r>
            <a:r>
              <a:rPr lang="ru-RU" sz="1400" dirty="0"/>
              <a:t>системы оповещения в пос. </a:t>
            </a:r>
            <a:r>
              <a:rPr lang="ru-RU" sz="1400" dirty="0" smtClean="0"/>
              <a:t>Мотыгино (1,6 млн.</a:t>
            </a:r>
            <a:r>
              <a:rPr lang="ru-RU" sz="1400" dirty="0"/>
              <a:t> </a:t>
            </a:r>
            <a:r>
              <a:rPr lang="ru-RU" sz="1400" dirty="0" smtClean="0"/>
              <a:t>руб.);</a:t>
            </a:r>
          </a:p>
          <a:p>
            <a:r>
              <a:rPr lang="ru-RU" sz="1400" b="1" dirty="0" smtClean="0"/>
              <a:t>- </a:t>
            </a:r>
            <a:r>
              <a:rPr lang="ru-RU" sz="1400" dirty="0"/>
              <a:t>профилактика правонарушений </a:t>
            </a:r>
            <a:r>
              <a:rPr lang="ru-RU" sz="1400" dirty="0" smtClean="0"/>
              <a:t>(50,00 </a:t>
            </a:r>
            <a:r>
              <a:rPr lang="ru-RU" sz="1400" dirty="0"/>
              <a:t>тыс. </a:t>
            </a:r>
            <a:r>
              <a:rPr lang="ru-RU" sz="1400" dirty="0" smtClean="0"/>
              <a:t>руб.);</a:t>
            </a:r>
            <a:endParaRPr lang="ru-RU" sz="1400" dirty="0"/>
          </a:p>
          <a:p>
            <a:r>
              <a:rPr lang="ru-RU" sz="1400" dirty="0"/>
              <a:t>- профилактика терроризма и экстремизма </a:t>
            </a:r>
            <a:r>
              <a:rPr lang="ru-RU" sz="1400" dirty="0" smtClean="0"/>
              <a:t>(30,00 </a:t>
            </a:r>
            <a:r>
              <a:rPr lang="ru-RU" sz="1400" dirty="0"/>
              <a:t>тыс. </a:t>
            </a:r>
            <a:r>
              <a:rPr lang="ru-RU" sz="1400" dirty="0" smtClean="0"/>
              <a:t>руб.);</a:t>
            </a:r>
            <a:endParaRPr lang="ru-RU" sz="1400" dirty="0"/>
          </a:p>
          <a:p>
            <a:r>
              <a:rPr lang="ru-RU" sz="1400" dirty="0"/>
              <a:t>- противодействие незаконному обороту наркотических </a:t>
            </a:r>
            <a:r>
              <a:rPr lang="ru-RU" sz="1400" dirty="0" smtClean="0"/>
              <a:t>средств(30,00 </a:t>
            </a:r>
            <a:r>
              <a:rPr lang="ru-RU" sz="1400" dirty="0"/>
              <a:t>тыс. </a:t>
            </a:r>
            <a:r>
              <a:rPr lang="ru-RU" sz="1400" dirty="0" smtClean="0"/>
              <a:t>руб.).</a:t>
            </a:r>
            <a:endParaRPr lang="ru-RU" sz="1400" dirty="0"/>
          </a:p>
          <a:p>
            <a:pPr marL="171450" indent="-171450">
              <a:buFontTx/>
              <a:buChar char="-"/>
            </a:pPr>
            <a:endParaRPr lang="ru-RU" sz="1400" b="1" spc="-25" dirty="0">
              <a:solidFill>
                <a:srgbClr val="3CA4C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900" b="1" spc="-25" dirty="0" smtClean="0">
              <a:solidFill>
                <a:srgbClr val="3CA4C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900" b="1" spc="-25" dirty="0">
              <a:solidFill>
                <a:srgbClr val="3CA4C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5583" y="499998"/>
            <a:ext cx="8013446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cs typeface="Segoe UI"/>
              </a:rPr>
              <a:t>Цели программы: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cs typeface="Segoe UI"/>
              </a:rPr>
              <a:t>Создание эффективной системы защиты населения и территорий Мотыгинского района от чрезвычайных ситуаций природного и техногенного характера</a:t>
            </a:r>
            <a:r>
              <a:rPr lang="ru-RU" sz="1000" b="1" dirty="0">
                <a:solidFill>
                  <a:srgbClr val="002060"/>
                </a:solidFill>
                <a:cs typeface="Segoe UI"/>
              </a:rPr>
              <a:t>.</a:t>
            </a:r>
            <a:endParaRPr sz="1000" b="1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38438" y="6401206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8910" y="1143000"/>
            <a:ext cx="80134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ru-RU" sz="900" dirty="0"/>
              <a:t>На реализацию </a:t>
            </a:r>
            <a:r>
              <a:rPr lang="ru-RU" sz="900" dirty="0" smtClean="0"/>
              <a:t>программы в </a:t>
            </a:r>
            <a:r>
              <a:rPr lang="ru-RU" sz="900" dirty="0"/>
              <a:t>2022-2024 годах предусматриваются расходы в сумме </a:t>
            </a:r>
            <a:r>
              <a:rPr lang="ru-RU" sz="900" dirty="0" smtClean="0"/>
              <a:t>21,21 млн. </a:t>
            </a:r>
            <a:r>
              <a:rPr lang="ru-RU" sz="900" dirty="0"/>
              <a:t>рублей, в том числе по годам: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85585"/>
              </p:ext>
            </p:extLst>
          </p:nvPr>
        </p:nvGraphicFramePr>
        <p:xfrm>
          <a:off x="754505" y="1447800"/>
          <a:ext cx="5036694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8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2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42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557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2024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2022-2024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Администрация Мотыгинского района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7,37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7,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34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6,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21,21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 том числе за счет средств: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 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+mn-lt"/>
                          <a:ea typeface="Times New Roman"/>
                        </a:rPr>
                        <a:t>7,35</a:t>
                      </a:r>
                      <a:endParaRPr lang="ru-RU" sz="1000" i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7, 34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6, 50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1" dirty="0" smtClean="0">
                          <a:effectLst/>
                          <a:latin typeface="+mn-lt"/>
                          <a:ea typeface="Times New Roman"/>
                        </a:rPr>
                        <a:t>21,19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0,02</a:t>
                      </a:r>
                      <a:endParaRPr lang="ru-RU" sz="1000" i="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+mn-lt"/>
                          <a:ea typeface="Times New Roman"/>
                        </a:rPr>
                        <a:t>0,02</a:t>
                      </a:r>
                      <a:endParaRPr lang="ru-RU" sz="1000" i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55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845" marR="3784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7,37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7,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34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6,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21,21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122" name="Picture 2" descr="https://kuzneck.pnzreg.ru/upload/iblock/6c3/6c3439ec926009f552f8e04774eb24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86" y="1524000"/>
            <a:ext cx="2475669" cy="12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9"/>
          <a:stretch/>
        </p:blipFill>
        <p:spPr bwMode="auto">
          <a:xfrm>
            <a:off x="6570120" y="3622493"/>
            <a:ext cx="1828800" cy="20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6637" cy="47282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5304" y="55043"/>
            <a:ext cx="67513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МП «РАЗВИТИЕ 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МАЛОГО, СРЕДНЕГО ПРЕДПРИНИМАТЕЛЬСТВА </a:t>
            </a: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И СЕЛЬСКОГО ХОЗЯЙСТВА В 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МОТЫГИНСКОМ </a:t>
            </a: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РАЙОНЕ»</a:t>
            </a:r>
            <a:endParaRPr lang="ru-RU" sz="1400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304" y="498754"/>
            <a:ext cx="8203896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050" b="1" spc="-10" dirty="0" smtClean="0">
                <a:solidFill>
                  <a:srgbClr val="17375E"/>
                </a:solidFill>
                <a:cs typeface="Calibri"/>
              </a:rPr>
              <a:t>Цели программы: </a:t>
            </a:r>
          </a:p>
          <a:p>
            <a:r>
              <a:rPr lang="ru-RU" sz="1050" b="1" spc="-10" dirty="0" smtClean="0">
                <a:solidFill>
                  <a:srgbClr val="17375E"/>
                </a:solidFill>
                <a:cs typeface="Calibri"/>
              </a:rPr>
              <a:t>1. Создание </a:t>
            </a:r>
            <a:r>
              <a:rPr lang="ru-RU" sz="1050" b="1" spc="-10" dirty="0">
                <a:solidFill>
                  <a:srgbClr val="17375E"/>
                </a:solidFill>
                <a:cs typeface="Calibri"/>
              </a:rPr>
              <a:t>благоприятных условий, способствующих стабильному функционированию и развитию хозяйствующих субъектов на территории Мотыгинского района.</a:t>
            </a:r>
          </a:p>
          <a:p>
            <a:r>
              <a:rPr lang="ru-RU" sz="1050" b="1" spc="-10" dirty="0" smtClean="0">
                <a:solidFill>
                  <a:srgbClr val="17375E"/>
                </a:solidFill>
                <a:cs typeface="Calibri"/>
              </a:rPr>
              <a:t>2. Развитие </a:t>
            </a:r>
            <a:r>
              <a:rPr lang="ru-RU" sz="1050" b="1" spc="-10" dirty="0">
                <a:solidFill>
                  <a:srgbClr val="17375E"/>
                </a:solidFill>
                <a:cs typeface="Calibri"/>
              </a:rPr>
              <a:t>сельских территорий, рост уровня жизни сельского населения.</a:t>
            </a:r>
            <a:endParaRPr sz="1050" b="1" spc="-10" dirty="0">
              <a:solidFill>
                <a:srgbClr val="17375E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6800" y="4267200"/>
            <a:ext cx="403860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МАЛОЕ И СРЕДНЕЕ ПРЕДПРИНИМАТЕЛЬСТВО:</a:t>
            </a:r>
          </a:p>
          <a:p>
            <a:r>
              <a:rPr lang="ru-RU" sz="1000" dirty="0"/>
              <a:t>П</a:t>
            </a:r>
            <a:r>
              <a:rPr lang="ru-RU" sz="1000" dirty="0" smtClean="0"/>
              <a:t>редусмотрены </a:t>
            </a:r>
            <a:r>
              <a:rPr lang="ru-RU" sz="1000" dirty="0"/>
              <a:t>средства в сумме </a:t>
            </a:r>
            <a:r>
              <a:rPr lang="ru-RU" sz="1000" dirty="0" smtClean="0"/>
              <a:t>2,2</a:t>
            </a:r>
            <a:r>
              <a:rPr lang="ru-RU" sz="1000" dirty="0"/>
              <a:t> тыс. рублей на оказание финансовой поддержки субъектам малого и среднего предпринимательства, из них:</a:t>
            </a:r>
          </a:p>
          <a:p>
            <a:r>
              <a:rPr lang="ru-RU" sz="1000" dirty="0"/>
              <a:t>- </a:t>
            </a:r>
            <a:r>
              <a:rPr lang="ru-RU" sz="1000" dirty="0" smtClean="0"/>
              <a:t>0,74 млн.</a:t>
            </a:r>
            <a:r>
              <a:rPr lang="ru-RU" sz="1000" dirty="0"/>
              <a:t> </a:t>
            </a:r>
            <a:r>
              <a:rPr lang="ru-RU" sz="1000" dirty="0" smtClean="0"/>
              <a:t>руб. </a:t>
            </a:r>
            <a:r>
              <a:rPr lang="ru-RU" sz="1000" dirty="0"/>
              <a:t>– на субсидирование части затрат, понесенных субъектами малого и среднего предпринимательства в результате их деятельности</a:t>
            </a:r>
            <a:r>
              <a:rPr lang="ru-RU" sz="1000" dirty="0" smtClean="0"/>
              <a:t>;</a:t>
            </a:r>
            <a:endParaRPr lang="ru-RU" sz="1000" dirty="0"/>
          </a:p>
        </p:txBody>
      </p:sp>
      <p:sp>
        <p:nvSpPr>
          <p:cNvPr id="33" name="object 33"/>
          <p:cNvSpPr txBox="1"/>
          <p:nvPr/>
        </p:nvSpPr>
        <p:spPr>
          <a:xfrm>
            <a:off x="207670" y="6403949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7678" y="1157268"/>
            <a:ext cx="832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На реализацию муниципальной программы </a:t>
            </a:r>
            <a:r>
              <a:rPr lang="ru-RU" sz="1000" dirty="0" smtClean="0"/>
              <a:t>в </a:t>
            </a:r>
            <a:r>
              <a:rPr lang="ru-RU" sz="1000" dirty="0"/>
              <a:t>2022-2024 годах предусматриваются расходы в </a:t>
            </a:r>
            <a:r>
              <a:rPr lang="ru-RU" sz="1000" dirty="0" smtClean="0"/>
              <a:t>6,13 млн. </a:t>
            </a:r>
            <a:r>
              <a:rPr lang="ru-RU" sz="1000" dirty="0"/>
              <a:t>рублей, в том числе по годам</a:t>
            </a:r>
            <a:r>
              <a:rPr lang="ru-RU" sz="1000" dirty="0" smtClean="0"/>
              <a:t>:</a:t>
            </a:r>
            <a:endParaRPr lang="ru-RU" sz="1000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28115"/>
              </p:ext>
            </p:extLst>
          </p:nvPr>
        </p:nvGraphicFramePr>
        <p:xfrm>
          <a:off x="652429" y="1403488"/>
          <a:ext cx="5900772" cy="1206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1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791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2022-2024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33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Мотыгинского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2,11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2,01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2,01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6,13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111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921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0,25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0,15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0,15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0,55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666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1,86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1,86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1,86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5,58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36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322" marR="35322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2,11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2,01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2,01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i="0" dirty="0" smtClean="0">
                          <a:effectLst/>
                          <a:latin typeface="Times New Roman"/>
                          <a:ea typeface="Times New Roman"/>
                        </a:rPr>
                        <a:t>6,13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146" name="Picture 2" descr="http://kprf-irk.ru/uploads/posts/2016-06/1467186237_selo-zem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99" y="2796786"/>
            <a:ext cx="2157698" cy="12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klad.freeimg.ru/rsynced_images/personal-791345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76" y="2807671"/>
            <a:ext cx="206553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8"/>
          <p:cNvSpPr txBox="1"/>
          <p:nvPr/>
        </p:nvSpPr>
        <p:spPr>
          <a:xfrm>
            <a:off x="621017" y="4267199"/>
            <a:ext cx="4116235" cy="314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0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СЕЛЬСКОЕ ХОЗЯЙСТВО:</a:t>
            </a:r>
          </a:p>
          <a:p>
            <a:r>
              <a:rPr lang="ru-RU" sz="1000" dirty="0"/>
              <a:t>П</a:t>
            </a:r>
            <a:r>
              <a:rPr lang="ru-RU" sz="1000" dirty="0" smtClean="0"/>
              <a:t>редусмотрены </a:t>
            </a:r>
            <a:r>
              <a:rPr lang="ru-RU" sz="1000" dirty="0"/>
              <a:t>средства краевого бюджета в сумме </a:t>
            </a:r>
            <a:r>
              <a:rPr lang="ru-RU" sz="1000" dirty="0" smtClean="0"/>
              <a:t>1,37 млн.</a:t>
            </a:r>
            <a:r>
              <a:rPr lang="ru-RU" sz="1000" dirty="0"/>
              <a:t> </a:t>
            </a:r>
            <a:r>
              <a:rPr lang="ru-RU" sz="1000" dirty="0" smtClean="0"/>
              <a:t>руб., </a:t>
            </a:r>
            <a:r>
              <a:rPr lang="ru-RU" sz="1000" dirty="0"/>
              <a:t>в том числе:</a:t>
            </a:r>
          </a:p>
          <a:p>
            <a:r>
              <a:rPr lang="ru-RU" sz="1000" dirty="0"/>
              <a:t>- </a:t>
            </a:r>
            <a:r>
              <a:rPr lang="ru-RU" sz="1000" dirty="0" smtClean="0"/>
              <a:t>0,85</a:t>
            </a:r>
            <a:r>
              <a:rPr lang="ru-RU" sz="1000" dirty="0"/>
              <a:t> </a:t>
            </a:r>
            <a:r>
              <a:rPr lang="ru-RU" sz="1000" dirty="0" smtClean="0"/>
              <a:t>млн.</a:t>
            </a:r>
            <a:r>
              <a:rPr lang="ru-RU" sz="1000" dirty="0"/>
              <a:t> рублей </a:t>
            </a:r>
            <a:r>
              <a:rPr lang="ru-RU" sz="1000" i="1" dirty="0"/>
              <a:t>– </a:t>
            </a:r>
            <a:r>
              <a:rPr lang="ru-RU" sz="1000" dirty="0"/>
              <a:t>на обеспечение деятельности специалиста, осуществляющего переданные государственные полномочия по решению вопросов поддержки сельскохозяйственного </a:t>
            </a:r>
            <a:r>
              <a:rPr lang="ru-RU" sz="1000" dirty="0" smtClean="0"/>
              <a:t>производства;</a:t>
            </a:r>
            <a:endParaRPr lang="ru-RU" sz="1000" dirty="0"/>
          </a:p>
          <a:p>
            <a:r>
              <a:rPr lang="ru-RU" sz="1000" dirty="0"/>
              <a:t>- </a:t>
            </a:r>
            <a:r>
              <a:rPr lang="ru-RU" sz="1000" dirty="0" smtClean="0"/>
              <a:t>0,42</a:t>
            </a:r>
            <a:r>
              <a:rPr lang="ru-RU" sz="1000" dirty="0"/>
              <a:t> </a:t>
            </a:r>
            <a:r>
              <a:rPr lang="ru-RU" sz="1000" dirty="0" smtClean="0"/>
              <a:t>млн.</a:t>
            </a:r>
            <a:r>
              <a:rPr lang="ru-RU" sz="1000" dirty="0"/>
              <a:t> </a:t>
            </a:r>
            <a:r>
              <a:rPr lang="ru-RU" sz="1000" dirty="0" smtClean="0"/>
              <a:t>руб. </a:t>
            </a:r>
            <a:r>
              <a:rPr lang="ru-RU" sz="1000" dirty="0"/>
              <a:t>– на выполнение государственных полномочий по организации проведения мероприятий по отлову и содержанию безнадзорных животных 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- 0,1 млн.</a:t>
            </a:r>
            <a:r>
              <a:rPr lang="ru-RU" sz="1000" dirty="0"/>
              <a:t> </a:t>
            </a:r>
            <a:r>
              <a:rPr lang="ru-RU" sz="1000" dirty="0" smtClean="0"/>
              <a:t>руб. - </a:t>
            </a:r>
            <a:r>
              <a:rPr lang="ru-RU" sz="1000" dirty="0"/>
              <a:t>для обустройства площадки накопления отходов потребления.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ru-RU" sz="1000" b="1" spc="-10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000" b="1" spc="-10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171450" indent="-171450" algn="just">
              <a:buFontTx/>
              <a:buChar char="-"/>
            </a:pPr>
            <a:endParaRPr lang="ru-RU" sz="1000" dirty="0" smtClean="0"/>
          </a:p>
          <a:p>
            <a:pPr marL="171450" indent="-171450" algn="just">
              <a:buFontTx/>
              <a:buChar char="-"/>
            </a:pPr>
            <a:endParaRPr lang="ru-RU" sz="1000" dirty="0"/>
          </a:p>
          <a:p>
            <a:pPr marL="171450" indent="-171450" algn="just">
              <a:buFontTx/>
              <a:buChar char="-"/>
            </a:pPr>
            <a:endParaRPr lang="ru-RU" sz="1000" dirty="0"/>
          </a:p>
          <a:p>
            <a:pPr marL="171450" indent="-171450">
              <a:buFontTx/>
              <a:buChar char="-"/>
            </a:pPr>
            <a:endParaRPr lang="ru-RU" sz="1000" dirty="0"/>
          </a:p>
          <a:p>
            <a:pPr marL="171450" indent="-171450">
              <a:buFontTx/>
              <a:buChar char="-"/>
            </a:pPr>
            <a:endParaRPr lang="ru-RU" sz="1000" dirty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000" b="1" spc="-10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9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324" y="5133237"/>
            <a:ext cx="3373120" cy="730885"/>
          </a:xfrm>
          <a:custGeom>
            <a:avLst/>
            <a:gdLst/>
            <a:ahLst/>
            <a:cxnLst/>
            <a:rect l="l" t="t" r="r" b="b"/>
            <a:pathLst>
              <a:path w="3373120" h="730885">
                <a:moveTo>
                  <a:pt x="3372866" y="0"/>
                </a:moveTo>
                <a:lnTo>
                  <a:pt x="494156" y="0"/>
                </a:lnTo>
                <a:lnTo>
                  <a:pt x="0" y="730440"/>
                </a:lnTo>
                <a:lnTo>
                  <a:pt x="2878582" y="730440"/>
                </a:lnTo>
                <a:lnTo>
                  <a:pt x="3372866" y="0"/>
                </a:lnTo>
                <a:close/>
              </a:path>
            </a:pathLst>
          </a:custGeom>
          <a:solidFill>
            <a:srgbClr val="95E6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2374" y="2978911"/>
            <a:ext cx="2332990" cy="3486150"/>
          </a:xfrm>
          <a:custGeom>
            <a:avLst/>
            <a:gdLst/>
            <a:ahLst/>
            <a:cxnLst/>
            <a:rect l="l" t="t" r="r" b="b"/>
            <a:pathLst>
              <a:path w="2332990" h="3486150">
                <a:moveTo>
                  <a:pt x="2332443" y="0"/>
                </a:moveTo>
                <a:lnTo>
                  <a:pt x="0" y="0"/>
                </a:lnTo>
                <a:lnTo>
                  <a:pt x="0" y="3485616"/>
                </a:lnTo>
                <a:lnTo>
                  <a:pt x="2332443" y="0"/>
                </a:lnTo>
                <a:close/>
              </a:path>
            </a:pathLst>
          </a:custGeom>
          <a:solidFill>
            <a:srgbClr val="2BB7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0376" cy="4766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4663" y="668781"/>
            <a:ext cx="28867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УВАЖАЕМЫЕ</a:t>
            </a:r>
            <a:r>
              <a:rPr sz="1000" b="1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ЖИТЕЛИ</a:t>
            </a:r>
            <a:r>
              <a:rPr sz="1000" b="1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1000" b="1" spc="-10" dirty="0" smtClean="0">
                <a:solidFill>
                  <a:srgbClr val="0F243E"/>
                </a:solidFill>
                <a:latin typeface="Calibri"/>
                <a:cs typeface="Calibri"/>
              </a:rPr>
              <a:t>МОТЫГИНСКОГ</a:t>
            </a:r>
            <a:r>
              <a:rPr sz="1000" b="1" spc="-10" dirty="0" smtClean="0">
                <a:solidFill>
                  <a:srgbClr val="0F243E"/>
                </a:solidFill>
                <a:latin typeface="Calibri"/>
                <a:cs typeface="Calibri"/>
              </a:rPr>
              <a:t>О</a:t>
            </a:r>
            <a:r>
              <a:rPr sz="1000" b="1" spc="20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РАЙОНА</a:t>
            </a:r>
            <a:r>
              <a:rPr sz="1000" b="1" spc="-5" dirty="0">
                <a:solidFill>
                  <a:srgbClr val="17375E"/>
                </a:solidFill>
                <a:latin typeface="Calibri"/>
                <a:cs typeface="Calibri"/>
              </a:rPr>
              <a:t>!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736" y="973658"/>
            <a:ext cx="4024629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2415" algn="just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7375E"/>
                </a:solidFill>
                <a:latin typeface="Calibri"/>
                <a:cs typeface="Calibri"/>
              </a:rPr>
              <a:t>Предлагаем</a:t>
            </a:r>
            <a:r>
              <a:rPr sz="9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17375E"/>
                </a:solidFill>
                <a:latin typeface="Calibri"/>
                <a:cs typeface="Calibri"/>
              </a:rPr>
              <a:t>вашему</a:t>
            </a:r>
            <a:r>
              <a:rPr sz="9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17375E"/>
                </a:solidFill>
                <a:latin typeface="Calibri"/>
                <a:cs typeface="Calibri"/>
              </a:rPr>
              <a:t>вниманию </a:t>
            </a:r>
            <a:r>
              <a:rPr sz="900" b="1" dirty="0">
                <a:solidFill>
                  <a:srgbClr val="17375E"/>
                </a:solidFill>
                <a:latin typeface="Calibri"/>
                <a:cs typeface="Calibri"/>
              </a:rPr>
              <a:t>издание, в </a:t>
            </a:r>
            <a:r>
              <a:rPr sz="900" b="1" spc="-5" dirty="0">
                <a:solidFill>
                  <a:srgbClr val="17375E"/>
                </a:solidFill>
                <a:latin typeface="Calibri"/>
                <a:cs typeface="Calibri"/>
              </a:rPr>
              <a:t>котором</a:t>
            </a:r>
            <a:r>
              <a:rPr sz="900" b="1" dirty="0">
                <a:solidFill>
                  <a:srgbClr val="17375E"/>
                </a:solidFill>
                <a:latin typeface="Calibri"/>
                <a:cs typeface="Calibri"/>
              </a:rPr>
              <a:t> кратко</a:t>
            </a:r>
            <a:r>
              <a:rPr sz="9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900" b="1" spc="-5" dirty="0">
                <a:solidFill>
                  <a:srgbClr val="0F243E"/>
                </a:solidFill>
                <a:latin typeface="Calibri"/>
                <a:cs typeface="Calibri"/>
              </a:rPr>
              <a:t>доступно </a:t>
            </a:r>
            <a:r>
              <a:rPr sz="9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0F243E"/>
                </a:solidFill>
                <a:latin typeface="Calibri"/>
                <a:cs typeface="Calibri"/>
              </a:rPr>
              <a:t>отражены основные</a:t>
            </a:r>
            <a:r>
              <a:rPr sz="900" b="1" spc="1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0F243E"/>
                </a:solidFill>
                <a:latin typeface="Calibri"/>
                <a:cs typeface="Calibri"/>
              </a:rPr>
              <a:t>показатели</a:t>
            </a:r>
            <a:r>
              <a:rPr sz="900" b="1" spc="1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 err="1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900" b="1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Мотыгинского</a:t>
            </a:r>
            <a:r>
              <a:rPr sz="900" b="1" spc="19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F243E"/>
                </a:solidFill>
                <a:latin typeface="Calibri"/>
                <a:cs typeface="Calibri"/>
              </a:rPr>
              <a:t>района </a:t>
            </a:r>
            <a:r>
              <a:rPr sz="900" b="1" dirty="0" err="1">
                <a:solidFill>
                  <a:srgbClr val="0F243E"/>
                </a:solidFill>
                <a:latin typeface="Calibri"/>
                <a:cs typeface="Calibri"/>
              </a:rPr>
              <a:t>на</a:t>
            </a:r>
            <a:r>
              <a:rPr sz="9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202</a:t>
            </a:r>
            <a:r>
              <a:rPr lang="ru-RU"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2 </a:t>
            </a:r>
            <a:r>
              <a:rPr sz="900" b="1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год</a:t>
            </a:r>
            <a:r>
              <a:rPr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F243E"/>
                </a:solidFill>
                <a:latin typeface="Calibri"/>
                <a:cs typeface="Calibri"/>
              </a:rPr>
              <a:t>и</a:t>
            </a:r>
            <a:r>
              <a:rPr sz="900" b="1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0F243E"/>
                </a:solidFill>
                <a:latin typeface="Calibri"/>
                <a:cs typeface="Calibri"/>
              </a:rPr>
              <a:t>плановый</a:t>
            </a:r>
            <a:r>
              <a:rPr sz="9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 err="1">
                <a:solidFill>
                  <a:srgbClr val="0F243E"/>
                </a:solidFill>
                <a:latin typeface="Calibri"/>
                <a:cs typeface="Calibri"/>
              </a:rPr>
              <a:t>период</a:t>
            </a:r>
            <a:r>
              <a:rPr sz="9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202</a:t>
            </a:r>
            <a:r>
              <a:rPr lang="ru-RU"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3 </a:t>
            </a:r>
            <a:r>
              <a:rPr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и</a:t>
            </a:r>
            <a:r>
              <a:rPr sz="900" b="1" spc="-3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202</a:t>
            </a:r>
            <a:r>
              <a:rPr lang="ru-RU" sz="900" b="1" spc="-5" dirty="0" smtClean="0">
                <a:solidFill>
                  <a:srgbClr val="0F243E"/>
                </a:solidFill>
                <a:latin typeface="Calibri"/>
                <a:cs typeface="Calibri"/>
              </a:rPr>
              <a:t>4</a:t>
            </a:r>
            <a:r>
              <a:rPr sz="900" b="1" spc="-2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0F243E"/>
                </a:solidFill>
                <a:latin typeface="Calibri"/>
                <a:cs typeface="Calibri"/>
              </a:rPr>
              <a:t>годов.</a:t>
            </a:r>
            <a:endParaRPr sz="900" dirty="0">
              <a:latin typeface="Calibri"/>
              <a:cs typeface="Calibri"/>
            </a:endParaRPr>
          </a:p>
          <a:p>
            <a:pPr marL="12700" marR="6350" indent="272415" algn="just">
              <a:lnSpc>
                <a:spcPct val="100000"/>
              </a:lnSpc>
            </a:pP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В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целях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ознакомления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с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основными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приоритетными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направлениями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бюджетной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и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налоговой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политики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и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обеспечения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полного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и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F243E"/>
                </a:solidFill>
                <a:latin typeface="Calibri"/>
                <a:cs typeface="Calibri"/>
              </a:rPr>
              <a:t>доступного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 информирования заинтересованных пользователей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о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бюджете муниципального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 err="1">
                <a:solidFill>
                  <a:srgbClr val="0F243E"/>
                </a:solidFill>
                <a:latin typeface="Calibri"/>
                <a:cs typeface="Calibri"/>
              </a:rPr>
              <a:t>образования</a:t>
            </a:r>
            <a:r>
              <a:rPr sz="900" spc="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представляется</a:t>
            </a:r>
            <a:r>
              <a:rPr sz="900" spc="5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информационное</a:t>
            </a:r>
            <a:r>
              <a:rPr sz="900" spc="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издание</a:t>
            </a:r>
            <a:endParaRPr sz="9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«Бюджет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для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граждан»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аналитический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материал,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разрабатываемый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в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целях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предоставления гражданам актуальной информации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о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бюджете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и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бюджетном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процессе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в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формате,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доступном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для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широкого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круга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неподготовленных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пользователей.</a:t>
            </a:r>
            <a:endParaRPr sz="900" dirty="0">
              <a:latin typeface="Calibri"/>
              <a:cs typeface="Calibri"/>
            </a:endParaRPr>
          </a:p>
          <a:p>
            <a:pPr marL="12700" marR="6350" indent="272415" algn="just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Вся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изложенная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в</a:t>
            </a:r>
            <a:r>
              <a:rPr sz="9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этой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брошюре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информация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также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опубликована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0F243E"/>
                </a:solidFill>
                <a:latin typeface="Calibri"/>
                <a:cs typeface="Calibri"/>
              </a:rPr>
              <a:t>на </a:t>
            </a:r>
            <a:r>
              <a:rPr sz="900" spc="-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официальном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 err="1">
                <a:solidFill>
                  <a:srgbClr val="0F243E"/>
                </a:solidFill>
                <a:latin typeface="Calibri"/>
                <a:cs typeface="Calibri"/>
              </a:rPr>
              <a:t>сайте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900" spc="-5" dirty="0" smtClean="0">
                <a:solidFill>
                  <a:srgbClr val="0F243E"/>
                </a:solidFill>
                <a:latin typeface="Calibri"/>
                <a:cs typeface="Calibri"/>
              </a:rPr>
              <a:t>Финансово-экономического управления </a:t>
            </a:r>
            <a:r>
              <a:rPr sz="9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администрации</a:t>
            </a:r>
            <a:r>
              <a:rPr sz="900" spc="10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900" spc="-5" dirty="0" smtClean="0">
                <a:solidFill>
                  <a:srgbClr val="0F243E"/>
                </a:solidFill>
                <a:latin typeface="Calibri"/>
                <a:cs typeface="Calibri"/>
              </a:rPr>
              <a:t>Мотыгинского района -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9232" y="623061"/>
            <a:ext cx="20389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УЧАСТИЕ</a:t>
            </a:r>
            <a:r>
              <a:rPr sz="1000" b="1" spc="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ГРАЖДАН</a:t>
            </a:r>
            <a:r>
              <a:rPr sz="1000" b="1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ОБСУЖДЕНИИ </a:t>
            </a:r>
            <a:r>
              <a:rPr sz="1000" b="1" spc="-2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ПРОЕКТА</a:t>
            </a:r>
            <a:r>
              <a:rPr sz="10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РАЙОННОГО</a:t>
            </a:r>
            <a:r>
              <a:rPr sz="10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9129" y="74422"/>
            <a:ext cx="20002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МОТЫГИНСКИЙ</a:t>
            </a:r>
            <a:r>
              <a:rPr sz="1400" b="1" spc="-50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75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АЙОН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2165" y="3239261"/>
            <a:ext cx="3710304" cy="3289300"/>
            <a:chOff x="412165" y="3239261"/>
            <a:chExt cx="3710304" cy="32893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165" y="3248939"/>
              <a:ext cx="3709797" cy="32792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8292" y="3258565"/>
              <a:ext cx="1166495" cy="2418080"/>
            </a:xfrm>
            <a:custGeom>
              <a:avLst/>
              <a:gdLst/>
              <a:ahLst/>
              <a:cxnLst/>
              <a:rect l="l" t="t" r="r" b="b"/>
              <a:pathLst>
                <a:path w="1166495" h="2418079">
                  <a:moveTo>
                    <a:pt x="577773" y="309499"/>
                  </a:moveTo>
                  <a:lnTo>
                    <a:pt x="573989" y="259295"/>
                  </a:lnTo>
                  <a:lnTo>
                    <a:pt x="563041" y="211670"/>
                  </a:lnTo>
                  <a:lnTo>
                    <a:pt x="545528" y="167271"/>
                  </a:lnTo>
                  <a:lnTo>
                    <a:pt x="522033" y="126720"/>
                  </a:lnTo>
                  <a:lnTo>
                    <a:pt x="493153" y="90652"/>
                  </a:lnTo>
                  <a:lnTo>
                    <a:pt x="459498" y="59715"/>
                  </a:lnTo>
                  <a:lnTo>
                    <a:pt x="421640" y="34544"/>
                  </a:lnTo>
                  <a:lnTo>
                    <a:pt x="380187" y="15786"/>
                  </a:lnTo>
                  <a:lnTo>
                    <a:pt x="335737" y="4051"/>
                  </a:lnTo>
                  <a:lnTo>
                    <a:pt x="288886" y="0"/>
                  </a:lnTo>
                  <a:lnTo>
                    <a:pt x="242023" y="4051"/>
                  </a:lnTo>
                  <a:lnTo>
                    <a:pt x="197573" y="15786"/>
                  </a:lnTo>
                  <a:lnTo>
                    <a:pt x="156121" y="34544"/>
                  </a:lnTo>
                  <a:lnTo>
                    <a:pt x="118262" y="59715"/>
                  </a:lnTo>
                  <a:lnTo>
                    <a:pt x="84607" y="90652"/>
                  </a:lnTo>
                  <a:lnTo>
                    <a:pt x="55727" y="126720"/>
                  </a:lnTo>
                  <a:lnTo>
                    <a:pt x="32232" y="167271"/>
                  </a:lnTo>
                  <a:lnTo>
                    <a:pt x="14719" y="211670"/>
                  </a:lnTo>
                  <a:lnTo>
                    <a:pt x="3771" y="259295"/>
                  </a:lnTo>
                  <a:lnTo>
                    <a:pt x="0" y="309499"/>
                  </a:lnTo>
                  <a:lnTo>
                    <a:pt x="3771" y="359740"/>
                  </a:lnTo>
                  <a:lnTo>
                    <a:pt x="14719" y="407403"/>
                  </a:lnTo>
                  <a:lnTo>
                    <a:pt x="32232" y="451827"/>
                  </a:lnTo>
                  <a:lnTo>
                    <a:pt x="55727" y="492391"/>
                  </a:lnTo>
                  <a:lnTo>
                    <a:pt x="84607" y="528472"/>
                  </a:lnTo>
                  <a:lnTo>
                    <a:pt x="118262" y="559409"/>
                  </a:lnTo>
                  <a:lnTo>
                    <a:pt x="156121" y="584581"/>
                  </a:lnTo>
                  <a:lnTo>
                    <a:pt x="197573" y="603351"/>
                  </a:lnTo>
                  <a:lnTo>
                    <a:pt x="242023" y="615086"/>
                  </a:lnTo>
                  <a:lnTo>
                    <a:pt x="288886" y="619125"/>
                  </a:lnTo>
                  <a:lnTo>
                    <a:pt x="335737" y="615086"/>
                  </a:lnTo>
                  <a:lnTo>
                    <a:pt x="380187" y="603351"/>
                  </a:lnTo>
                  <a:lnTo>
                    <a:pt x="421640" y="584581"/>
                  </a:lnTo>
                  <a:lnTo>
                    <a:pt x="459498" y="559409"/>
                  </a:lnTo>
                  <a:lnTo>
                    <a:pt x="493153" y="528472"/>
                  </a:lnTo>
                  <a:lnTo>
                    <a:pt x="522033" y="492391"/>
                  </a:lnTo>
                  <a:lnTo>
                    <a:pt x="545528" y="451827"/>
                  </a:lnTo>
                  <a:lnTo>
                    <a:pt x="563041" y="407390"/>
                  </a:lnTo>
                  <a:lnTo>
                    <a:pt x="573989" y="359740"/>
                  </a:lnTo>
                  <a:lnTo>
                    <a:pt x="577773" y="309499"/>
                  </a:lnTo>
                  <a:close/>
                </a:path>
                <a:path w="1166495" h="2418079">
                  <a:moveTo>
                    <a:pt x="577989" y="974090"/>
                  </a:moveTo>
                  <a:lnTo>
                    <a:pt x="574205" y="923886"/>
                  </a:lnTo>
                  <a:lnTo>
                    <a:pt x="563270" y="876261"/>
                  </a:lnTo>
                  <a:lnTo>
                    <a:pt x="545757" y="831862"/>
                  </a:lnTo>
                  <a:lnTo>
                    <a:pt x="522287" y="791311"/>
                  </a:lnTo>
                  <a:lnTo>
                    <a:pt x="493433" y="755243"/>
                  </a:lnTo>
                  <a:lnTo>
                    <a:pt x="459790" y="724306"/>
                  </a:lnTo>
                  <a:lnTo>
                    <a:pt x="421970" y="699135"/>
                  </a:lnTo>
                  <a:lnTo>
                    <a:pt x="380555" y="680377"/>
                  </a:lnTo>
                  <a:lnTo>
                    <a:pt x="336130" y="668642"/>
                  </a:lnTo>
                  <a:lnTo>
                    <a:pt x="289318" y="664591"/>
                  </a:lnTo>
                  <a:lnTo>
                    <a:pt x="242481" y="668642"/>
                  </a:lnTo>
                  <a:lnTo>
                    <a:pt x="198069" y="680377"/>
                  </a:lnTo>
                  <a:lnTo>
                    <a:pt x="156641" y="699135"/>
                  </a:lnTo>
                  <a:lnTo>
                    <a:pt x="118821" y="724306"/>
                  </a:lnTo>
                  <a:lnTo>
                    <a:pt x="85178" y="755243"/>
                  </a:lnTo>
                  <a:lnTo>
                    <a:pt x="56324" y="791311"/>
                  </a:lnTo>
                  <a:lnTo>
                    <a:pt x="32854" y="831862"/>
                  </a:lnTo>
                  <a:lnTo>
                    <a:pt x="15341" y="876261"/>
                  </a:lnTo>
                  <a:lnTo>
                    <a:pt x="4406" y="923886"/>
                  </a:lnTo>
                  <a:lnTo>
                    <a:pt x="635" y="974090"/>
                  </a:lnTo>
                  <a:lnTo>
                    <a:pt x="4406" y="1024305"/>
                  </a:lnTo>
                  <a:lnTo>
                    <a:pt x="15341" y="1071943"/>
                  </a:lnTo>
                  <a:lnTo>
                    <a:pt x="32854" y="1116355"/>
                  </a:lnTo>
                  <a:lnTo>
                    <a:pt x="56324" y="1156931"/>
                  </a:lnTo>
                  <a:lnTo>
                    <a:pt x="85178" y="1193012"/>
                  </a:lnTo>
                  <a:lnTo>
                    <a:pt x="118821" y="1223962"/>
                  </a:lnTo>
                  <a:lnTo>
                    <a:pt x="156641" y="1249146"/>
                  </a:lnTo>
                  <a:lnTo>
                    <a:pt x="198069" y="1267929"/>
                  </a:lnTo>
                  <a:lnTo>
                    <a:pt x="242481" y="1279664"/>
                  </a:lnTo>
                  <a:lnTo>
                    <a:pt x="289318" y="1283716"/>
                  </a:lnTo>
                  <a:lnTo>
                    <a:pt x="336130" y="1279664"/>
                  </a:lnTo>
                  <a:lnTo>
                    <a:pt x="380555" y="1267929"/>
                  </a:lnTo>
                  <a:lnTo>
                    <a:pt x="421970" y="1249146"/>
                  </a:lnTo>
                  <a:lnTo>
                    <a:pt x="459790" y="1223962"/>
                  </a:lnTo>
                  <a:lnTo>
                    <a:pt x="493433" y="1193012"/>
                  </a:lnTo>
                  <a:lnTo>
                    <a:pt x="522287" y="1156931"/>
                  </a:lnTo>
                  <a:lnTo>
                    <a:pt x="545757" y="1116355"/>
                  </a:lnTo>
                  <a:lnTo>
                    <a:pt x="563270" y="1071943"/>
                  </a:lnTo>
                  <a:lnTo>
                    <a:pt x="574205" y="1024305"/>
                  </a:lnTo>
                  <a:lnTo>
                    <a:pt x="577989" y="974090"/>
                  </a:lnTo>
                  <a:close/>
                </a:path>
                <a:path w="1166495" h="2418079">
                  <a:moveTo>
                    <a:pt x="1059764" y="2350071"/>
                  </a:moveTo>
                  <a:lnTo>
                    <a:pt x="1041336" y="2274227"/>
                  </a:lnTo>
                  <a:lnTo>
                    <a:pt x="1020127" y="2229586"/>
                  </a:lnTo>
                  <a:lnTo>
                    <a:pt x="991577" y="2181872"/>
                  </a:lnTo>
                  <a:lnTo>
                    <a:pt x="956195" y="2132139"/>
                  </a:lnTo>
                  <a:lnTo>
                    <a:pt x="914476" y="2081403"/>
                  </a:lnTo>
                  <a:lnTo>
                    <a:pt x="866902" y="2030730"/>
                  </a:lnTo>
                  <a:lnTo>
                    <a:pt x="816229" y="1983193"/>
                  </a:lnTo>
                  <a:lnTo>
                    <a:pt x="765492" y="1941487"/>
                  </a:lnTo>
                  <a:lnTo>
                    <a:pt x="715759" y="1906104"/>
                  </a:lnTo>
                  <a:lnTo>
                    <a:pt x="697026" y="1894903"/>
                  </a:lnTo>
                  <a:lnTo>
                    <a:pt x="719277" y="1882165"/>
                  </a:lnTo>
                  <a:lnTo>
                    <a:pt x="767715" y="1848675"/>
                  </a:lnTo>
                  <a:lnTo>
                    <a:pt x="816876" y="1808899"/>
                  </a:lnTo>
                  <a:lnTo>
                    <a:pt x="865759" y="1763268"/>
                  </a:lnTo>
                  <a:lnTo>
                    <a:pt x="911377" y="1714398"/>
                  </a:lnTo>
                  <a:lnTo>
                    <a:pt x="951153" y="1665236"/>
                  </a:lnTo>
                  <a:lnTo>
                    <a:pt x="984631" y="1616811"/>
                  </a:lnTo>
                  <a:lnTo>
                    <a:pt x="1011351" y="1570164"/>
                  </a:lnTo>
                  <a:lnTo>
                    <a:pt x="1030859" y="1526298"/>
                  </a:lnTo>
                  <a:lnTo>
                    <a:pt x="1042695" y="1486268"/>
                  </a:lnTo>
                  <a:lnTo>
                    <a:pt x="1046391" y="1451102"/>
                  </a:lnTo>
                  <a:lnTo>
                    <a:pt x="1041501" y="1421803"/>
                  </a:lnTo>
                  <a:lnTo>
                    <a:pt x="1027557" y="1399413"/>
                  </a:lnTo>
                  <a:lnTo>
                    <a:pt x="1005166" y="1385468"/>
                  </a:lnTo>
                  <a:lnTo>
                    <a:pt x="975868" y="1380578"/>
                  </a:lnTo>
                  <a:lnTo>
                    <a:pt x="940701" y="1384274"/>
                  </a:lnTo>
                  <a:lnTo>
                    <a:pt x="900671" y="1396111"/>
                  </a:lnTo>
                  <a:lnTo>
                    <a:pt x="856805" y="1415618"/>
                  </a:lnTo>
                  <a:lnTo>
                    <a:pt x="810158" y="1442339"/>
                  </a:lnTo>
                  <a:lnTo>
                    <a:pt x="761733" y="1475816"/>
                  </a:lnTo>
                  <a:lnTo>
                    <a:pt x="712584" y="1515592"/>
                  </a:lnTo>
                  <a:lnTo>
                    <a:pt x="663714" y="1561211"/>
                  </a:lnTo>
                  <a:lnTo>
                    <a:pt x="618083" y="1610131"/>
                  </a:lnTo>
                  <a:lnTo>
                    <a:pt x="578294" y="1659305"/>
                  </a:lnTo>
                  <a:lnTo>
                    <a:pt x="553872" y="1694637"/>
                  </a:lnTo>
                  <a:lnTo>
                    <a:pt x="533958" y="1666608"/>
                  </a:lnTo>
                  <a:lnTo>
                    <a:pt x="492239" y="1615859"/>
                  </a:lnTo>
                  <a:lnTo>
                    <a:pt x="444703" y="1565148"/>
                  </a:lnTo>
                  <a:lnTo>
                    <a:pt x="394017" y="1517611"/>
                  </a:lnTo>
                  <a:lnTo>
                    <a:pt x="343281" y="1475905"/>
                  </a:lnTo>
                  <a:lnTo>
                    <a:pt x="293522" y="1440522"/>
                  </a:lnTo>
                  <a:lnTo>
                    <a:pt x="245795" y="1411973"/>
                  </a:lnTo>
                  <a:lnTo>
                    <a:pt x="201155" y="1390751"/>
                  </a:lnTo>
                  <a:lnTo>
                    <a:pt x="160629" y="1377365"/>
                  </a:lnTo>
                  <a:lnTo>
                    <a:pt x="125285" y="1372298"/>
                  </a:lnTo>
                  <a:lnTo>
                    <a:pt x="96151" y="1376057"/>
                  </a:lnTo>
                  <a:lnTo>
                    <a:pt x="74282" y="1389126"/>
                  </a:lnTo>
                  <a:lnTo>
                    <a:pt x="61214" y="1411008"/>
                  </a:lnTo>
                  <a:lnTo>
                    <a:pt x="57467" y="1440154"/>
                  </a:lnTo>
                  <a:lnTo>
                    <a:pt x="62534" y="1475498"/>
                  </a:lnTo>
                  <a:lnTo>
                    <a:pt x="75933" y="1516011"/>
                  </a:lnTo>
                  <a:lnTo>
                    <a:pt x="97155" y="1560652"/>
                  </a:lnTo>
                  <a:lnTo>
                    <a:pt x="125691" y="1608366"/>
                  </a:lnTo>
                  <a:lnTo>
                    <a:pt x="161074" y="1658137"/>
                  </a:lnTo>
                  <a:lnTo>
                    <a:pt x="202793" y="1708886"/>
                  </a:lnTo>
                  <a:lnTo>
                    <a:pt x="250342" y="1759585"/>
                  </a:lnTo>
                  <a:lnTo>
                    <a:pt x="301015" y="1807133"/>
                  </a:lnTo>
                  <a:lnTo>
                    <a:pt x="351751" y="1848840"/>
                  </a:lnTo>
                  <a:lnTo>
                    <a:pt x="401510" y="1884222"/>
                  </a:lnTo>
                  <a:lnTo>
                    <a:pt x="420116" y="1895360"/>
                  </a:lnTo>
                  <a:lnTo>
                    <a:pt x="398132" y="1907946"/>
                  </a:lnTo>
                  <a:lnTo>
                    <a:pt x="349707" y="1941410"/>
                  </a:lnTo>
                  <a:lnTo>
                    <a:pt x="300545" y="1981187"/>
                  </a:lnTo>
                  <a:lnTo>
                    <a:pt x="251675" y="2026793"/>
                  </a:lnTo>
                  <a:lnTo>
                    <a:pt x="206044" y="2075713"/>
                  </a:lnTo>
                  <a:lnTo>
                    <a:pt x="166268" y="2124887"/>
                  </a:lnTo>
                  <a:lnTo>
                    <a:pt x="132791" y="2173325"/>
                  </a:lnTo>
                  <a:lnTo>
                    <a:pt x="106070" y="2219985"/>
                  </a:lnTo>
                  <a:lnTo>
                    <a:pt x="86563" y="2263838"/>
                  </a:lnTo>
                  <a:lnTo>
                    <a:pt x="74726" y="2303869"/>
                  </a:lnTo>
                  <a:lnTo>
                    <a:pt x="71018" y="2339035"/>
                  </a:lnTo>
                  <a:lnTo>
                    <a:pt x="75895" y="2368334"/>
                  </a:lnTo>
                  <a:lnTo>
                    <a:pt x="89827" y="2390711"/>
                  </a:lnTo>
                  <a:lnTo>
                    <a:pt x="112217" y="2404643"/>
                  </a:lnTo>
                  <a:lnTo>
                    <a:pt x="141516" y="2409520"/>
                  </a:lnTo>
                  <a:lnTo>
                    <a:pt x="176695" y="2405811"/>
                  </a:lnTo>
                  <a:lnTo>
                    <a:pt x="216725" y="2393975"/>
                  </a:lnTo>
                  <a:lnTo>
                    <a:pt x="260578" y="2374468"/>
                  </a:lnTo>
                  <a:lnTo>
                    <a:pt x="307225" y="2347747"/>
                  </a:lnTo>
                  <a:lnTo>
                    <a:pt x="355638" y="2314270"/>
                  </a:lnTo>
                  <a:lnTo>
                    <a:pt x="404799" y="2274481"/>
                  </a:lnTo>
                  <a:lnTo>
                    <a:pt x="453682" y="2228850"/>
                  </a:lnTo>
                  <a:lnTo>
                    <a:pt x="499300" y="2179980"/>
                  </a:lnTo>
                  <a:lnTo>
                    <a:pt x="539076" y="2130818"/>
                  </a:lnTo>
                  <a:lnTo>
                    <a:pt x="563410" y="2095614"/>
                  </a:lnTo>
                  <a:lnTo>
                    <a:pt x="583349" y="2123643"/>
                  </a:lnTo>
                  <a:lnTo>
                    <a:pt x="625055" y="2174379"/>
                  </a:lnTo>
                  <a:lnTo>
                    <a:pt x="672604" y="2225040"/>
                  </a:lnTo>
                  <a:lnTo>
                    <a:pt x="723265" y="2272588"/>
                  </a:lnTo>
                  <a:lnTo>
                    <a:pt x="774001" y="2314295"/>
                  </a:lnTo>
                  <a:lnTo>
                    <a:pt x="823747" y="2349665"/>
                  </a:lnTo>
                  <a:lnTo>
                    <a:pt x="871461" y="2378214"/>
                  </a:lnTo>
                  <a:lnTo>
                    <a:pt x="916101" y="2399423"/>
                  </a:lnTo>
                  <a:lnTo>
                    <a:pt x="956614" y="2412822"/>
                  </a:lnTo>
                  <a:lnTo>
                    <a:pt x="991958" y="2417889"/>
                  </a:lnTo>
                  <a:lnTo>
                    <a:pt x="1021067" y="2414130"/>
                  </a:lnTo>
                  <a:lnTo>
                    <a:pt x="1042924" y="2401062"/>
                  </a:lnTo>
                  <a:lnTo>
                    <a:pt x="1056005" y="2379205"/>
                  </a:lnTo>
                  <a:lnTo>
                    <a:pt x="1059764" y="2350071"/>
                  </a:lnTo>
                  <a:close/>
                </a:path>
                <a:path w="1166495" h="2418079">
                  <a:moveTo>
                    <a:pt x="1165987" y="974090"/>
                  </a:moveTo>
                  <a:lnTo>
                    <a:pt x="1162202" y="923886"/>
                  </a:lnTo>
                  <a:lnTo>
                    <a:pt x="1151255" y="876261"/>
                  </a:lnTo>
                  <a:lnTo>
                    <a:pt x="1133754" y="831862"/>
                  </a:lnTo>
                  <a:lnTo>
                    <a:pt x="1110259" y="791311"/>
                  </a:lnTo>
                  <a:lnTo>
                    <a:pt x="1081405" y="755243"/>
                  </a:lnTo>
                  <a:lnTo>
                    <a:pt x="1047750" y="724306"/>
                  </a:lnTo>
                  <a:lnTo>
                    <a:pt x="1009904" y="699135"/>
                  </a:lnTo>
                  <a:lnTo>
                    <a:pt x="968476" y="680377"/>
                  </a:lnTo>
                  <a:lnTo>
                    <a:pt x="924026" y="668642"/>
                  </a:lnTo>
                  <a:lnTo>
                    <a:pt x="877189" y="664591"/>
                  </a:lnTo>
                  <a:lnTo>
                    <a:pt x="830300" y="668642"/>
                  </a:lnTo>
                  <a:lnTo>
                    <a:pt x="785837" y="680377"/>
                  </a:lnTo>
                  <a:lnTo>
                    <a:pt x="744372" y="699135"/>
                  </a:lnTo>
                  <a:lnTo>
                    <a:pt x="706513" y="724306"/>
                  </a:lnTo>
                  <a:lnTo>
                    <a:pt x="672858" y="755243"/>
                  </a:lnTo>
                  <a:lnTo>
                    <a:pt x="643978" y="791311"/>
                  </a:lnTo>
                  <a:lnTo>
                    <a:pt x="620496" y="831862"/>
                  </a:lnTo>
                  <a:lnTo>
                    <a:pt x="602983" y="876261"/>
                  </a:lnTo>
                  <a:lnTo>
                    <a:pt x="592035" y="923886"/>
                  </a:lnTo>
                  <a:lnTo>
                    <a:pt x="588264" y="974090"/>
                  </a:lnTo>
                  <a:lnTo>
                    <a:pt x="592035" y="1024305"/>
                  </a:lnTo>
                  <a:lnTo>
                    <a:pt x="602983" y="1071943"/>
                  </a:lnTo>
                  <a:lnTo>
                    <a:pt x="620496" y="1116355"/>
                  </a:lnTo>
                  <a:lnTo>
                    <a:pt x="643978" y="1156931"/>
                  </a:lnTo>
                  <a:lnTo>
                    <a:pt x="672858" y="1193012"/>
                  </a:lnTo>
                  <a:lnTo>
                    <a:pt x="706513" y="1223962"/>
                  </a:lnTo>
                  <a:lnTo>
                    <a:pt x="744372" y="1249146"/>
                  </a:lnTo>
                  <a:lnTo>
                    <a:pt x="785837" y="1267929"/>
                  </a:lnTo>
                  <a:lnTo>
                    <a:pt x="830300" y="1279664"/>
                  </a:lnTo>
                  <a:lnTo>
                    <a:pt x="877189" y="1283716"/>
                  </a:lnTo>
                  <a:lnTo>
                    <a:pt x="924026" y="1279664"/>
                  </a:lnTo>
                  <a:lnTo>
                    <a:pt x="968476" y="1267929"/>
                  </a:lnTo>
                  <a:lnTo>
                    <a:pt x="1009904" y="1249146"/>
                  </a:lnTo>
                  <a:lnTo>
                    <a:pt x="1047750" y="1223962"/>
                  </a:lnTo>
                  <a:lnTo>
                    <a:pt x="1081405" y="1193012"/>
                  </a:lnTo>
                  <a:lnTo>
                    <a:pt x="1110259" y="1156931"/>
                  </a:lnTo>
                  <a:lnTo>
                    <a:pt x="1133754" y="1116355"/>
                  </a:lnTo>
                  <a:lnTo>
                    <a:pt x="1151255" y="1071943"/>
                  </a:lnTo>
                  <a:lnTo>
                    <a:pt x="1162202" y="1024305"/>
                  </a:lnTo>
                  <a:lnTo>
                    <a:pt x="1165987" y="974090"/>
                  </a:lnTo>
                  <a:close/>
                </a:path>
                <a:path w="1166495" h="2418079">
                  <a:moveTo>
                    <a:pt x="1165987" y="309499"/>
                  </a:moveTo>
                  <a:lnTo>
                    <a:pt x="1162202" y="259295"/>
                  </a:lnTo>
                  <a:lnTo>
                    <a:pt x="1151255" y="211670"/>
                  </a:lnTo>
                  <a:lnTo>
                    <a:pt x="1133754" y="167271"/>
                  </a:lnTo>
                  <a:lnTo>
                    <a:pt x="1110259" y="126720"/>
                  </a:lnTo>
                  <a:lnTo>
                    <a:pt x="1081405" y="90652"/>
                  </a:lnTo>
                  <a:lnTo>
                    <a:pt x="1047750" y="59715"/>
                  </a:lnTo>
                  <a:lnTo>
                    <a:pt x="1009904" y="34544"/>
                  </a:lnTo>
                  <a:lnTo>
                    <a:pt x="968476" y="15786"/>
                  </a:lnTo>
                  <a:lnTo>
                    <a:pt x="924026" y="4051"/>
                  </a:lnTo>
                  <a:lnTo>
                    <a:pt x="877189" y="0"/>
                  </a:lnTo>
                  <a:lnTo>
                    <a:pt x="830300" y="4051"/>
                  </a:lnTo>
                  <a:lnTo>
                    <a:pt x="785837" y="15786"/>
                  </a:lnTo>
                  <a:lnTo>
                    <a:pt x="744372" y="34544"/>
                  </a:lnTo>
                  <a:lnTo>
                    <a:pt x="706513" y="59715"/>
                  </a:lnTo>
                  <a:lnTo>
                    <a:pt x="672858" y="90652"/>
                  </a:lnTo>
                  <a:lnTo>
                    <a:pt x="643978" y="126720"/>
                  </a:lnTo>
                  <a:lnTo>
                    <a:pt x="620496" y="167271"/>
                  </a:lnTo>
                  <a:lnTo>
                    <a:pt x="602983" y="211670"/>
                  </a:lnTo>
                  <a:lnTo>
                    <a:pt x="592035" y="259295"/>
                  </a:lnTo>
                  <a:lnTo>
                    <a:pt x="588264" y="309499"/>
                  </a:lnTo>
                  <a:lnTo>
                    <a:pt x="592035" y="359740"/>
                  </a:lnTo>
                  <a:lnTo>
                    <a:pt x="602983" y="407403"/>
                  </a:lnTo>
                  <a:lnTo>
                    <a:pt x="620496" y="451827"/>
                  </a:lnTo>
                  <a:lnTo>
                    <a:pt x="643978" y="492391"/>
                  </a:lnTo>
                  <a:lnTo>
                    <a:pt x="672858" y="528472"/>
                  </a:lnTo>
                  <a:lnTo>
                    <a:pt x="706513" y="559409"/>
                  </a:lnTo>
                  <a:lnTo>
                    <a:pt x="744372" y="584581"/>
                  </a:lnTo>
                  <a:lnTo>
                    <a:pt x="785837" y="603351"/>
                  </a:lnTo>
                  <a:lnTo>
                    <a:pt x="830300" y="615086"/>
                  </a:lnTo>
                  <a:lnTo>
                    <a:pt x="877189" y="619125"/>
                  </a:lnTo>
                  <a:lnTo>
                    <a:pt x="924026" y="615086"/>
                  </a:lnTo>
                  <a:lnTo>
                    <a:pt x="968476" y="603351"/>
                  </a:lnTo>
                  <a:lnTo>
                    <a:pt x="1009904" y="584581"/>
                  </a:lnTo>
                  <a:lnTo>
                    <a:pt x="1047750" y="559409"/>
                  </a:lnTo>
                  <a:lnTo>
                    <a:pt x="1081405" y="528472"/>
                  </a:lnTo>
                  <a:lnTo>
                    <a:pt x="1110259" y="492391"/>
                  </a:lnTo>
                  <a:lnTo>
                    <a:pt x="1133754" y="451827"/>
                  </a:lnTo>
                  <a:lnTo>
                    <a:pt x="1151255" y="407390"/>
                  </a:lnTo>
                  <a:lnTo>
                    <a:pt x="1162202" y="359740"/>
                  </a:lnTo>
                  <a:lnTo>
                    <a:pt x="1165987" y="309499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6766" y="3806136"/>
              <a:ext cx="368681" cy="4046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3570" y="3780281"/>
              <a:ext cx="403987" cy="4757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2637" y="3239261"/>
              <a:ext cx="403225" cy="50126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93570" y="3255657"/>
              <a:ext cx="400050" cy="483870"/>
            </a:xfrm>
            <a:custGeom>
              <a:avLst/>
              <a:gdLst/>
              <a:ahLst/>
              <a:cxnLst/>
              <a:rect l="l" t="t" r="r" b="b"/>
              <a:pathLst>
                <a:path w="400050" h="483870">
                  <a:moveTo>
                    <a:pt x="399516" y="0"/>
                  </a:moveTo>
                  <a:lnTo>
                    <a:pt x="0" y="0"/>
                  </a:lnTo>
                  <a:lnTo>
                    <a:pt x="0" y="483603"/>
                  </a:lnTo>
                  <a:lnTo>
                    <a:pt x="399516" y="483603"/>
                  </a:lnTo>
                  <a:lnTo>
                    <a:pt x="399516" y="0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6001" y="4356226"/>
              <a:ext cx="392938" cy="4853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714" y="5295689"/>
              <a:ext cx="369462" cy="40598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61477" y="3239261"/>
              <a:ext cx="1863089" cy="2484755"/>
            </a:xfrm>
            <a:custGeom>
              <a:avLst/>
              <a:gdLst/>
              <a:ahLst/>
              <a:cxnLst/>
              <a:rect l="l" t="t" r="r" b="b"/>
              <a:pathLst>
                <a:path w="1863089" h="2484754">
                  <a:moveTo>
                    <a:pt x="404914" y="2282202"/>
                  </a:moveTo>
                  <a:lnTo>
                    <a:pt x="398157" y="2258187"/>
                  </a:lnTo>
                  <a:lnTo>
                    <a:pt x="374142" y="2251430"/>
                  </a:lnTo>
                  <a:lnTo>
                    <a:pt x="338061" y="2262403"/>
                  </a:lnTo>
                  <a:lnTo>
                    <a:pt x="294728" y="2288819"/>
                  </a:lnTo>
                  <a:lnTo>
                    <a:pt x="248932" y="2328418"/>
                  </a:lnTo>
                  <a:lnTo>
                    <a:pt x="209270" y="2374227"/>
                  </a:lnTo>
                  <a:lnTo>
                    <a:pt x="201777" y="2386507"/>
                  </a:lnTo>
                  <a:lnTo>
                    <a:pt x="193255" y="2372106"/>
                  </a:lnTo>
                  <a:lnTo>
                    <a:pt x="154825" y="2327275"/>
                  </a:lnTo>
                  <a:lnTo>
                    <a:pt x="110032" y="2288921"/>
                  </a:lnTo>
                  <a:lnTo>
                    <a:pt x="67386" y="2263660"/>
                  </a:lnTo>
                  <a:lnTo>
                    <a:pt x="31584" y="2253627"/>
                  </a:lnTo>
                  <a:lnTo>
                    <a:pt x="7378" y="2260981"/>
                  </a:lnTo>
                  <a:lnTo>
                    <a:pt x="12" y="2285212"/>
                  </a:lnTo>
                  <a:lnTo>
                    <a:pt x="10045" y="2321026"/>
                  </a:lnTo>
                  <a:lnTo>
                    <a:pt x="35306" y="2363686"/>
                  </a:lnTo>
                  <a:lnTo>
                    <a:pt x="73672" y="2408466"/>
                  </a:lnTo>
                  <a:lnTo>
                    <a:pt x="118478" y="2446883"/>
                  </a:lnTo>
                  <a:lnTo>
                    <a:pt x="161150" y="2472156"/>
                  </a:lnTo>
                  <a:lnTo>
                    <a:pt x="178523" y="2477033"/>
                  </a:lnTo>
                  <a:lnTo>
                    <a:pt x="178701" y="2477630"/>
                  </a:lnTo>
                  <a:lnTo>
                    <a:pt x="238785" y="2473439"/>
                  </a:lnTo>
                  <a:lnTo>
                    <a:pt x="282117" y="2447023"/>
                  </a:lnTo>
                  <a:lnTo>
                    <a:pt x="327926" y="2407412"/>
                  </a:lnTo>
                  <a:lnTo>
                    <a:pt x="367525" y="2361615"/>
                  </a:lnTo>
                  <a:lnTo>
                    <a:pt x="393941" y="2318283"/>
                  </a:lnTo>
                  <a:lnTo>
                    <a:pt x="404914" y="2282202"/>
                  </a:lnTo>
                  <a:close/>
                </a:path>
                <a:path w="1863089" h="2484754">
                  <a:moveTo>
                    <a:pt x="404914" y="2114308"/>
                  </a:moveTo>
                  <a:lnTo>
                    <a:pt x="398157" y="2090293"/>
                  </a:lnTo>
                  <a:lnTo>
                    <a:pt x="374142" y="2083536"/>
                  </a:lnTo>
                  <a:lnTo>
                    <a:pt x="338061" y="2094509"/>
                  </a:lnTo>
                  <a:lnTo>
                    <a:pt x="294728" y="2120925"/>
                  </a:lnTo>
                  <a:lnTo>
                    <a:pt x="248932" y="2160524"/>
                  </a:lnTo>
                  <a:lnTo>
                    <a:pt x="209270" y="2206333"/>
                  </a:lnTo>
                  <a:lnTo>
                    <a:pt x="201764" y="2218626"/>
                  </a:lnTo>
                  <a:lnTo>
                    <a:pt x="193255" y="2204250"/>
                  </a:lnTo>
                  <a:lnTo>
                    <a:pt x="154825" y="2159508"/>
                  </a:lnTo>
                  <a:lnTo>
                    <a:pt x="110007" y="2121077"/>
                  </a:lnTo>
                  <a:lnTo>
                    <a:pt x="67335" y="2095779"/>
                  </a:lnTo>
                  <a:lnTo>
                    <a:pt x="31534" y="2085733"/>
                  </a:lnTo>
                  <a:lnTo>
                    <a:pt x="7378" y="2093087"/>
                  </a:lnTo>
                  <a:lnTo>
                    <a:pt x="0" y="2117331"/>
                  </a:lnTo>
                  <a:lnTo>
                    <a:pt x="9994" y="2153145"/>
                  </a:lnTo>
                  <a:lnTo>
                    <a:pt x="35255" y="2195804"/>
                  </a:lnTo>
                  <a:lnTo>
                    <a:pt x="73672" y="2240534"/>
                  </a:lnTo>
                  <a:lnTo>
                    <a:pt x="118478" y="2278977"/>
                  </a:lnTo>
                  <a:lnTo>
                    <a:pt x="161150" y="2304275"/>
                  </a:lnTo>
                  <a:lnTo>
                    <a:pt x="178523" y="2309164"/>
                  </a:lnTo>
                  <a:lnTo>
                    <a:pt x="178701" y="2309749"/>
                  </a:lnTo>
                  <a:lnTo>
                    <a:pt x="238785" y="2305545"/>
                  </a:lnTo>
                  <a:lnTo>
                    <a:pt x="282117" y="2279129"/>
                  </a:lnTo>
                  <a:lnTo>
                    <a:pt x="327926" y="2239518"/>
                  </a:lnTo>
                  <a:lnTo>
                    <a:pt x="367525" y="2193721"/>
                  </a:lnTo>
                  <a:lnTo>
                    <a:pt x="393941" y="2150389"/>
                  </a:lnTo>
                  <a:lnTo>
                    <a:pt x="404914" y="2114308"/>
                  </a:lnTo>
                  <a:close/>
                </a:path>
                <a:path w="1863089" h="2484754">
                  <a:moveTo>
                    <a:pt x="404914" y="1934222"/>
                  </a:moveTo>
                  <a:lnTo>
                    <a:pt x="398157" y="1910207"/>
                  </a:lnTo>
                  <a:lnTo>
                    <a:pt x="374142" y="1903450"/>
                  </a:lnTo>
                  <a:lnTo>
                    <a:pt x="338061" y="1914423"/>
                  </a:lnTo>
                  <a:lnTo>
                    <a:pt x="294728" y="1940839"/>
                  </a:lnTo>
                  <a:lnTo>
                    <a:pt x="248932" y="1980438"/>
                  </a:lnTo>
                  <a:lnTo>
                    <a:pt x="209270" y="2026246"/>
                  </a:lnTo>
                  <a:lnTo>
                    <a:pt x="201752" y="2038565"/>
                  </a:lnTo>
                  <a:lnTo>
                    <a:pt x="193255" y="2024214"/>
                  </a:lnTo>
                  <a:lnTo>
                    <a:pt x="154825" y="1979422"/>
                  </a:lnTo>
                  <a:lnTo>
                    <a:pt x="110032" y="1940991"/>
                  </a:lnTo>
                  <a:lnTo>
                    <a:pt x="67386" y="1915706"/>
                  </a:lnTo>
                  <a:lnTo>
                    <a:pt x="31584" y="1905698"/>
                  </a:lnTo>
                  <a:lnTo>
                    <a:pt x="7378" y="1913128"/>
                  </a:lnTo>
                  <a:lnTo>
                    <a:pt x="12" y="1937296"/>
                  </a:lnTo>
                  <a:lnTo>
                    <a:pt x="10045" y="1973097"/>
                  </a:lnTo>
                  <a:lnTo>
                    <a:pt x="35306" y="2015769"/>
                  </a:lnTo>
                  <a:lnTo>
                    <a:pt x="73672" y="2060575"/>
                  </a:lnTo>
                  <a:lnTo>
                    <a:pt x="118478" y="2098941"/>
                  </a:lnTo>
                  <a:lnTo>
                    <a:pt x="161150" y="2124202"/>
                  </a:lnTo>
                  <a:lnTo>
                    <a:pt x="178523" y="2129078"/>
                  </a:lnTo>
                  <a:lnTo>
                    <a:pt x="178701" y="2129663"/>
                  </a:lnTo>
                  <a:lnTo>
                    <a:pt x="238785" y="2125510"/>
                  </a:lnTo>
                  <a:lnTo>
                    <a:pt x="282117" y="2099094"/>
                  </a:lnTo>
                  <a:lnTo>
                    <a:pt x="327926" y="2059432"/>
                  </a:lnTo>
                  <a:lnTo>
                    <a:pt x="367525" y="2013635"/>
                  </a:lnTo>
                  <a:lnTo>
                    <a:pt x="393941" y="1970303"/>
                  </a:lnTo>
                  <a:lnTo>
                    <a:pt x="404914" y="1934222"/>
                  </a:lnTo>
                  <a:close/>
                </a:path>
                <a:path w="1863089" h="2484754">
                  <a:moveTo>
                    <a:pt x="404914" y="1753628"/>
                  </a:moveTo>
                  <a:lnTo>
                    <a:pt x="398157" y="1729613"/>
                  </a:lnTo>
                  <a:lnTo>
                    <a:pt x="374142" y="1722856"/>
                  </a:lnTo>
                  <a:lnTo>
                    <a:pt x="338061" y="1733829"/>
                  </a:lnTo>
                  <a:lnTo>
                    <a:pt x="294728" y="1760245"/>
                  </a:lnTo>
                  <a:lnTo>
                    <a:pt x="248932" y="1799844"/>
                  </a:lnTo>
                  <a:lnTo>
                    <a:pt x="209270" y="1845652"/>
                  </a:lnTo>
                  <a:lnTo>
                    <a:pt x="201777" y="1857946"/>
                  </a:lnTo>
                  <a:lnTo>
                    <a:pt x="193255" y="1843570"/>
                  </a:lnTo>
                  <a:lnTo>
                    <a:pt x="154825" y="1798828"/>
                  </a:lnTo>
                  <a:lnTo>
                    <a:pt x="110032" y="1760397"/>
                  </a:lnTo>
                  <a:lnTo>
                    <a:pt x="67386" y="1735099"/>
                  </a:lnTo>
                  <a:lnTo>
                    <a:pt x="31584" y="1725053"/>
                  </a:lnTo>
                  <a:lnTo>
                    <a:pt x="7378" y="1732407"/>
                  </a:lnTo>
                  <a:lnTo>
                    <a:pt x="12" y="1756651"/>
                  </a:lnTo>
                  <a:lnTo>
                    <a:pt x="10045" y="1792465"/>
                  </a:lnTo>
                  <a:lnTo>
                    <a:pt x="35306" y="1835124"/>
                  </a:lnTo>
                  <a:lnTo>
                    <a:pt x="73672" y="1879854"/>
                  </a:lnTo>
                  <a:lnTo>
                    <a:pt x="118478" y="1918296"/>
                  </a:lnTo>
                  <a:lnTo>
                    <a:pt x="161150" y="1943582"/>
                  </a:lnTo>
                  <a:lnTo>
                    <a:pt x="178511" y="1948434"/>
                  </a:lnTo>
                  <a:lnTo>
                    <a:pt x="178701" y="1949069"/>
                  </a:lnTo>
                  <a:lnTo>
                    <a:pt x="238785" y="1944865"/>
                  </a:lnTo>
                  <a:lnTo>
                    <a:pt x="282117" y="1918449"/>
                  </a:lnTo>
                  <a:lnTo>
                    <a:pt x="327926" y="1878838"/>
                  </a:lnTo>
                  <a:lnTo>
                    <a:pt x="367525" y="1833041"/>
                  </a:lnTo>
                  <a:lnTo>
                    <a:pt x="393941" y="1789709"/>
                  </a:lnTo>
                  <a:lnTo>
                    <a:pt x="404914" y="1753628"/>
                  </a:lnTo>
                  <a:close/>
                </a:path>
                <a:path w="1863089" h="2484754">
                  <a:moveTo>
                    <a:pt x="856627" y="1388110"/>
                  </a:moveTo>
                  <a:lnTo>
                    <a:pt x="652030" y="1149985"/>
                  </a:lnTo>
                  <a:lnTo>
                    <a:pt x="447306" y="1388110"/>
                  </a:lnTo>
                  <a:lnTo>
                    <a:pt x="640118" y="1612506"/>
                  </a:lnTo>
                  <a:lnTo>
                    <a:pt x="445655" y="1838833"/>
                  </a:lnTo>
                  <a:lnTo>
                    <a:pt x="650252" y="2077085"/>
                  </a:lnTo>
                  <a:lnTo>
                    <a:pt x="854976" y="1838833"/>
                  </a:lnTo>
                  <a:lnTo>
                    <a:pt x="662152" y="1614563"/>
                  </a:lnTo>
                  <a:lnTo>
                    <a:pt x="856627" y="1388110"/>
                  </a:lnTo>
                  <a:close/>
                </a:path>
                <a:path w="1863089" h="2484754">
                  <a:moveTo>
                    <a:pt x="1273314" y="1378077"/>
                  </a:moveTo>
                  <a:lnTo>
                    <a:pt x="1068717" y="1139952"/>
                  </a:lnTo>
                  <a:lnTo>
                    <a:pt x="863993" y="1378077"/>
                  </a:lnTo>
                  <a:lnTo>
                    <a:pt x="1061389" y="1607693"/>
                  </a:lnTo>
                  <a:lnTo>
                    <a:pt x="863993" y="1837309"/>
                  </a:lnTo>
                  <a:lnTo>
                    <a:pt x="1068717" y="2075434"/>
                  </a:lnTo>
                  <a:lnTo>
                    <a:pt x="1273314" y="1837309"/>
                  </a:lnTo>
                  <a:lnTo>
                    <a:pt x="1076020" y="1607693"/>
                  </a:lnTo>
                  <a:lnTo>
                    <a:pt x="1273314" y="1378077"/>
                  </a:lnTo>
                  <a:close/>
                </a:path>
                <a:path w="1863089" h="2484754">
                  <a:moveTo>
                    <a:pt x="1862721" y="243078"/>
                  </a:moveTo>
                  <a:lnTo>
                    <a:pt x="1858708" y="194094"/>
                  </a:lnTo>
                  <a:lnTo>
                    <a:pt x="1847227" y="148475"/>
                  </a:lnTo>
                  <a:lnTo>
                    <a:pt x="1829041" y="107175"/>
                  </a:lnTo>
                  <a:lnTo>
                    <a:pt x="1804962" y="71208"/>
                  </a:lnTo>
                  <a:lnTo>
                    <a:pt x="1775777" y="41529"/>
                  </a:lnTo>
                  <a:lnTo>
                    <a:pt x="1742274" y="19113"/>
                  </a:lnTo>
                  <a:lnTo>
                    <a:pt x="1705241" y="4940"/>
                  </a:lnTo>
                  <a:lnTo>
                    <a:pt x="1665490" y="0"/>
                  </a:lnTo>
                  <a:lnTo>
                    <a:pt x="1625765" y="4940"/>
                  </a:lnTo>
                  <a:lnTo>
                    <a:pt x="1588744" y="19113"/>
                  </a:lnTo>
                  <a:lnTo>
                    <a:pt x="1555254" y="41529"/>
                  </a:lnTo>
                  <a:lnTo>
                    <a:pt x="1526057" y="71208"/>
                  </a:lnTo>
                  <a:lnTo>
                    <a:pt x="1501965" y="107175"/>
                  </a:lnTo>
                  <a:lnTo>
                    <a:pt x="1483766" y="148475"/>
                  </a:lnTo>
                  <a:lnTo>
                    <a:pt x="1472260" y="194094"/>
                  </a:lnTo>
                  <a:lnTo>
                    <a:pt x="1468259" y="243078"/>
                  </a:lnTo>
                  <a:lnTo>
                    <a:pt x="1472260" y="292112"/>
                  </a:lnTo>
                  <a:lnTo>
                    <a:pt x="1483766" y="337769"/>
                  </a:lnTo>
                  <a:lnTo>
                    <a:pt x="1501965" y="379082"/>
                  </a:lnTo>
                  <a:lnTo>
                    <a:pt x="1526057" y="415074"/>
                  </a:lnTo>
                  <a:lnTo>
                    <a:pt x="1555254" y="444766"/>
                  </a:lnTo>
                  <a:lnTo>
                    <a:pt x="1588744" y="467182"/>
                  </a:lnTo>
                  <a:lnTo>
                    <a:pt x="1625765" y="481355"/>
                  </a:lnTo>
                  <a:lnTo>
                    <a:pt x="1665274" y="486257"/>
                  </a:lnTo>
                  <a:lnTo>
                    <a:pt x="1465326" y="486257"/>
                  </a:lnTo>
                  <a:lnTo>
                    <a:pt x="1465326" y="17246"/>
                  </a:lnTo>
                  <a:lnTo>
                    <a:pt x="1070876" y="17246"/>
                  </a:lnTo>
                  <a:lnTo>
                    <a:pt x="1070876" y="503555"/>
                  </a:lnTo>
                  <a:lnTo>
                    <a:pt x="1464703" y="503555"/>
                  </a:lnTo>
                  <a:lnTo>
                    <a:pt x="1464703" y="972566"/>
                  </a:lnTo>
                  <a:lnTo>
                    <a:pt x="1859153" y="972566"/>
                  </a:lnTo>
                  <a:lnTo>
                    <a:pt x="1859153" y="486257"/>
                  </a:lnTo>
                  <a:lnTo>
                    <a:pt x="1665693" y="486257"/>
                  </a:lnTo>
                  <a:lnTo>
                    <a:pt x="1705241" y="481355"/>
                  </a:lnTo>
                  <a:lnTo>
                    <a:pt x="1742274" y="467182"/>
                  </a:lnTo>
                  <a:lnTo>
                    <a:pt x="1775777" y="444766"/>
                  </a:lnTo>
                  <a:lnTo>
                    <a:pt x="1804962" y="415074"/>
                  </a:lnTo>
                  <a:lnTo>
                    <a:pt x="1829041" y="379082"/>
                  </a:lnTo>
                  <a:lnTo>
                    <a:pt x="1847227" y="337769"/>
                  </a:lnTo>
                  <a:lnTo>
                    <a:pt x="1858708" y="292112"/>
                  </a:lnTo>
                  <a:lnTo>
                    <a:pt x="1862721" y="243078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3718" y="3734180"/>
              <a:ext cx="398906" cy="4784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10103" y="4408169"/>
              <a:ext cx="577215" cy="1243965"/>
            </a:xfrm>
            <a:custGeom>
              <a:avLst/>
              <a:gdLst/>
              <a:ahLst/>
              <a:cxnLst/>
              <a:rect l="l" t="t" r="r" b="b"/>
              <a:pathLst>
                <a:path w="577214" h="1243964">
                  <a:moveTo>
                    <a:pt x="495300" y="1243863"/>
                  </a:moveTo>
                  <a:lnTo>
                    <a:pt x="0" y="688340"/>
                  </a:lnTo>
                  <a:lnTo>
                    <a:pt x="0" y="1243863"/>
                  </a:lnTo>
                  <a:lnTo>
                    <a:pt x="495300" y="1243863"/>
                  </a:lnTo>
                  <a:close/>
                </a:path>
                <a:path w="577214" h="1243964">
                  <a:moveTo>
                    <a:pt x="576834" y="344170"/>
                  </a:moveTo>
                  <a:lnTo>
                    <a:pt x="573697" y="293306"/>
                  </a:lnTo>
                  <a:lnTo>
                    <a:pt x="564616" y="244767"/>
                  </a:lnTo>
                  <a:lnTo>
                    <a:pt x="550011" y="199059"/>
                  </a:lnTo>
                  <a:lnTo>
                    <a:pt x="530352" y="156756"/>
                  </a:lnTo>
                  <a:lnTo>
                    <a:pt x="506069" y="118364"/>
                  </a:lnTo>
                  <a:lnTo>
                    <a:pt x="477621" y="84416"/>
                  </a:lnTo>
                  <a:lnTo>
                    <a:pt x="445439" y="55448"/>
                  </a:lnTo>
                  <a:lnTo>
                    <a:pt x="409981" y="31991"/>
                  </a:lnTo>
                  <a:lnTo>
                    <a:pt x="371703" y="14579"/>
                  </a:lnTo>
                  <a:lnTo>
                    <a:pt x="331025" y="3733"/>
                  </a:lnTo>
                  <a:lnTo>
                    <a:pt x="288417" y="0"/>
                  </a:lnTo>
                  <a:lnTo>
                    <a:pt x="245795" y="3733"/>
                  </a:lnTo>
                  <a:lnTo>
                    <a:pt x="205117" y="14579"/>
                  </a:lnTo>
                  <a:lnTo>
                    <a:pt x="166839" y="31991"/>
                  </a:lnTo>
                  <a:lnTo>
                    <a:pt x="131381" y="55448"/>
                  </a:lnTo>
                  <a:lnTo>
                    <a:pt x="99199" y="84416"/>
                  </a:lnTo>
                  <a:lnTo>
                    <a:pt x="70751" y="118364"/>
                  </a:lnTo>
                  <a:lnTo>
                    <a:pt x="46469" y="156756"/>
                  </a:lnTo>
                  <a:lnTo>
                    <a:pt x="26809" y="199059"/>
                  </a:lnTo>
                  <a:lnTo>
                    <a:pt x="12204" y="244767"/>
                  </a:lnTo>
                  <a:lnTo>
                    <a:pt x="3124" y="293306"/>
                  </a:lnTo>
                  <a:lnTo>
                    <a:pt x="0" y="344170"/>
                  </a:lnTo>
                  <a:lnTo>
                    <a:pt x="3124" y="395046"/>
                  </a:lnTo>
                  <a:lnTo>
                    <a:pt x="12204" y="443585"/>
                  </a:lnTo>
                  <a:lnTo>
                    <a:pt x="26809" y="489292"/>
                  </a:lnTo>
                  <a:lnTo>
                    <a:pt x="46469" y="531596"/>
                  </a:lnTo>
                  <a:lnTo>
                    <a:pt x="70751" y="569988"/>
                  </a:lnTo>
                  <a:lnTo>
                    <a:pt x="99199" y="603935"/>
                  </a:lnTo>
                  <a:lnTo>
                    <a:pt x="131381" y="632904"/>
                  </a:lnTo>
                  <a:lnTo>
                    <a:pt x="166839" y="656361"/>
                  </a:lnTo>
                  <a:lnTo>
                    <a:pt x="205117" y="673773"/>
                  </a:lnTo>
                  <a:lnTo>
                    <a:pt x="245795" y="684618"/>
                  </a:lnTo>
                  <a:lnTo>
                    <a:pt x="288417" y="688340"/>
                  </a:lnTo>
                  <a:lnTo>
                    <a:pt x="331025" y="684618"/>
                  </a:lnTo>
                  <a:lnTo>
                    <a:pt x="371703" y="673773"/>
                  </a:lnTo>
                  <a:lnTo>
                    <a:pt x="409981" y="656361"/>
                  </a:lnTo>
                  <a:lnTo>
                    <a:pt x="445439" y="632904"/>
                  </a:lnTo>
                  <a:lnTo>
                    <a:pt x="477621" y="603935"/>
                  </a:lnTo>
                  <a:lnTo>
                    <a:pt x="506069" y="569988"/>
                  </a:lnTo>
                  <a:lnTo>
                    <a:pt x="530352" y="531596"/>
                  </a:lnTo>
                  <a:lnTo>
                    <a:pt x="550011" y="489292"/>
                  </a:lnTo>
                  <a:lnTo>
                    <a:pt x="564616" y="443585"/>
                  </a:lnTo>
                  <a:lnTo>
                    <a:pt x="573697" y="395046"/>
                  </a:lnTo>
                  <a:lnTo>
                    <a:pt x="576834" y="344170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61459" y="1152271"/>
            <a:ext cx="384429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27432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соответствии </a:t>
            </a:r>
            <a:r>
              <a:rPr sz="900" dirty="0">
                <a:latin typeface="Calibri"/>
                <a:cs typeface="Calibri"/>
              </a:rPr>
              <a:t>с </a:t>
            </a:r>
            <a:r>
              <a:rPr sz="900" spc="-5" dirty="0">
                <a:latin typeface="Calibri"/>
                <a:cs typeface="Calibri"/>
              </a:rPr>
              <a:t>Федеральным</a:t>
            </a:r>
            <a:r>
              <a:rPr sz="900" spc="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законом </a:t>
            </a:r>
            <a:r>
              <a:rPr sz="900" dirty="0">
                <a:latin typeface="Calibri"/>
                <a:cs typeface="Calibri"/>
              </a:rPr>
              <a:t>от 6 </a:t>
            </a:r>
            <a:r>
              <a:rPr sz="900" spc="-5" dirty="0">
                <a:latin typeface="Calibri"/>
                <a:cs typeface="Calibri"/>
              </a:rPr>
              <a:t>октября 2003 </a:t>
            </a:r>
            <a:r>
              <a:rPr sz="900" spc="-10" dirty="0">
                <a:latin typeface="Calibri"/>
                <a:cs typeface="Calibri"/>
              </a:rPr>
              <a:t>года </a:t>
            </a:r>
            <a:r>
              <a:rPr sz="900" dirty="0">
                <a:latin typeface="Calibri"/>
                <a:cs typeface="Calibri"/>
              </a:rPr>
              <a:t>№ </a:t>
            </a:r>
            <a:r>
              <a:rPr sz="900" spc="-15" dirty="0">
                <a:latin typeface="Calibri"/>
                <a:cs typeface="Calibri"/>
              </a:rPr>
              <a:t>131 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ФЗ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«Об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общих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принципах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организации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местного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самоуправления</a:t>
            </a:r>
            <a:r>
              <a:rPr sz="900" dirty="0">
                <a:latin typeface="Calibri"/>
                <a:cs typeface="Calibri"/>
              </a:rPr>
              <a:t> в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Российской Федерации» </a:t>
            </a:r>
            <a:r>
              <a:rPr sz="900" spc="-5" dirty="0" err="1">
                <a:latin typeface="Calibri"/>
                <a:cs typeface="Calibri"/>
              </a:rPr>
              <a:t>жители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Мотыгинского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района имеют право внести </a:t>
            </a:r>
            <a:r>
              <a:rPr sz="900" dirty="0">
                <a:latin typeface="Calibri"/>
                <a:cs typeface="Calibri"/>
              </a:rPr>
              <a:t> свой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вклад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обсуждение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проекта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бюджета.</a:t>
            </a:r>
            <a:endParaRPr sz="900" dirty="0">
              <a:latin typeface="Calibri"/>
              <a:cs typeface="Calibri"/>
            </a:endParaRPr>
          </a:p>
          <a:p>
            <a:pPr marL="12700" marR="5080" indent="274320" algn="just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Для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участия</a:t>
            </a:r>
            <a:r>
              <a:rPr sz="900" dirty="0">
                <a:latin typeface="Calibri"/>
                <a:cs typeface="Calibri"/>
              </a:rPr>
              <a:t> в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публичных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слушаниях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по</a:t>
            </a:r>
            <a:r>
              <a:rPr sz="900" spc="-5" dirty="0">
                <a:latin typeface="Calibri"/>
                <a:cs typeface="Calibri"/>
              </a:rPr>
              <a:t> теме: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«О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проекте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бюджета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муниципального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 err="1">
                <a:latin typeface="Calibri"/>
                <a:cs typeface="Calibri"/>
              </a:rPr>
              <a:t>образования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Мотыгинский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район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 err="1">
                <a:latin typeface="Calibri"/>
                <a:cs typeface="Calibri"/>
              </a:rPr>
              <a:t>на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-10" dirty="0" smtClean="0">
                <a:latin typeface="Calibri"/>
                <a:cs typeface="Calibri"/>
              </a:rPr>
              <a:t>202</a:t>
            </a:r>
            <a:r>
              <a:rPr lang="ru-RU" sz="900" spc="-10" dirty="0" smtClean="0">
                <a:latin typeface="Calibri"/>
                <a:cs typeface="Calibri"/>
              </a:rPr>
              <a:t>2</a:t>
            </a:r>
            <a:r>
              <a:rPr sz="900" spc="18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год</a:t>
            </a:r>
            <a:r>
              <a:rPr sz="900" dirty="0">
                <a:latin typeface="Calibri"/>
                <a:cs typeface="Calibri"/>
              </a:rPr>
              <a:t> 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на 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плановый </a:t>
            </a:r>
            <a:r>
              <a:rPr sz="900" spc="-5" dirty="0" err="1">
                <a:latin typeface="Calibri"/>
                <a:cs typeface="Calibri"/>
              </a:rPr>
              <a:t>период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 smtClean="0">
                <a:latin typeface="Calibri"/>
                <a:cs typeface="Calibri"/>
              </a:rPr>
              <a:t>202</a:t>
            </a:r>
            <a:r>
              <a:rPr lang="ru-RU" sz="900" spc="-10" dirty="0" smtClean="0">
                <a:latin typeface="Calibri"/>
                <a:cs typeface="Calibri"/>
              </a:rPr>
              <a:t>3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10" dirty="0" smtClean="0">
                <a:latin typeface="Calibri"/>
                <a:cs typeface="Calibri"/>
              </a:rPr>
              <a:t>202</a:t>
            </a:r>
            <a:r>
              <a:rPr lang="ru-RU" sz="900" spc="-10" dirty="0" smtClean="0">
                <a:latin typeface="Calibri"/>
                <a:cs typeface="Calibri"/>
              </a:rPr>
              <a:t>4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годов» граждане </a:t>
            </a:r>
            <a:r>
              <a:rPr sz="900" spc="-5" dirty="0" err="1">
                <a:latin typeface="Calibri"/>
                <a:cs typeface="Calibri"/>
              </a:rPr>
              <a:t>вносят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 err="1" smtClean="0">
                <a:latin typeface="Calibri"/>
                <a:cs typeface="Calibri"/>
              </a:rPr>
              <a:t>свои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предложения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рекомендации.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ходе публичных слушаний обсуждаются все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зарегистрированные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предложения</a:t>
            </a:r>
            <a:r>
              <a:rPr sz="900" dirty="0">
                <a:latin typeface="Calibri"/>
                <a:cs typeface="Calibri"/>
              </a:rPr>
              <a:t> 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рекомендации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граждан.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Наиболее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значимые предложения участников публичных слушаний организационный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комитет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рекомендует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для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внесения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проект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бюджета.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87805" y="3293005"/>
            <a:ext cx="3766820" cy="1560195"/>
          </a:xfrm>
          <a:custGeom>
            <a:avLst/>
            <a:gdLst/>
            <a:ahLst/>
            <a:cxnLst/>
            <a:rect l="l" t="t" r="r" b="b"/>
            <a:pathLst>
              <a:path w="3766820" h="1560195">
                <a:moveTo>
                  <a:pt x="3462782" y="845312"/>
                </a:moveTo>
                <a:lnTo>
                  <a:pt x="496316" y="845312"/>
                </a:lnTo>
                <a:lnTo>
                  <a:pt x="12573" y="1560195"/>
                </a:lnTo>
                <a:lnTo>
                  <a:pt x="2979039" y="1560195"/>
                </a:lnTo>
                <a:lnTo>
                  <a:pt x="3462782" y="845312"/>
                </a:lnTo>
                <a:close/>
              </a:path>
              <a:path w="3766820" h="1560195">
                <a:moveTo>
                  <a:pt x="3766312" y="0"/>
                </a:moveTo>
                <a:lnTo>
                  <a:pt x="473456" y="0"/>
                </a:lnTo>
                <a:lnTo>
                  <a:pt x="0" y="699770"/>
                </a:lnTo>
                <a:lnTo>
                  <a:pt x="3292856" y="699770"/>
                </a:lnTo>
                <a:lnTo>
                  <a:pt x="3766312" y="0"/>
                </a:lnTo>
                <a:close/>
              </a:path>
            </a:pathLst>
          </a:custGeom>
          <a:solidFill>
            <a:srgbClr val="95E6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5108665" y="3422522"/>
            <a:ext cx="27533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Каждый </a:t>
            </a:r>
            <a:r>
              <a:rPr sz="900" spc="-5" dirty="0" err="1">
                <a:latin typeface="Calibri"/>
                <a:cs typeface="Calibri"/>
              </a:rPr>
              <a:t>житель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lang="ru-RU" sz="900" spc="-5" dirty="0" smtClean="0">
                <a:latin typeface="Calibri"/>
                <a:cs typeface="Calibri"/>
              </a:rPr>
              <a:t>Мотыгинского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района </a:t>
            </a:r>
            <a:r>
              <a:rPr sz="900" spc="-5" dirty="0">
                <a:latin typeface="Calibri"/>
                <a:cs typeface="Calibri"/>
              </a:rPr>
              <a:t>может принять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участие в </a:t>
            </a:r>
            <a:r>
              <a:rPr sz="900" spc="-5" dirty="0">
                <a:latin typeface="Calibri"/>
                <a:cs typeface="Calibri"/>
              </a:rPr>
              <a:t>обсуждении проекта бюджета </a:t>
            </a:r>
            <a:r>
              <a:rPr sz="900" dirty="0">
                <a:latin typeface="Calibri"/>
                <a:cs typeface="Calibri"/>
              </a:rPr>
              <a:t>на </a:t>
            </a:r>
            <a:r>
              <a:rPr sz="900" spc="-5" dirty="0">
                <a:latin typeface="Calibri"/>
                <a:cs typeface="Calibri"/>
              </a:rPr>
              <a:t>очередной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финансовый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год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плановый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период.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54461" y="2843910"/>
            <a:ext cx="5932999" cy="3675228"/>
            <a:chOff x="2454461" y="2843910"/>
            <a:chExt cx="5932999" cy="3675228"/>
          </a:xfrm>
        </p:grpSpPr>
        <p:sp>
          <p:nvSpPr>
            <p:cNvPr id="26" name="object 26"/>
            <p:cNvSpPr/>
            <p:nvPr/>
          </p:nvSpPr>
          <p:spPr>
            <a:xfrm>
              <a:off x="6054470" y="2843910"/>
              <a:ext cx="2332990" cy="3600450"/>
            </a:xfrm>
            <a:custGeom>
              <a:avLst/>
              <a:gdLst/>
              <a:ahLst/>
              <a:cxnLst/>
              <a:rect l="l" t="t" r="r" b="b"/>
              <a:pathLst>
                <a:path w="2332990" h="3600450">
                  <a:moveTo>
                    <a:pt x="2332481" y="0"/>
                  </a:moveTo>
                  <a:lnTo>
                    <a:pt x="0" y="3600424"/>
                  </a:lnTo>
                  <a:lnTo>
                    <a:pt x="2332481" y="3600424"/>
                  </a:lnTo>
                  <a:lnTo>
                    <a:pt x="2332481" y="0"/>
                  </a:lnTo>
                  <a:close/>
                </a:path>
              </a:pathLst>
            </a:custGeom>
            <a:solidFill>
              <a:srgbClr val="2BB7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985497" y="3265169"/>
              <a:ext cx="2322195" cy="3242310"/>
            </a:xfrm>
            <a:custGeom>
              <a:avLst/>
              <a:gdLst/>
              <a:ahLst/>
              <a:cxnLst/>
              <a:rect l="l" t="t" r="r" b="b"/>
              <a:pathLst>
                <a:path w="2322195" h="3242309">
                  <a:moveTo>
                    <a:pt x="297078" y="762685"/>
                  </a:moveTo>
                  <a:lnTo>
                    <a:pt x="292112" y="743077"/>
                  </a:lnTo>
                  <a:lnTo>
                    <a:pt x="272503" y="738111"/>
                  </a:lnTo>
                  <a:lnTo>
                    <a:pt x="241465" y="747826"/>
                  </a:lnTo>
                  <a:lnTo>
                    <a:pt x="201980" y="770483"/>
                  </a:lnTo>
                  <a:lnTo>
                    <a:pt x="157073" y="804354"/>
                  </a:lnTo>
                  <a:lnTo>
                    <a:pt x="109740" y="847725"/>
                  </a:lnTo>
                  <a:lnTo>
                    <a:pt x="66294" y="895134"/>
                  </a:lnTo>
                  <a:lnTo>
                    <a:pt x="32385" y="940079"/>
                  </a:lnTo>
                  <a:lnTo>
                    <a:pt x="9702" y="979576"/>
                  </a:lnTo>
                  <a:lnTo>
                    <a:pt x="0" y="1010627"/>
                  </a:lnTo>
                  <a:lnTo>
                    <a:pt x="4965" y="1030224"/>
                  </a:lnTo>
                  <a:lnTo>
                    <a:pt x="24561" y="1035189"/>
                  </a:lnTo>
                  <a:lnTo>
                    <a:pt x="55613" y="1025486"/>
                  </a:lnTo>
                  <a:lnTo>
                    <a:pt x="95110" y="1002804"/>
                  </a:lnTo>
                  <a:lnTo>
                    <a:pt x="140055" y="968895"/>
                  </a:lnTo>
                  <a:lnTo>
                    <a:pt x="187464" y="925449"/>
                  </a:lnTo>
                  <a:lnTo>
                    <a:pt x="230835" y="878116"/>
                  </a:lnTo>
                  <a:lnTo>
                    <a:pt x="264706" y="833208"/>
                  </a:lnTo>
                  <a:lnTo>
                    <a:pt x="287362" y="793724"/>
                  </a:lnTo>
                  <a:lnTo>
                    <a:pt x="297078" y="762685"/>
                  </a:lnTo>
                  <a:close/>
                </a:path>
                <a:path w="2322195" h="3242309">
                  <a:moveTo>
                    <a:pt x="1641995" y="1310005"/>
                  </a:moveTo>
                  <a:lnTo>
                    <a:pt x="1639379" y="1257795"/>
                  </a:lnTo>
                  <a:lnTo>
                    <a:pt x="1631784" y="1207516"/>
                  </a:lnTo>
                  <a:lnTo>
                    <a:pt x="1619491" y="1159573"/>
                  </a:lnTo>
                  <a:lnTo>
                    <a:pt x="1602841" y="1114323"/>
                  </a:lnTo>
                  <a:lnTo>
                    <a:pt x="1582115" y="1072184"/>
                  </a:lnTo>
                  <a:lnTo>
                    <a:pt x="1557655" y="1033551"/>
                  </a:lnTo>
                  <a:lnTo>
                    <a:pt x="1529765" y="998791"/>
                  </a:lnTo>
                  <a:lnTo>
                    <a:pt x="1498752" y="968311"/>
                  </a:lnTo>
                  <a:lnTo>
                    <a:pt x="1464932" y="942492"/>
                  </a:lnTo>
                  <a:lnTo>
                    <a:pt x="1428610" y="921727"/>
                  </a:lnTo>
                  <a:lnTo>
                    <a:pt x="1390129" y="906424"/>
                  </a:lnTo>
                  <a:lnTo>
                    <a:pt x="1349768" y="896950"/>
                  </a:lnTo>
                  <a:lnTo>
                    <a:pt x="1307858" y="893699"/>
                  </a:lnTo>
                  <a:lnTo>
                    <a:pt x="1265961" y="896950"/>
                  </a:lnTo>
                  <a:lnTo>
                    <a:pt x="1225626" y="906424"/>
                  </a:lnTo>
                  <a:lnTo>
                    <a:pt x="1187157" y="921727"/>
                  </a:lnTo>
                  <a:lnTo>
                    <a:pt x="1150861" y="942492"/>
                  </a:lnTo>
                  <a:lnTo>
                    <a:pt x="1117053" y="968311"/>
                  </a:lnTo>
                  <a:lnTo>
                    <a:pt x="1086053" y="998791"/>
                  </a:lnTo>
                  <a:lnTo>
                    <a:pt x="1058164" y="1033551"/>
                  </a:lnTo>
                  <a:lnTo>
                    <a:pt x="1033703" y="1072184"/>
                  </a:lnTo>
                  <a:lnTo>
                    <a:pt x="1012990" y="1114323"/>
                  </a:lnTo>
                  <a:lnTo>
                    <a:pt x="996327" y="1159573"/>
                  </a:lnTo>
                  <a:lnTo>
                    <a:pt x="984046" y="1207516"/>
                  </a:lnTo>
                  <a:lnTo>
                    <a:pt x="976439" y="1257795"/>
                  </a:lnTo>
                  <a:lnTo>
                    <a:pt x="973848" y="1310005"/>
                  </a:lnTo>
                  <a:lnTo>
                    <a:pt x="976439" y="1362227"/>
                  </a:lnTo>
                  <a:lnTo>
                    <a:pt x="984046" y="1412506"/>
                  </a:lnTo>
                  <a:lnTo>
                    <a:pt x="996327" y="1460449"/>
                  </a:lnTo>
                  <a:lnTo>
                    <a:pt x="1012990" y="1505699"/>
                  </a:lnTo>
                  <a:lnTo>
                    <a:pt x="1033703" y="1547837"/>
                  </a:lnTo>
                  <a:lnTo>
                    <a:pt x="1058164" y="1586471"/>
                  </a:lnTo>
                  <a:lnTo>
                    <a:pt x="1086053" y="1621231"/>
                  </a:lnTo>
                  <a:lnTo>
                    <a:pt x="1117053" y="1651711"/>
                  </a:lnTo>
                  <a:lnTo>
                    <a:pt x="1150861" y="1677530"/>
                  </a:lnTo>
                  <a:lnTo>
                    <a:pt x="1187157" y="1698294"/>
                  </a:lnTo>
                  <a:lnTo>
                    <a:pt x="1225626" y="1713598"/>
                  </a:lnTo>
                  <a:lnTo>
                    <a:pt x="1265961" y="1723072"/>
                  </a:lnTo>
                  <a:lnTo>
                    <a:pt x="1307858" y="1726311"/>
                  </a:lnTo>
                  <a:lnTo>
                    <a:pt x="1349768" y="1723072"/>
                  </a:lnTo>
                  <a:lnTo>
                    <a:pt x="1390129" y="1713598"/>
                  </a:lnTo>
                  <a:lnTo>
                    <a:pt x="1428610" y="1698294"/>
                  </a:lnTo>
                  <a:lnTo>
                    <a:pt x="1464932" y="1677530"/>
                  </a:lnTo>
                  <a:lnTo>
                    <a:pt x="1498752" y="1651711"/>
                  </a:lnTo>
                  <a:lnTo>
                    <a:pt x="1529765" y="1621231"/>
                  </a:lnTo>
                  <a:lnTo>
                    <a:pt x="1557655" y="1586471"/>
                  </a:lnTo>
                  <a:lnTo>
                    <a:pt x="1582115" y="1547837"/>
                  </a:lnTo>
                  <a:lnTo>
                    <a:pt x="1602841" y="1505699"/>
                  </a:lnTo>
                  <a:lnTo>
                    <a:pt x="1619491" y="1460449"/>
                  </a:lnTo>
                  <a:lnTo>
                    <a:pt x="1631784" y="1412506"/>
                  </a:lnTo>
                  <a:lnTo>
                    <a:pt x="1639379" y="1362227"/>
                  </a:lnTo>
                  <a:lnTo>
                    <a:pt x="1641995" y="1310005"/>
                  </a:lnTo>
                  <a:close/>
                </a:path>
                <a:path w="2322195" h="3242309">
                  <a:moveTo>
                    <a:pt x="1641995" y="416306"/>
                  </a:moveTo>
                  <a:lnTo>
                    <a:pt x="1639379" y="364096"/>
                  </a:lnTo>
                  <a:lnTo>
                    <a:pt x="1631784" y="313817"/>
                  </a:lnTo>
                  <a:lnTo>
                    <a:pt x="1619491" y="265874"/>
                  </a:lnTo>
                  <a:lnTo>
                    <a:pt x="1602841" y="220624"/>
                  </a:lnTo>
                  <a:lnTo>
                    <a:pt x="1582115" y="178485"/>
                  </a:lnTo>
                  <a:lnTo>
                    <a:pt x="1557655" y="139852"/>
                  </a:lnTo>
                  <a:lnTo>
                    <a:pt x="1529765" y="105092"/>
                  </a:lnTo>
                  <a:lnTo>
                    <a:pt x="1498752" y="74612"/>
                  </a:lnTo>
                  <a:lnTo>
                    <a:pt x="1464932" y="48793"/>
                  </a:lnTo>
                  <a:lnTo>
                    <a:pt x="1428610" y="28028"/>
                  </a:lnTo>
                  <a:lnTo>
                    <a:pt x="1390129" y="12725"/>
                  </a:lnTo>
                  <a:lnTo>
                    <a:pt x="1349768" y="3251"/>
                  </a:lnTo>
                  <a:lnTo>
                    <a:pt x="1307858" y="0"/>
                  </a:lnTo>
                  <a:lnTo>
                    <a:pt x="1265961" y="3251"/>
                  </a:lnTo>
                  <a:lnTo>
                    <a:pt x="1225626" y="12725"/>
                  </a:lnTo>
                  <a:lnTo>
                    <a:pt x="1187157" y="28028"/>
                  </a:lnTo>
                  <a:lnTo>
                    <a:pt x="1150861" y="48793"/>
                  </a:lnTo>
                  <a:lnTo>
                    <a:pt x="1117053" y="74612"/>
                  </a:lnTo>
                  <a:lnTo>
                    <a:pt x="1086053" y="105092"/>
                  </a:lnTo>
                  <a:lnTo>
                    <a:pt x="1058164" y="139852"/>
                  </a:lnTo>
                  <a:lnTo>
                    <a:pt x="1033703" y="178485"/>
                  </a:lnTo>
                  <a:lnTo>
                    <a:pt x="1012990" y="220624"/>
                  </a:lnTo>
                  <a:lnTo>
                    <a:pt x="996327" y="265874"/>
                  </a:lnTo>
                  <a:lnTo>
                    <a:pt x="984046" y="313817"/>
                  </a:lnTo>
                  <a:lnTo>
                    <a:pt x="976439" y="364096"/>
                  </a:lnTo>
                  <a:lnTo>
                    <a:pt x="973848" y="416306"/>
                  </a:lnTo>
                  <a:lnTo>
                    <a:pt x="976439" y="468553"/>
                  </a:lnTo>
                  <a:lnTo>
                    <a:pt x="984046" y="518845"/>
                  </a:lnTo>
                  <a:lnTo>
                    <a:pt x="996327" y="566813"/>
                  </a:lnTo>
                  <a:lnTo>
                    <a:pt x="1012990" y="612051"/>
                  </a:lnTo>
                  <a:lnTo>
                    <a:pt x="1033703" y="654189"/>
                  </a:lnTo>
                  <a:lnTo>
                    <a:pt x="1058164" y="692823"/>
                  </a:lnTo>
                  <a:lnTo>
                    <a:pt x="1086053" y="727583"/>
                  </a:lnTo>
                  <a:lnTo>
                    <a:pt x="1117053" y="758050"/>
                  </a:lnTo>
                  <a:lnTo>
                    <a:pt x="1150861" y="783856"/>
                  </a:lnTo>
                  <a:lnTo>
                    <a:pt x="1187157" y="804608"/>
                  </a:lnTo>
                  <a:lnTo>
                    <a:pt x="1225626" y="819912"/>
                  </a:lnTo>
                  <a:lnTo>
                    <a:pt x="1265961" y="829373"/>
                  </a:lnTo>
                  <a:lnTo>
                    <a:pt x="1307858" y="832612"/>
                  </a:lnTo>
                  <a:lnTo>
                    <a:pt x="1349768" y="829373"/>
                  </a:lnTo>
                  <a:lnTo>
                    <a:pt x="1390129" y="819912"/>
                  </a:lnTo>
                  <a:lnTo>
                    <a:pt x="1428610" y="804608"/>
                  </a:lnTo>
                  <a:lnTo>
                    <a:pt x="1464932" y="783856"/>
                  </a:lnTo>
                  <a:lnTo>
                    <a:pt x="1498752" y="758050"/>
                  </a:lnTo>
                  <a:lnTo>
                    <a:pt x="1529765" y="727583"/>
                  </a:lnTo>
                  <a:lnTo>
                    <a:pt x="1557655" y="692823"/>
                  </a:lnTo>
                  <a:lnTo>
                    <a:pt x="1582115" y="654189"/>
                  </a:lnTo>
                  <a:lnTo>
                    <a:pt x="1602841" y="612051"/>
                  </a:lnTo>
                  <a:lnTo>
                    <a:pt x="1619491" y="566813"/>
                  </a:lnTo>
                  <a:lnTo>
                    <a:pt x="1631784" y="518845"/>
                  </a:lnTo>
                  <a:lnTo>
                    <a:pt x="1639379" y="468553"/>
                  </a:lnTo>
                  <a:lnTo>
                    <a:pt x="1641995" y="416306"/>
                  </a:lnTo>
                  <a:close/>
                </a:path>
                <a:path w="2322195" h="3242309">
                  <a:moveTo>
                    <a:pt x="2304427" y="1911057"/>
                  </a:moveTo>
                  <a:lnTo>
                    <a:pt x="2299563" y="1886661"/>
                  </a:lnTo>
                  <a:lnTo>
                    <a:pt x="2287663" y="1868043"/>
                  </a:lnTo>
                  <a:lnTo>
                    <a:pt x="2269071" y="1856168"/>
                  </a:lnTo>
                  <a:lnTo>
                    <a:pt x="2244687" y="1851329"/>
                  </a:lnTo>
                  <a:lnTo>
                    <a:pt x="2215083" y="1853234"/>
                  </a:lnTo>
                  <a:lnTo>
                    <a:pt x="2142477" y="1876005"/>
                  </a:lnTo>
                  <a:lnTo>
                    <a:pt x="2100618" y="1896275"/>
                  </a:lnTo>
                  <a:lnTo>
                    <a:pt x="2055825" y="1922068"/>
                  </a:lnTo>
                  <a:lnTo>
                    <a:pt x="2008670" y="1953069"/>
                  </a:lnTo>
                  <a:lnTo>
                    <a:pt x="1959724" y="1988997"/>
                  </a:lnTo>
                  <a:lnTo>
                    <a:pt x="1909559" y="2029523"/>
                  </a:lnTo>
                  <a:lnTo>
                    <a:pt x="1858746" y="2074354"/>
                  </a:lnTo>
                  <a:lnTo>
                    <a:pt x="1807857" y="2123186"/>
                  </a:lnTo>
                  <a:lnTo>
                    <a:pt x="1759038" y="2174062"/>
                  </a:lnTo>
                  <a:lnTo>
                    <a:pt x="1714233" y="2224862"/>
                  </a:lnTo>
                  <a:lnTo>
                    <a:pt x="1694548" y="2249233"/>
                  </a:lnTo>
                  <a:lnTo>
                    <a:pt x="1689201" y="2240343"/>
                  </a:lnTo>
                  <a:lnTo>
                    <a:pt x="1655711" y="2193112"/>
                  </a:lnTo>
                  <a:lnTo>
                    <a:pt x="1617116" y="2145969"/>
                  </a:lnTo>
                  <a:lnTo>
                    <a:pt x="1573669" y="2099564"/>
                  </a:lnTo>
                  <a:lnTo>
                    <a:pt x="1527302" y="2056117"/>
                  </a:lnTo>
                  <a:lnTo>
                    <a:pt x="1480172" y="2017522"/>
                  </a:lnTo>
                  <a:lnTo>
                    <a:pt x="1432953" y="1984032"/>
                  </a:lnTo>
                  <a:lnTo>
                    <a:pt x="1386332" y="1955914"/>
                  </a:lnTo>
                  <a:lnTo>
                    <a:pt x="1340993" y="1933435"/>
                  </a:lnTo>
                  <a:lnTo>
                    <a:pt x="1297609" y="1916849"/>
                  </a:lnTo>
                  <a:lnTo>
                    <a:pt x="1256868" y="1906409"/>
                  </a:lnTo>
                  <a:lnTo>
                    <a:pt x="1219466" y="1902396"/>
                  </a:lnTo>
                  <a:lnTo>
                    <a:pt x="1186053" y="1905050"/>
                  </a:lnTo>
                  <a:lnTo>
                    <a:pt x="1133995" y="1931416"/>
                  </a:lnTo>
                  <a:lnTo>
                    <a:pt x="1107617" y="1983536"/>
                  </a:lnTo>
                  <a:lnTo>
                    <a:pt x="1104963" y="2016950"/>
                  </a:lnTo>
                  <a:lnTo>
                    <a:pt x="1108976" y="2054364"/>
                  </a:lnTo>
                  <a:lnTo>
                    <a:pt x="1119416" y="2095106"/>
                  </a:lnTo>
                  <a:lnTo>
                    <a:pt x="1136002" y="2138476"/>
                  </a:lnTo>
                  <a:lnTo>
                    <a:pt x="1158481" y="2183815"/>
                  </a:lnTo>
                  <a:lnTo>
                    <a:pt x="1186599" y="2230437"/>
                  </a:lnTo>
                  <a:lnTo>
                    <a:pt x="1220089" y="2277656"/>
                  </a:lnTo>
                  <a:lnTo>
                    <a:pt x="1258684" y="2324798"/>
                  </a:lnTo>
                  <a:lnTo>
                    <a:pt x="1302143" y="2371179"/>
                  </a:lnTo>
                  <a:lnTo>
                    <a:pt x="1348498" y="2414625"/>
                  </a:lnTo>
                  <a:lnTo>
                    <a:pt x="1395628" y="2453221"/>
                  </a:lnTo>
                  <a:lnTo>
                    <a:pt x="1442847" y="2486698"/>
                  </a:lnTo>
                  <a:lnTo>
                    <a:pt x="1489468" y="2514816"/>
                  </a:lnTo>
                  <a:lnTo>
                    <a:pt x="1534807" y="2537295"/>
                  </a:lnTo>
                  <a:lnTo>
                    <a:pt x="1537487" y="2538323"/>
                  </a:lnTo>
                  <a:lnTo>
                    <a:pt x="1536509" y="2553652"/>
                  </a:lnTo>
                  <a:lnTo>
                    <a:pt x="1462189" y="2605481"/>
                  </a:lnTo>
                  <a:lnTo>
                    <a:pt x="1411833" y="2645791"/>
                  </a:lnTo>
                  <a:lnTo>
                    <a:pt x="1360919" y="2690495"/>
                  </a:lnTo>
                  <a:lnTo>
                    <a:pt x="1310017" y="2739263"/>
                  </a:lnTo>
                  <a:lnTo>
                    <a:pt x="1261224" y="2790190"/>
                  </a:lnTo>
                  <a:lnTo>
                    <a:pt x="1216507" y="2841117"/>
                  </a:lnTo>
                  <a:lnTo>
                    <a:pt x="1176197" y="2891472"/>
                  </a:lnTo>
                  <a:lnTo>
                    <a:pt x="1140561" y="2940685"/>
                  </a:lnTo>
                  <a:lnTo>
                    <a:pt x="1109903" y="2988183"/>
                  </a:lnTo>
                  <a:lnTo>
                    <a:pt x="1084529" y="3033369"/>
                  </a:lnTo>
                  <a:lnTo>
                    <a:pt x="1064717" y="3075686"/>
                  </a:lnTo>
                  <a:lnTo>
                    <a:pt x="1050798" y="3114548"/>
                  </a:lnTo>
                  <a:lnTo>
                    <a:pt x="1041768" y="3179584"/>
                  </a:lnTo>
                  <a:lnTo>
                    <a:pt x="1047267" y="3204616"/>
                  </a:lnTo>
                  <a:lnTo>
                    <a:pt x="1059827" y="3223869"/>
                  </a:lnTo>
                  <a:lnTo>
                    <a:pt x="1079093" y="3236430"/>
                  </a:lnTo>
                  <a:lnTo>
                    <a:pt x="1104112" y="3241929"/>
                  </a:lnTo>
                  <a:lnTo>
                    <a:pt x="1134325" y="3240646"/>
                  </a:lnTo>
                  <a:lnTo>
                    <a:pt x="1208011" y="3218980"/>
                  </a:lnTo>
                  <a:lnTo>
                    <a:pt x="1250315" y="3199193"/>
                  </a:lnTo>
                  <a:lnTo>
                    <a:pt x="1295514" y="3173819"/>
                  </a:lnTo>
                  <a:lnTo>
                    <a:pt x="1342999" y="3143173"/>
                  </a:lnTo>
                  <a:lnTo>
                    <a:pt x="1392224" y="3107550"/>
                  </a:lnTo>
                  <a:lnTo>
                    <a:pt x="1442580" y="3067240"/>
                  </a:lnTo>
                  <a:lnTo>
                    <a:pt x="1493520" y="3022536"/>
                  </a:lnTo>
                  <a:lnTo>
                    <a:pt x="1544459" y="2973755"/>
                  </a:lnTo>
                  <a:lnTo>
                    <a:pt x="1593240" y="2922841"/>
                  </a:lnTo>
                  <a:lnTo>
                    <a:pt x="1637944" y="2871914"/>
                  </a:lnTo>
                  <a:lnTo>
                    <a:pt x="1657527" y="2847441"/>
                  </a:lnTo>
                  <a:lnTo>
                    <a:pt x="1663001" y="2856509"/>
                  </a:lnTo>
                  <a:lnTo>
                    <a:pt x="1696478" y="2903728"/>
                  </a:lnTo>
                  <a:lnTo>
                    <a:pt x="1735061" y="2950870"/>
                  </a:lnTo>
                  <a:lnTo>
                    <a:pt x="1778520" y="2997250"/>
                  </a:lnTo>
                  <a:lnTo>
                    <a:pt x="1824875" y="3040697"/>
                  </a:lnTo>
                  <a:lnTo>
                    <a:pt x="1872005" y="3079280"/>
                  </a:lnTo>
                  <a:lnTo>
                    <a:pt x="1919224" y="3112757"/>
                  </a:lnTo>
                  <a:lnTo>
                    <a:pt x="1965845" y="3140862"/>
                  </a:lnTo>
                  <a:lnTo>
                    <a:pt x="2011184" y="3163341"/>
                  </a:lnTo>
                  <a:lnTo>
                    <a:pt x="2054567" y="3179927"/>
                  </a:lnTo>
                  <a:lnTo>
                    <a:pt x="2095309" y="3190354"/>
                  </a:lnTo>
                  <a:lnTo>
                    <a:pt x="2132711" y="3194367"/>
                  </a:lnTo>
                  <a:lnTo>
                    <a:pt x="2166124" y="3191713"/>
                  </a:lnTo>
                  <a:lnTo>
                    <a:pt x="2218194" y="3165348"/>
                  </a:lnTo>
                  <a:lnTo>
                    <a:pt x="2244560" y="3113265"/>
                  </a:lnTo>
                  <a:lnTo>
                    <a:pt x="2247214" y="3079851"/>
                  </a:lnTo>
                  <a:lnTo>
                    <a:pt x="2243201" y="3042437"/>
                  </a:lnTo>
                  <a:lnTo>
                    <a:pt x="2232774" y="3001708"/>
                  </a:lnTo>
                  <a:lnTo>
                    <a:pt x="2216188" y="2958325"/>
                  </a:lnTo>
                  <a:lnTo>
                    <a:pt x="2193721" y="2912986"/>
                  </a:lnTo>
                  <a:lnTo>
                    <a:pt x="2165629" y="2866364"/>
                  </a:lnTo>
                  <a:lnTo>
                    <a:pt x="2132165" y="2819146"/>
                  </a:lnTo>
                  <a:lnTo>
                    <a:pt x="2093582" y="2772003"/>
                  </a:lnTo>
                  <a:lnTo>
                    <a:pt x="2050173" y="2725610"/>
                  </a:lnTo>
                  <a:lnTo>
                    <a:pt x="2003767" y="2682176"/>
                  </a:lnTo>
                  <a:lnTo>
                    <a:pt x="1956625" y="2643594"/>
                  </a:lnTo>
                  <a:lnTo>
                    <a:pt x="1909394" y="2610116"/>
                  </a:lnTo>
                  <a:lnTo>
                    <a:pt x="1862772" y="2582011"/>
                  </a:lnTo>
                  <a:lnTo>
                    <a:pt x="1817433" y="2559545"/>
                  </a:lnTo>
                  <a:lnTo>
                    <a:pt x="1811566" y="2557310"/>
                  </a:lnTo>
                  <a:lnTo>
                    <a:pt x="1812582" y="2533434"/>
                  </a:lnTo>
                  <a:lnTo>
                    <a:pt x="1812036" y="2531008"/>
                  </a:lnTo>
                  <a:lnTo>
                    <a:pt x="1831848" y="2517978"/>
                  </a:lnTo>
                  <a:lnTo>
                    <a:pt x="1880781" y="2482050"/>
                  </a:lnTo>
                  <a:lnTo>
                    <a:pt x="1930946" y="2441524"/>
                  </a:lnTo>
                  <a:lnTo>
                    <a:pt x="1981758" y="2396693"/>
                  </a:lnTo>
                  <a:lnTo>
                    <a:pt x="2032647" y="2347861"/>
                  </a:lnTo>
                  <a:lnTo>
                    <a:pt x="2081479" y="2296972"/>
                  </a:lnTo>
                  <a:lnTo>
                    <a:pt x="2126310" y="2246172"/>
                  </a:lnTo>
                  <a:lnTo>
                    <a:pt x="2166836" y="2196007"/>
                  </a:lnTo>
                  <a:lnTo>
                    <a:pt x="2202751" y="2147062"/>
                  </a:lnTo>
                  <a:lnTo>
                    <a:pt x="2233752" y="2099919"/>
                  </a:lnTo>
                  <a:lnTo>
                    <a:pt x="2259546" y="2055139"/>
                  </a:lnTo>
                  <a:lnTo>
                    <a:pt x="2279802" y="2013292"/>
                  </a:lnTo>
                  <a:lnTo>
                    <a:pt x="2294242" y="1974951"/>
                  </a:lnTo>
                  <a:lnTo>
                    <a:pt x="2302548" y="1940674"/>
                  </a:lnTo>
                  <a:lnTo>
                    <a:pt x="2304427" y="1911057"/>
                  </a:lnTo>
                  <a:close/>
                </a:path>
                <a:path w="2322195" h="3242309">
                  <a:moveTo>
                    <a:pt x="2321318" y="1310005"/>
                  </a:moveTo>
                  <a:lnTo>
                    <a:pt x="2318715" y="1257795"/>
                  </a:lnTo>
                  <a:lnTo>
                    <a:pt x="2311120" y="1207516"/>
                  </a:lnTo>
                  <a:lnTo>
                    <a:pt x="2298852" y="1159573"/>
                  </a:lnTo>
                  <a:lnTo>
                    <a:pt x="2282228" y="1114323"/>
                  </a:lnTo>
                  <a:lnTo>
                    <a:pt x="2261539" y="1072184"/>
                  </a:lnTo>
                  <a:lnTo>
                    <a:pt x="2237105" y="1033551"/>
                  </a:lnTo>
                  <a:lnTo>
                    <a:pt x="2209241" y="998791"/>
                  </a:lnTo>
                  <a:lnTo>
                    <a:pt x="2178266" y="968311"/>
                  </a:lnTo>
                  <a:lnTo>
                    <a:pt x="2144484" y="942492"/>
                  </a:lnTo>
                  <a:lnTo>
                    <a:pt x="2108212" y="921727"/>
                  </a:lnTo>
                  <a:lnTo>
                    <a:pt x="2069757" y="906424"/>
                  </a:lnTo>
                  <a:lnTo>
                    <a:pt x="2029434" y="896950"/>
                  </a:lnTo>
                  <a:lnTo>
                    <a:pt x="1987562" y="893699"/>
                  </a:lnTo>
                  <a:lnTo>
                    <a:pt x="1945703" y="896950"/>
                  </a:lnTo>
                  <a:lnTo>
                    <a:pt x="1905393" y="906424"/>
                  </a:lnTo>
                  <a:lnTo>
                    <a:pt x="1866950" y="921727"/>
                  </a:lnTo>
                  <a:lnTo>
                    <a:pt x="1830679" y="942492"/>
                  </a:lnTo>
                  <a:lnTo>
                    <a:pt x="1796897" y="968311"/>
                  </a:lnTo>
                  <a:lnTo>
                    <a:pt x="1765922" y="998791"/>
                  </a:lnTo>
                  <a:lnTo>
                    <a:pt x="1738045" y="1033551"/>
                  </a:lnTo>
                  <a:lnTo>
                    <a:pt x="1713611" y="1072184"/>
                  </a:lnTo>
                  <a:lnTo>
                    <a:pt x="1692910" y="1114323"/>
                  </a:lnTo>
                  <a:lnTo>
                    <a:pt x="1676273" y="1159573"/>
                  </a:lnTo>
                  <a:lnTo>
                    <a:pt x="1663992" y="1207516"/>
                  </a:lnTo>
                  <a:lnTo>
                    <a:pt x="1656397" y="1257795"/>
                  </a:lnTo>
                  <a:lnTo>
                    <a:pt x="1653806" y="1310005"/>
                  </a:lnTo>
                  <a:lnTo>
                    <a:pt x="1656397" y="1362227"/>
                  </a:lnTo>
                  <a:lnTo>
                    <a:pt x="1663992" y="1412506"/>
                  </a:lnTo>
                  <a:lnTo>
                    <a:pt x="1676273" y="1460449"/>
                  </a:lnTo>
                  <a:lnTo>
                    <a:pt x="1692910" y="1505699"/>
                  </a:lnTo>
                  <a:lnTo>
                    <a:pt x="1713611" y="1547837"/>
                  </a:lnTo>
                  <a:lnTo>
                    <a:pt x="1738045" y="1586471"/>
                  </a:lnTo>
                  <a:lnTo>
                    <a:pt x="1765922" y="1621231"/>
                  </a:lnTo>
                  <a:lnTo>
                    <a:pt x="1796897" y="1651711"/>
                  </a:lnTo>
                  <a:lnTo>
                    <a:pt x="1830679" y="1677530"/>
                  </a:lnTo>
                  <a:lnTo>
                    <a:pt x="1866950" y="1698294"/>
                  </a:lnTo>
                  <a:lnTo>
                    <a:pt x="1905393" y="1713598"/>
                  </a:lnTo>
                  <a:lnTo>
                    <a:pt x="1945703" y="1723072"/>
                  </a:lnTo>
                  <a:lnTo>
                    <a:pt x="1987562" y="1726311"/>
                  </a:lnTo>
                  <a:lnTo>
                    <a:pt x="2029434" y="1723072"/>
                  </a:lnTo>
                  <a:lnTo>
                    <a:pt x="2069757" y="1713598"/>
                  </a:lnTo>
                  <a:lnTo>
                    <a:pt x="2108212" y="1698294"/>
                  </a:lnTo>
                  <a:lnTo>
                    <a:pt x="2144484" y="1677530"/>
                  </a:lnTo>
                  <a:lnTo>
                    <a:pt x="2178266" y="1651711"/>
                  </a:lnTo>
                  <a:lnTo>
                    <a:pt x="2209241" y="1621231"/>
                  </a:lnTo>
                  <a:lnTo>
                    <a:pt x="2237105" y="1586471"/>
                  </a:lnTo>
                  <a:lnTo>
                    <a:pt x="2261539" y="1547837"/>
                  </a:lnTo>
                  <a:lnTo>
                    <a:pt x="2282228" y="1505699"/>
                  </a:lnTo>
                  <a:lnTo>
                    <a:pt x="2298852" y="1460449"/>
                  </a:lnTo>
                  <a:lnTo>
                    <a:pt x="2311120" y="1412506"/>
                  </a:lnTo>
                  <a:lnTo>
                    <a:pt x="2318715" y="1362227"/>
                  </a:lnTo>
                  <a:lnTo>
                    <a:pt x="2321318" y="1310005"/>
                  </a:lnTo>
                  <a:close/>
                </a:path>
                <a:path w="2322195" h="3242309">
                  <a:moveTo>
                    <a:pt x="2322080" y="416306"/>
                  </a:moveTo>
                  <a:lnTo>
                    <a:pt x="2319477" y="364096"/>
                  </a:lnTo>
                  <a:lnTo>
                    <a:pt x="2311882" y="313817"/>
                  </a:lnTo>
                  <a:lnTo>
                    <a:pt x="2299601" y="265874"/>
                  </a:lnTo>
                  <a:lnTo>
                    <a:pt x="2282952" y="220624"/>
                  </a:lnTo>
                  <a:lnTo>
                    <a:pt x="2262251" y="178485"/>
                  </a:lnTo>
                  <a:lnTo>
                    <a:pt x="2237803" y="139852"/>
                  </a:lnTo>
                  <a:lnTo>
                    <a:pt x="2209914" y="105092"/>
                  </a:lnTo>
                  <a:lnTo>
                    <a:pt x="2178913" y="74612"/>
                  </a:lnTo>
                  <a:lnTo>
                    <a:pt x="2145106" y="48793"/>
                  </a:lnTo>
                  <a:lnTo>
                    <a:pt x="2108809" y="28028"/>
                  </a:lnTo>
                  <a:lnTo>
                    <a:pt x="2070328" y="12725"/>
                  </a:lnTo>
                  <a:lnTo>
                    <a:pt x="2029968" y="3251"/>
                  </a:lnTo>
                  <a:lnTo>
                    <a:pt x="1988070" y="0"/>
                  </a:lnTo>
                  <a:lnTo>
                    <a:pt x="1946160" y="3251"/>
                  </a:lnTo>
                  <a:lnTo>
                    <a:pt x="1905800" y="12725"/>
                  </a:lnTo>
                  <a:lnTo>
                    <a:pt x="1867319" y="28028"/>
                  </a:lnTo>
                  <a:lnTo>
                    <a:pt x="1831022" y="48793"/>
                  </a:lnTo>
                  <a:lnTo>
                    <a:pt x="1797215" y="74612"/>
                  </a:lnTo>
                  <a:lnTo>
                    <a:pt x="1766214" y="105092"/>
                  </a:lnTo>
                  <a:lnTo>
                    <a:pt x="1738325" y="139852"/>
                  </a:lnTo>
                  <a:lnTo>
                    <a:pt x="1713877" y="178485"/>
                  </a:lnTo>
                  <a:lnTo>
                    <a:pt x="1693176" y="220624"/>
                  </a:lnTo>
                  <a:lnTo>
                    <a:pt x="1676527" y="265874"/>
                  </a:lnTo>
                  <a:lnTo>
                    <a:pt x="1664246" y="313817"/>
                  </a:lnTo>
                  <a:lnTo>
                    <a:pt x="1656651" y="364096"/>
                  </a:lnTo>
                  <a:lnTo>
                    <a:pt x="1654060" y="416306"/>
                  </a:lnTo>
                  <a:lnTo>
                    <a:pt x="1656651" y="468553"/>
                  </a:lnTo>
                  <a:lnTo>
                    <a:pt x="1664246" y="518845"/>
                  </a:lnTo>
                  <a:lnTo>
                    <a:pt x="1676527" y="566813"/>
                  </a:lnTo>
                  <a:lnTo>
                    <a:pt x="1693176" y="612051"/>
                  </a:lnTo>
                  <a:lnTo>
                    <a:pt x="1713877" y="654189"/>
                  </a:lnTo>
                  <a:lnTo>
                    <a:pt x="1738325" y="692823"/>
                  </a:lnTo>
                  <a:lnTo>
                    <a:pt x="1766214" y="727583"/>
                  </a:lnTo>
                  <a:lnTo>
                    <a:pt x="1797215" y="758050"/>
                  </a:lnTo>
                  <a:lnTo>
                    <a:pt x="1831022" y="783856"/>
                  </a:lnTo>
                  <a:lnTo>
                    <a:pt x="1867319" y="804608"/>
                  </a:lnTo>
                  <a:lnTo>
                    <a:pt x="1905800" y="819912"/>
                  </a:lnTo>
                  <a:lnTo>
                    <a:pt x="1946160" y="829373"/>
                  </a:lnTo>
                  <a:lnTo>
                    <a:pt x="1988070" y="832612"/>
                  </a:lnTo>
                  <a:lnTo>
                    <a:pt x="2029968" y="829373"/>
                  </a:lnTo>
                  <a:lnTo>
                    <a:pt x="2070328" y="819912"/>
                  </a:lnTo>
                  <a:lnTo>
                    <a:pt x="2108809" y="804608"/>
                  </a:lnTo>
                  <a:lnTo>
                    <a:pt x="2145106" y="783856"/>
                  </a:lnTo>
                  <a:lnTo>
                    <a:pt x="2178913" y="758050"/>
                  </a:lnTo>
                  <a:lnTo>
                    <a:pt x="2209914" y="727583"/>
                  </a:lnTo>
                  <a:lnTo>
                    <a:pt x="2237803" y="692823"/>
                  </a:lnTo>
                  <a:lnTo>
                    <a:pt x="2262251" y="654189"/>
                  </a:lnTo>
                  <a:lnTo>
                    <a:pt x="2282952" y="612051"/>
                  </a:lnTo>
                  <a:lnTo>
                    <a:pt x="2299601" y="566813"/>
                  </a:lnTo>
                  <a:lnTo>
                    <a:pt x="2311882" y="518845"/>
                  </a:lnTo>
                  <a:lnTo>
                    <a:pt x="2319477" y="468553"/>
                  </a:lnTo>
                  <a:lnTo>
                    <a:pt x="2322080" y="416306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9897" y="4034452"/>
              <a:ext cx="399601" cy="4795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16828" y="3239261"/>
              <a:ext cx="1071880" cy="3066415"/>
            </a:xfrm>
            <a:custGeom>
              <a:avLst/>
              <a:gdLst/>
              <a:ahLst/>
              <a:cxnLst/>
              <a:rect l="l" t="t" r="r" b="b"/>
              <a:pathLst>
                <a:path w="1071879" h="3066415">
                  <a:moveTo>
                    <a:pt x="238658" y="511810"/>
                  </a:moveTo>
                  <a:lnTo>
                    <a:pt x="232765" y="460375"/>
                  </a:lnTo>
                  <a:lnTo>
                    <a:pt x="216369" y="415709"/>
                  </a:lnTo>
                  <a:lnTo>
                    <a:pt x="191363" y="380504"/>
                  </a:lnTo>
                  <a:lnTo>
                    <a:pt x="159626" y="357416"/>
                  </a:lnTo>
                  <a:lnTo>
                    <a:pt x="123088" y="349123"/>
                  </a:lnTo>
                  <a:lnTo>
                    <a:pt x="86588" y="357416"/>
                  </a:lnTo>
                  <a:lnTo>
                    <a:pt x="54902" y="380504"/>
                  </a:lnTo>
                  <a:lnTo>
                    <a:pt x="29908" y="415709"/>
                  </a:lnTo>
                  <a:lnTo>
                    <a:pt x="13525" y="460375"/>
                  </a:lnTo>
                  <a:lnTo>
                    <a:pt x="7645" y="511810"/>
                  </a:lnTo>
                  <a:lnTo>
                    <a:pt x="13525" y="563206"/>
                  </a:lnTo>
                  <a:lnTo>
                    <a:pt x="29908" y="607822"/>
                  </a:lnTo>
                  <a:lnTo>
                    <a:pt x="54902" y="643013"/>
                  </a:lnTo>
                  <a:lnTo>
                    <a:pt x="86588" y="666089"/>
                  </a:lnTo>
                  <a:lnTo>
                    <a:pt x="123088" y="674370"/>
                  </a:lnTo>
                  <a:lnTo>
                    <a:pt x="159626" y="666089"/>
                  </a:lnTo>
                  <a:lnTo>
                    <a:pt x="191363" y="643013"/>
                  </a:lnTo>
                  <a:lnTo>
                    <a:pt x="216369" y="607822"/>
                  </a:lnTo>
                  <a:lnTo>
                    <a:pt x="232765" y="563206"/>
                  </a:lnTo>
                  <a:lnTo>
                    <a:pt x="238658" y="511810"/>
                  </a:lnTo>
                  <a:close/>
                </a:path>
                <a:path w="1071879" h="3066415">
                  <a:moveTo>
                    <a:pt x="238658" y="162560"/>
                  </a:moveTo>
                  <a:lnTo>
                    <a:pt x="232765" y="111175"/>
                  </a:lnTo>
                  <a:lnTo>
                    <a:pt x="216369" y="66560"/>
                  </a:lnTo>
                  <a:lnTo>
                    <a:pt x="191363" y="31369"/>
                  </a:lnTo>
                  <a:lnTo>
                    <a:pt x="159626" y="8293"/>
                  </a:lnTo>
                  <a:lnTo>
                    <a:pt x="123088" y="0"/>
                  </a:lnTo>
                  <a:lnTo>
                    <a:pt x="86588" y="8293"/>
                  </a:lnTo>
                  <a:lnTo>
                    <a:pt x="54902" y="31369"/>
                  </a:lnTo>
                  <a:lnTo>
                    <a:pt x="29908" y="66560"/>
                  </a:lnTo>
                  <a:lnTo>
                    <a:pt x="13525" y="111175"/>
                  </a:lnTo>
                  <a:lnTo>
                    <a:pt x="7645" y="162560"/>
                  </a:lnTo>
                  <a:lnTo>
                    <a:pt x="13525" y="214007"/>
                  </a:lnTo>
                  <a:lnTo>
                    <a:pt x="29908" y="258673"/>
                  </a:lnTo>
                  <a:lnTo>
                    <a:pt x="54902" y="293878"/>
                  </a:lnTo>
                  <a:lnTo>
                    <a:pt x="86588" y="316966"/>
                  </a:lnTo>
                  <a:lnTo>
                    <a:pt x="123088" y="325259"/>
                  </a:lnTo>
                  <a:lnTo>
                    <a:pt x="159626" y="316966"/>
                  </a:lnTo>
                  <a:lnTo>
                    <a:pt x="191363" y="293878"/>
                  </a:lnTo>
                  <a:lnTo>
                    <a:pt x="216369" y="258673"/>
                  </a:lnTo>
                  <a:lnTo>
                    <a:pt x="232765" y="214007"/>
                  </a:lnTo>
                  <a:lnTo>
                    <a:pt x="238658" y="162560"/>
                  </a:lnTo>
                  <a:close/>
                </a:path>
                <a:path w="1071879" h="3066415">
                  <a:moveTo>
                    <a:pt x="296964" y="1033322"/>
                  </a:moveTo>
                  <a:lnTo>
                    <a:pt x="291998" y="1013714"/>
                  </a:lnTo>
                  <a:lnTo>
                    <a:pt x="272389" y="1008748"/>
                  </a:lnTo>
                  <a:lnTo>
                    <a:pt x="241350" y="1018463"/>
                  </a:lnTo>
                  <a:lnTo>
                    <a:pt x="201866" y="1041120"/>
                  </a:lnTo>
                  <a:lnTo>
                    <a:pt x="156959" y="1074991"/>
                  </a:lnTo>
                  <a:lnTo>
                    <a:pt x="109626" y="1118362"/>
                  </a:lnTo>
                  <a:lnTo>
                    <a:pt x="66243" y="1165707"/>
                  </a:lnTo>
                  <a:lnTo>
                    <a:pt x="32372" y="1210614"/>
                  </a:lnTo>
                  <a:lnTo>
                    <a:pt x="9715" y="1250099"/>
                  </a:lnTo>
                  <a:lnTo>
                    <a:pt x="0" y="1281137"/>
                  </a:lnTo>
                  <a:lnTo>
                    <a:pt x="4978" y="1300734"/>
                  </a:lnTo>
                  <a:lnTo>
                    <a:pt x="24574" y="1305712"/>
                  </a:lnTo>
                  <a:lnTo>
                    <a:pt x="55613" y="1295996"/>
                  </a:lnTo>
                  <a:lnTo>
                    <a:pt x="95097" y="1273340"/>
                  </a:lnTo>
                  <a:lnTo>
                    <a:pt x="140004" y="1239469"/>
                  </a:lnTo>
                  <a:lnTo>
                    <a:pt x="187350" y="1196086"/>
                  </a:lnTo>
                  <a:lnTo>
                    <a:pt x="230720" y="1148753"/>
                  </a:lnTo>
                  <a:lnTo>
                    <a:pt x="264591" y="1103845"/>
                  </a:lnTo>
                  <a:lnTo>
                    <a:pt x="287248" y="1064361"/>
                  </a:lnTo>
                  <a:lnTo>
                    <a:pt x="296964" y="1033322"/>
                  </a:lnTo>
                  <a:close/>
                </a:path>
                <a:path w="1071879" h="3066415">
                  <a:moveTo>
                    <a:pt x="325882" y="2792501"/>
                  </a:moveTo>
                  <a:lnTo>
                    <a:pt x="320954" y="2772892"/>
                  </a:lnTo>
                  <a:lnTo>
                    <a:pt x="301383" y="2767977"/>
                  </a:lnTo>
                  <a:lnTo>
                    <a:pt x="270294" y="2777782"/>
                  </a:lnTo>
                  <a:lnTo>
                    <a:pt x="230720" y="2800566"/>
                  </a:lnTo>
                  <a:lnTo>
                    <a:pt x="185686" y="2834602"/>
                  </a:lnTo>
                  <a:lnTo>
                    <a:pt x="138201" y="2878150"/>
                  </a:lnTo>
                  <a:lnTo>
                    <a:pt x="94602" y="2925673"/>
                  </a:lnTo>
                  <a:lnTo>
                    <a:pt x="60553" y="2970733"/>
                  </a:lnTo>
                  <a:lnTo>
                    <a:pt x="37769" y="3010319"/>
                  </a:lnTo>
                  <a:lnTo>
                    <a:pt x="27978" y="3041421"/>
                  </a:lnTo>
                  <a:lnTo>
                    <a:pt x="32918" y="3061017"/>
                  </a:lnTo>
                  <a:lnTo>
                    <a:pt x="52476" y="3065945"/>
                  </a:lnTo>
                  <a:lnTo>
                    <a:pt x="83566" y="3056153"/>
                  </a:lnTo>
                  <a:lnTo>
                    <a:pt x="123164" y="3033357"/>
                  </a:lnTo>
                  <a:lnTo>
                    <a:pt x="168236" y="2999321"/>
                  </a:lnTo>
                  <a:lnTo>
                    <a:pt x="215798" y="2955760"/>
                  </a:lnTo>
                  <a:lnTo>
                    <a:pt x="259321" y="2908249"/>
                  </a:lnTo>
                  <a:lnTo>
                    <a:pt x="293331" y="2863189"/>
                  </a:lnTo>
                  <a:lnTo>
                    <a:pt x="316103" y="2823603"/>
                  </a:lnTo>
                  <a:lnTo>
                    <a:pt x="325882" y="2792501"/>
                  </a:lnTo>
                  <a:close/>
                </a:path>
                <a:path w="1071879" h="3066415">
                  <a:moveTo>
                    <a:pt x="473989" y="511810"/>
                  </a:moveTo>
                  <a:lnTo>
                    <a:pt x="468083" y="460375"/>
                  </a:lnTo>
                  <a:lnTo>
                    <a:pt x="451662" y="415709"/>
                  </a:lnTo>
                  <a:lnTo>
                    <a:pt x="426631" y="380504"/>
                  </a:lnTo>
                  <a:lnTo>
                    <a:pt x="394919" y="357416"/>
                  </a:lnTo>
                  <a:lnTo>
                    <a:pt x="358419" y="349123"/>
                  </a:lnTo>
                  <a:lnTo>
                    <a:pt x="321919" y="357416"/>
                  </a:lnTo>
                  <a:lnTo>
                    <a:pt x="290233" y="380504"/>
                  </a:lnTo>
                  <a:lnTo>
                    <a:pt x="265239" y="415709"/>
                  </a:lnTo>
                  <a:lnTo>
                    <a:pt x="248856" y="460375"/>
                  </a:lnTo>
                  <a:lnTo>
                    <a:pt x="242976" y="511810"/>
                  </a:lnTo>
                  <a:lnTo>
                    <a:pt x="248856" y="563206"/>
                  </a:lnTo>
                  <a:lnTo>
                    <a:pt x="265239" y="607822"/>
                  </a:lnTo>
                  <a:lnTo>
                    <a:pt x="290233" y="643013"/>
                  </a:lnTo>
                  <a:lnTo>
                    <a:pt x="321919" y="666089"/>
                  </a:lnTo>
                  <a:lnTo>
                    <a:pt x="358419" y="674370"/>
                  </a:lnTo>
                  <a:lnTo>
                    <a:pt x="394919" y="666089"/>
                  </a:lnTo>
                  <a:lnTo>
                    <a:pt x="426631" y="643013"/>
                  </a:lnTo>
                  <a:lnTo>
                    <a:pt x="451662" y="607822"/>
                  </a:lnTo>
                  <a:lnTo>
                    <a:pt x="468083" y="563206"/>
                  </a:lnTo>
                  <a:lnTo>
                    <a:pt x="473989" y="511810"/>
                  </a:lnTo>
                  <a:close/>
                </a:path>
                <a:path w="1071879" h="3066415">
                  <a:moveTo>
                    <a:pt x="473989" y="162560"/>
                  </a:moveTo>
                  <a:lnTo>
                    <a:pt x="468083" y="111175"/>
                  </a:lnTo>
                  <a:lnTo>
                    <a:pt x="451662" y="66560"/>
                  </a:lnTo>
                  <a:lnTo>
                    <a:pt x="426631" y="31369"/>
                  </a:lnTo>
                  <a:lnTo>
                    <a:pt x="394919" y="8293"/>
                  </a:lnTo>
                  <a:lnTo>
                    <a:pt x="358419" y="0"/>
                  </a:lnTo>
                  <a:lnTo>
                    <a:pt x="321919" y="8293"/>
                  </a:lnTo>
                  <a:lnTo>
                    <a:pt x="290233" y="31369"/>
                  </a:lnTo>
                  <a:lnTo>
                    <a:pt x="265239" y="66560"/>
                  </a:lnTo>
                  <a:lnTo>
                    <a:pt x="248856" y="111175"/>
                  </a:lnTo>
                  <a:lnTo>
                    <a:pt x="242976" y="162560"/>
                  </a:lnTo>
                  <a:lnTo>
                    <a:pt x="248856" y="214007"/>
                  </a:lnTo>
                  <a:lnTo>
                    <a:pt x="265239" y="258673"/>
                  </a:lnTo>
                  <a:lnTo>
                    <a:pt x="290233" y="293878"/>
                  </a:lnTo>
                  <a:lnTo>
                    <a:pt x="321919" y="316966"/>
                  </a:lnTo>
                  <a:lnTo>
                    <a:pt x="358419" y="325259"/>
                  </a:lnTo>
                  <a:lnTo>
                    <a:pt x="394919" y="316966"/>
                  </a:lnTo>
                  <a:lnTo>
                    <a:pt x="426631" y="293878"/>
                  </a:lnTo>
                  <a:lnTo>
                    <a:pt x="451662" y="258673"/>
                  </a:lnTo>
                  <a:lnTo>
                    <a:pt x="468083" y="214007"/>
                  </a:lnTo>
                  <a:lnTo>
                    <a:pt x="473989" y="162560"/>
                  </a:lnTo>
                  <a:close/>
                </a:path>
                <a:path w="1071879" h="3066415">
                  <a:moveTo>
                    <a:pt x="710717" y="890524"/>
                  </a:moveTo>
                  <a:lnTo>
                    <a:pt x="595274" y="727964"/>
                  </a:lnTo>
                  <a:lnTo>
                    <a:pt x="479704" y="890524"/>
                  </a:lnTo>
                  <a:lnTo>
                    <a:pt x="591121" y="1047369"/>
                  </a:lnTo>
                  <a:lnTo>
                    <a:pt x="479704" y="1204214"/>
                  </a:lnTo>
                  <a:lnTo>
                    <a:pt x="595274" y="1366901"/>
                  </a:lnTo>
                  <a:lnTo>
                    <a:pt x="710717" y="1204214"/>
                  </a:lnTo>
                  <a:lnTo>
                    <a:pt x="599414" y="1047369"/>
                  </a:lnTo>
                  <a:lnTo>
                    <a:pt x="710717" y="890524"/>
                  </a:lnTo>
                  <a:close/>
                </a:path>
                <a:path w="1071879" h="3066415">
                  <a:moveTo>
                    <a:pt x="843813" y="1826387"/>
                  </a:moveTo>
                  <a:lnTo>
                    <a:pt x="616991" y="1826387"/>
                  </a:lnTo>
                  <a:lnTo>
                    <a:pt x="843813" y="2144141"/>
                  </a:lnTo>
                  <a:lnTo>
                    <a:pt x="843813" y="1826387"/>
                  </a:lnTo>
                  <a:close/>
                </a:path>
                <a:path w="1071879" h="3066415">
                  <a:moveTo>
                    <a:pt x="843813" y="1502791"/>
                  </a:moveTo>
                  <a:lnTo>
                    <a:pt x="616991" y="1502791"/>
                  </a:lnTo>
                  <a:lnTo>
                    <a:pt x="843813" y="1820418"/>
                  </a:lnTo>
                  <a:lnTo>
                    <a:pt x="843813" y="1502791"/>
                  </a:lnTo>
                  <a:close/>
                </a:path>
                <a:path w="1071879" h="3066415">
                  <a:moveTo>
                    <a:pt x="946810" y="1205230"/>
                  </a:moveTo>
                  <a:lnTo>
                    <a:pt x="837031" y="1050658"/>
                  </a:lnTo>
                  <a:lnTo>
                    <a:pt x="945921" y="897382"/>
                  </a:lnTo>
                  <a:lnTo>
                    <a:pt x="830351" y="734822"/>
                  </a:lnTo>
                  <a:lnTo>
                    <a:pt x="714895" y="897382"/>
                  </a:lnTo>
                  <a:lnTo>
                    <a:pt x="824674" y="1052080"/>
                  </a:lnTo>
                  <a:lnTo>
                    <a:pt x="715797" y="1205230"/>
                  </a:lnTo>
                  <a:lnTo>
                    <a:pt x="831367" y="1367917"/>
                  </a:lnTo>
                  <a:lnTo>
                    <a:pt x="946810" y="1205230"/>
                  </a:lnTo>
                  <a:close/>
                </a:path>
                <a:path w="1071879" h="3066415">
                  <a:moveTo>
                    <a:pt x="946835" y="22098"/>
                  </a:moveTo>
                  <a:lnTo>
                    <a:pt x="484911" y="22098"/>
                  </a:lnTo>
                  <a:lnTo>
                    <a:pt x="484911" y="672719"/>
                  </a:lnTo>
                  <a:lnTo>
                    <a:pt x="946835" y="672719"/>
                  </a:lnTo>
                  <a:lnTo>
                    <a:pt x="946835" y="22098"/>
                  </a:lnTo>
                  <a:close/>
                </a:path>
                <a:path w="1071879" h="3066415">
                  <a:moveTo>
                    <a:pt x="1071270" y="1837944"/>
                  </a:moveTo>
                  <a:lnTo>
                    <a:pt x="844448" y="1837944"/>
                  </a:lnTo>
                  <a:lnTo>
                    <a:pt x="1071270" y="2155825"/>
                  </a:lnTo>
                  <a:lnTo>
                    <a:pt x="1071270" y="1837944"/>
                  </a:lnTo>
                  <a:close/>
                </a:path>
                <a:path w="1071879" h="3066415">
                  <a:moveTo>
                    <a:pt x="1071270" y="1514475"/>
                  </a:moveTo>
                  <a:lnTo>
                    <a:pt x="844448" y="1514475"/>
                  </a:lnTo>
                  <a:lnTo>
                    <a:pt x="1071270" y="1832229"/>
                  </a:lnTo>
                  <a:lnTo>
                    <a:pt x="1071270" y="1514475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9614" y="6038674"/>
              <a:ext cx="399518" cy="48046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454461" y="2843910"/>
              <a:ext cx="2245360" cy="3337560"/>
            </a:xfrm>
            <a:custGeom>
              <a:avLst/>
              <a:gdLst/>
              <a:ahLst/>
              <a:cxnLst/>
              <a:rect l="l" t="t" r="r" b="b"/>
              <a:pathLst>
                <a:path w="2245359" h="3337559">
                  <a:moveTo>
                    <a:pt x="528574" y="327025"/>
                  </a:moveTo>
                  <a:lnTo>
                    <a:pt x="525576" y="273989"/>
                  </a:lnTo>
                  <a:lnTo>
                    <a:pt x="516940" y="223672"/>
                  </a:lnTo>
                  <a:lnTo>
                    <a:pt x="503110" y="176745"/>
                  </a:lnTo>
                  <a:lnTo>
                    <a:pt x="484568" y="133896"/>
                  </a:lnTo>
                  <a:lnTo>
                    <a:pt x="461759" y="95796"/>
                  </a:lnTo>
                  <a:lnTo>
                    <a:pt x="435190" y="63106"/>
                  </a:lnTo>
                  <a:lnTo>
                    <a:pt x="405307" y="36512"/>
                  </a:lnTo>
                  <a:lnTo>
                    <a:pt x="372579" y="16675"/>
                  </a:lnTo>
                  <a:lnTo>
                    <a:pt x="300482" y="0"/>
                  </a:lnTo>
                  <a:lnTo>
                    <a:pt x="263474" y="4292"/>
                  </a:lnTo>
                  <a:lnTo>
                    <a:pt x="195643" y="36512"/>
                  </a:lnTo>
                  <a:lnTo>
                    <a:pt x="165760" y="63106"/>
                  </a:lnTo>
                  <a:lnTo>
                    <a:pt x="139192" y="95796"/>
                  </a:lnTo>
                  <a:lnTo>
                    <a:pt x="116382" y="133896"/>
                  </a:lnTo>
                  <a:lnTo>
                    <a:pt x="97840" y="176745"/>
                  </a:lnTo>
                  <a:lnTo>
                    <a:pt x="84010" y="223672"/>
                  </a:lnTo>
                  <a:lnTo>
                    <a:pt x="75374" y="273989"/>
                  </a:lnTo>
                  <a:lnTo>
                    <a:pt x="72390" y="327025"/>
                  </a:lnTo>
                  <a:lnTo>
                    <a:pt x="75374" y="380111"/>
                  </a:lnTo>
                  <a:lnTo>
                    <a:pt x="84010" y="430453"/>
                  </a:lnTo>
                  <a:lnTo>
                    <a:pt x="97840" y="477393"/>
                  </a:lnTo>
                  <a:lnTo>
                    <a:pt x="116382" y="520255"/>
                  </a:lnTo>
                  <a:lnTo>
                    <a:pt x="139192" y="558380"/>
                  </a:lnTo>
                  <a:lnTo>
                    <a:pt x="165760" y="591070"/>
                  </a:lnTo>
                  <a:lnTo>
                    <a:pt x="195643" y="617677"/>
                  </a:lnTo>
                  <a:lnTo>
                    <a:pt x="228371" y="637514"/>
                  </a:lnTo>
                  <a:lnTo>
                    <a:pt x="300482" y="654177"/>
                  </a:lnTo>
                  <a:lnTo>
                    <a:pt x="337477" y="649897"/>
                  </a:lnTo>
                  <a:lnTo>
                    <a:pt x="405307" y="617677"/>
                  </a:lnTo>
                  <a:lnTo>
                    <a:pt x="435190" y="591070"/>
                  </a:lnTo>
                  <a:lnTo>
                    <a:pt x="461759" y="558380"/>
                  </a:lnTo>
                  <a:lnTo>
                    <a:pt x="484568" y="520255"/>
                  </a:lnTo>
                  <a:lnTo>
                    <a:pt x="503110" y="477393"/>
                  </a:lnTo>
                  <a:lnTo>
                    <a:pt x="516940" y="430453"/>
                  </a:lnTo>
                  <a:lnTo>
                    <a:pt x="525576" y="380111"/>
                  </a:lnTo>
                  <a:lnTo>
                    <a:pt x="528574" y="327025"/>
                  </a:lnTo>
                  <a:close/>
                </a:path>
                <a:path w="2245359" h="3337559">
                  <a:moveTo>
                    <a:pt x="666877" y="2498699"/>
                  </a:moveTo>
                  <a:lnTo>
                    <a:pt x="94234" y="3246056"/>
                  </a:lnTo>
                  <a:lnTo>
                    <a:pt x="666877" y="3246056"/>
                  </a:lnTo>
                  <a:lnTo>
                    <a:pt x="666877" y="2498699"/>
                  </a:lnTo>
                  <a:close/>
                </a:path>
                <a:path w="2245359" h="3337559">
                  <a:moveTo>
                    <a:pt x="666877" y="2035683"/>
                  </a:moveTo>
                  <a:lnTo>
                    <a:pt x="664629" y="1981682"/>
                  </a:lnTo>
                  <a:lnTo>
                    <a:pt x="658063" y="1929498"/>
                  </a:lnTo>
                  <a:lnTo>
                    <a:pt x="647433" y="1879511"/>
                  </a:lnTo>
                  <a:lnTo>
                    <a:pt x="632993" y="1832038"/>
                  </a:lnTo>
                  <a:lnTo>
                    <a:pt x="614972" y="1787436"/>
                  </a:lnTo>
                  <a:lnTo>
                    <a:pt x="593636" y="1746059"/>
                  </a:lnTo>
                  <a:lnTo>
                    <a:pt x="569239" y="1708251"/>
                  </a:lnTo>
                  <a:lnTo>
                    <a:pt x="542023" y="1674355"/>
                  </a:lnTo>
                  <a:lnTo>
                    <a:pt x="512229" y="1644726"/>
                  </a:lnTo>
                  <a:lnTo>
                    <a:pt x="480123" y="1619707"/>
                  </a:lnTo>
                  <a:lnTo>
                    <a:pt x="445947" y="1599641"/>
                  </a:lnTo>
                  <a:lnTo>
                    <a:pt x="409943" y="1584871"/>
                  </a:lnTo>
                  <a:lnTo>
                    <a:pt x="372376" y="1575765"/>
                  </a:lnTo>
                  <a:lnTo>
                    <a:pt x="333502" y="1572641"/>
                  </a:lnTo>
                  <a:lnTo>
                    <a:pt x="294589" y="1575765"/>
                  </a:lnTo>
                  <a:lnTo>
                    <a:pt x="256997" y="1584871"/>
                  </a:lnTo>
                  <a:lnTo>
                    <a:pt x="220980" y="1599641"/>
                  </a:lnTo>
                  <a:lnTo>
                    <a:pt x="186791" y="1619707"/>
                  </a:lnTo>
                  <a:lnTo>
                    <a:pt x="154673" y="1644726"/>
                  </a:lnTo>
                  <a:lnTo>
                    <a:pt x="124866" y="1674355"/>
                  </a:lnTo>
                  <a:lnTo>
                    <a:pt x="97637" y="1708251"/>
                  </a:lnTo>
                  <a:lnTo>
                    <a:pt x="73228" y="1746059"/>
                  </a:lnTo>
                  <a:lnTo>
                    <a:pt x="51892" y="1787436"/>
                  </a:lnTo>
                  <a:lnTo>
                    <a:pt x="33870" y="1832038"/>
                  </a:lnTo>
                  <a:lnTo>
                    <a:pt x="19431" y="1879511"/>
                  </a:lnTo>
                  <a:lnTo>
                    <a:pt x="8801" y="1929498"/>
                  </a:lnTo>
                  <a:lnTo>
                    <a:pt x="2235" y="1981682"/>
                  </a:lnTo>
                  <a:lnTo>
                    <a:pt x="0" y="2035683"/>
                  </a:lnTo>
                  <a:lnTo>
                    <a:pt x="2235" y="2089670"/>
                  </a:lnTo>
                  <a:lnTo>
                    <a:pt x="8801" y="2141829"/>
                  </a:lnTo>
                  <a:lnTo>
                    <a:pt x="19431" y="2191816"/>
                  </a:lnTo>
                  <a:lnTo>
                    <a:pt x="33870" y="2239289"/>
                  </a:lnTo>
                  <a:lnTo>
                    <a:pt x="51892" y="2283879"/>
                  </a:lnTo>
                  <a:lnTo>
                    <a:pt x="73228" y="2325255"/>
                  </a:lnTo>
                  <a:lnTo>
                    <a:pt x="97637" y="2363063"/>
                  </a:lnTo>
                  <a:lnTo>
                    <a:pt x="124866" y="2396960"/>
                  </a:lnTo>
                  <a:lnTo>
                    <a:pt x="154673" y="2426601"/>
                  </a:lnTo>
                  <a:lnTo>
                    <a:pt x="186791" y="2451633"/>
                  </a:lnTo>
                  <a:lnTo>
                    <a:pt x="220980" y="2471699"/>
                  </a:lnTo>
                  <a:lnTo>
                    <a:pt x="256997" y="2486469"/>
                  </a:lnTo>
                  <a:lnTo>
                    <a:pt x="294589" y="2495588"/>
                  </a:lnTo>
                  <a:lnTo>
                    <a:pt x="333502" y="2498699"/>
                  </a:lnTo>
                  <a:lnTo>
                    <a:pt x="372376" y="2495588"/>
                  </a:lnTo>
                  <a:lnTo>
                    <a:pt x="409943" y="2486469"/>
                  </a:lnTo>
                  <a:lnTo>
                    <a:pt x="445947" y="2471699"/>
                  </a:lnTo>
                  <a:lnTo>
                    <a:pt x="480123" y="2451633"/>
                  </a:lnTo>
                  <a:lnTo>
                    <a:pt x="512229" y="2426601"/>
                  </a:lnTo>
                  <a:lnTo>
                    <a:pt x="542023" y="2396960"/>
                  </a:lnTo>
                  <a:lnTo>
                    <a:pt x="569239" y="2363063"/>
                  </a:lnTo>
                  <a:lnTo>
                    <a:pt x="593636" y="2325255"/>
                  </a:lnTo>
                  <a:lnTo>
                    <a:pt x="614972" y="2283879"/>
                  </a:lnTo>
                  <a:lnTo>
                    <a:pt x="632993" y="2239289"/>
                  </a:lnTo>
                  <a:lnTo>
                    <a:pt x="647433" y="2191816"/>
                  </a:lnTo>
                  <a:lnTo>
                    <a:pt x="658063" y="2141829"/>
                  </a:lnTo>
                  <a:lnTo>
                    <a:pt x="664629" y="2089670"/>
                  </a:lnTo>
                  <a:lnTo>
                    <a:pt x="666877" y="2035683"/>
                  </a:lnTo>
                  <a:close/>
                </a:path>
                <a:path w="2245359" h="3337559">
                  <a:moveTo>
                    <a:pt x="997966" y="1145921"/>
                  </a:moveTo>
                  <a:lnTo>
                    <a:pt x="889685" y="990447"/>
                  </a:lnTo>
                  <a:lnTo>
                    <a:pt x="997077" y="836422"/>
                  </a:lnTo>
                  <a:lnTo>
                    <a:pt x="886206" y="677418"/>
                  </a:lnTo>
                  <a:lnTo>
                    <a:pt x="987945" y="677418"/>
                  </a:lnTo>
                  <a:lnTo>
                    <a:pt x="987945" y="23152"/>
                  </a:lnTo>
                  <a:lnTo>
                    <a:pt x="531876" y="23152"/>
                  </a:lnTo>
                  <a:lnTo>
                    <a:pt x="531876" y="654481"/>
                  </a:lnTo>
                  <a:lnTo>
                    <a:pt x="76581" y="654481"/>
                  </a:lnTo>
                  <a:lnTo>
                    <a:pt x="76581" y="1308989"/>
                  </a:lnTo>
                  <a:lnTo>
                    <a:pt x="532485" y="1308989"/>
                  </a:lnTo>
                  <a:lnTo>
                    <a:pt x="532485" y="677418"/>
                  </a:lnTo>
                  <a:lnTo>
                    <a:pt x="642696" y="677418"/>
                  </a:lnTo>
                  <a:lnTo>
                    <a:pt x="536829" y="829437"/>
                  </a:lnTo>
                  <a:lnTo>
                    <a:pt x="646671" y="987171"/>
                  </a:lnTo>
                  <a:lnTo>
                    <a:pt x="536829" y="1144905"/>
                  </a:lnTo>
                  <a:lnTo>
                    <a:pt x="650748" y="1308481"/>
                  </a:lnTo>
                  <a:lnTo>
                    <a:pt x="764794" y="1144905"/>
                  </a:lnTo>
                  <a:lnTo>
                    <a:pt x="654812" y="987171"/>
                  </a:lnTo>
                  <a:lnTo>
                    <a:pt x="764794" y="829437"/>
                  </a:lnTo>
                  <a:lnTo>
                    <a:pt x="658799" y="677418"/>
                  </a:lnTo>
                  <a:lnTo>
                    <a:pt x="879843" y="677418"/>
                  </a:lnTo>
                  <a:lnTo>
                    <a:pt x="769112" y="836422"/>
                  </a:lnTo>
                  <a:lnTo>
                    <a:pt x="877379" y="991908"/>
                  </a:lnTo>
                  <a:lnTo>
                    <a:pt x="770001" y="1145921"/>
                  </a:lnTo>
                  <a:lnTo>
                    <a:pt x="884047" y="1309497"/>
                  </a:lnTo>
                  <a:lnTo>
                    <a:pt x="997966" y="1145921"/>
                  </a:lnTo>
                  <a:close/>
                </a:path>
                <a:path w="2245359" h="3337559">
                  <a:moveTo>
                    <a:pt x="1227201" y="1854073"/>
                  </a:moveTo>
                  <a:lnTo>
                    <a:pt x="990600" y="1533652"/>
                  </a:lnTo>
                  <a:lnTo>
                    <a:pt x="753872" y="1854073"/>
                  </a:lnTo>
                  <a:lnTo>
                    <a:pt x="982052" y="2162949"/>
                  </a:lnTo>
                  <a:lnTo>
                    <a:pt x="753872" y="2471851"/>
                  </a:lnTo>
                  <a:lnTo>
                    <a:pt x="990600" y="2792260"/>
                  </a:lnTo>
                  <a:lnTo>
                    <a:pt x="1227201" y="2471851"/>
                  </a:lnTo>
                  <a:lnTo>
                    <a:pt x="999121" y="2162949"/>
                  </a:lnTo>
                  <a:lnTo>
                    <a:pt x="1227201" y="1854073"/>
                  </a:lnTo>
                  <a:close/>
                </a:path>
                <a:path w="2245359" h="3337559">
                  <a:moveTo>
                    <a:pt x="1283881" y="3037992"/>
                  </a:moveTo>
                  <a:lnTo>
                    <a:pt x="1279017" y="3018371"/>
                  </a:lnTo>
                  <a:lnTo>
                    <a:pt x="1259382" y="3013456"/>
                  </a:lnTo>
                  <a:lnTo>
                    <a:pt x="1228255" y="3023273"/>
                  </a:lnTo>
                  <a:lnTo>
                    <a:pt x="1188643" y="3046069"/>
                  </a:lnTo>
                  <a:lnTo>
                    <a:pt x="1143558" y="3080118"/>
                  </a:lnTo>
                  <a:lnTo>
                    <a:pt x="1096010" y="3123679"/>
                  </a:lnTo>
                  <a:lnTo>
                    <a:pt x="1052461" y="3171215"/>
                  </a:lnTo>
                  <a:lnTo>
                    <a:pt x="1018413" y="3216275"/>
                  </a:lnTo>
                  <a:lnTo>
                    <a:pt x="995616" y="3255873"/>
                  </a:lnTo>
                  <a:lnTo>
                    <a:pt x="985799" y="3286988"/>
                  </a:lnTo>
                  <a:lnTo>
                    <a:pt x="990727" y="3306584"/>
                  </a:lnTo>
                  <a:lnTo>
                    <a:pt x="1010348" y="3311512"/>
                  </a:lnTo>
                  <a:lnTo>
                    <a:pt x="1041476" y="3301708"/>
                  </a:lnTo>
                  <a:lnTo>
                    <a:pt x="1081062" y="3278911"/>
                  </a:lnTo>
                  <a:lnTo>
                    <a:pt x="1126109" y="3244862"/>
                  </a:lnTo>
                  <a:lnTo>
                    <a:pt x="1173607" y="3201289"/>
                  </a:lnTo>
                  <a:lnTo>
                    <a:pt x="1217193" y="3153765"/>
                  </a:lnTo>
                  <a:lnTo>
                    <a:pt x="1251254" y="3108693"/>
                  </a:lnTo>
                  <a:lnTo>
                    <a:pt x="1274051" y="3069107"/>
                  </a:lnTo>
                  <a:lnTo>
                    <a:pt x="1283881" y="3037992"/>
                  </a:lnTo>
                  <a:close/>
                </a:path>
                <a:path w="2245359" h="3337559">
                  <a:moveTo>
                    <a:pt x="1710944" y="2473985"/>
                  </a:moveTo>
                  <a:lnTo>
                    <a:pt x="1486027" y="2169388"/>
                  </a:lnTo>
                  <a:lnTo>
                    <a:pt x="1709039" y="1867535"/>
                  </a:lnTo>
                  <a:lnTo>
                    <a:pt x="1472311" y="1547114"/>
                  </a:lnTo>
                  <a:lnTo>
                    <a:pt x="1235710" y="1867535"/>
                  </a:lnTo>
                  <a:lnTo>
                    <a:pt x="1460614" y="2172131"/>
                  </a:lnTo>
                  <a:lnTo>
                    <a:pt x="1237742" y="2473985"/>
                  </a:lnTo>
                  <a:lnTo>
                    <a:pt x="1474343" y="2794393"/>
                  </a:lnTo>
                  <a:lnTo>
                    <a:pt x="1710944" y="2473985"/>
                  </a:lnTo>
                  <a:close/>
                </a:path>
                <a:path w="2245359" h="3337559">
                  <a:moveTo>
                    <a:pt x="2245347" y="3064078"/>
                  </a:moveTo>
                  <a:lnTo>
                    <a:pt x="2237867" y="3041916"/>
                  </a:lnTo>
                  <a:lnTo>
                    <a:pt x="2215705" y="3034423"/>
                  </a:lnTo>
                  <a:lnTo>
                    <a:pt x="2182418" y="3041954"/>
                  </a:lnTo>
                  <a:lnTo>
                    <a:pt x="2141131" y="3062922"/>
                  </a:lnTo>
                  <a:lnTo>
                    <a:pt x="2094992" y="3095739"/>
                  </a:lnTo>
                  <a:lnTo>
                    <a:pt x="2047113" y="3138779"/>
                  </a:lnTo>
                  <a:lnTo>
                    <a:pt x="2004072" y="3186620"/>
                  </a:lnTo>
                  <a:lnTo>
                    <a:pt x="1996986" y="3196590"/>
                  </a:lnTo>
                  <a:lnTo>
                    <a:pt x="1991118" y="3186099"/>
                  </a:lnTo>
                  <a:lnTo>
                    <a:pt x="1945894" y="3132531"/>
                  </a:lnTo>
                  <a:lnTo>
                    <a:pt x="1892325" y="3087332"/>
                  </a:lnTo>
                  <a:lnTo>
                    <a:pt x="1840623" y="3058401"/>
                  </a:lnTo>
                  <a:lnTo>
                    <a:pt x="1796567" y="3048101"/>
                  </a:lnTo>
                  <a:lnTo>
                    <a:pt x="1765935" y="3058820"/>
                  </a:lnTo>
                  <a:lnTo>
                    <a:pt x="1755152" y="3089478"/>
                  </a:lnTo>
                  <a:lnTo>
                    <a:pt x="1765427" y="3133572"/>
                  </a:lnTo>
                  <a:lnTo>
                    <a:pt x="1794357" y="3185287"/>
                  </a:lnTo>
                  <a:lnTo>
                    <a:pt x="1839582" y="3238843"/>
                  </a:lnTo>
                  <a:lnTo>
                    <a:pt x="1893163" y="3284055"/>
                  </a:lnTo>
                  <a:lnTo>
                    <a:pt x="1944725" y="3312909"/>
                  </a:lnTo>
                  <a:lnTo>
                    <a:pt x="1950339" y="3329470"/>
                  </a:lnTo>
                  <a:lnTo>
                    <a:pt x="2005761" y="3329444"/>
                  </a:lnTo>
                  <a:lnTo>
                    <a:pt x="2047036" y="3308464"/>
                  </a:lnTo>
                  <a:lnTo>
                    <a:pt x="2093137" y="3275660"/>
                  </a:lnTo>
                  <a:lnTo>
                    <a:pt x="2140966" y="3232594"/>
                  </a:lnTo>
                  <a:lnTo>
                    <a:pt x="2184006" y="3184766"/>
                  </a:lnTo>
                  <a:lnTo>
                    <a:pt x="2216823" y="3138640"/>
                  </a:lnTo>
                  <a:lnTo>
                    <a:pt x="2237803" y="3097365"/>
                  </a:lnTo>
                  <a:lnTo>
                    <a:pt x="2245347" y="3064078"/>
                  </a:lnTo>
                  <a:close/>
                </a:path>
                <a:path w="2245359" h="3337559">
                  <a:moveTo>
                    <a:pt x="2245347" y="2595981"/>
                  </a:moveTo>
                  <a:lnTo>
                    <a:pt x="2237867" y="2573820"/>
                  </a:lnTo>
                  <a:lnTo>
                    <a:pt x="2215705" y="2566327"/>
                  </a:lnTo>
                  <a:lnTo>
                    <a:pt x="2182418" y="2573858"/>
                  </a:lnTo>
                  <a:lnTo>
                    <a:pt x="2141131" y="2594838"/>
                  </a:lnTo>
                  <a:lnTo>
                    <a:pt x="2094992" y="2627642"/>
                  </a:lnTo>
                  <a:lnTo>
                    <a:pt x="2047113" y="2670695"/>
                  </a:lnTo>
                  <a:lnTo>
                    <a:pt x="2004072" y="2718536"/>
                  </a:lnTo>
                  <a:lnTo>
                    <a:pt x="1996986" y="2728506"/>
                  </a:lnTo>
                  <a:lnTo>
                    <a:pt x="1991118" y="2718003"/>
                  </a:lnTo>
                  <a:lnTo>
                    <a:pt x="1945894" y="2664434"/>
                  </a:lnTo>
                  <a:lnTo>
                    <a:pt x="1892325" y="2619235"/>
                  </a:lnTo>
                  <a:lnTo>
                    <a:pt x="1840623" y="2590304"/>
                  </a:lnTo>
                  <a:lnTo>
                    <a:pt x="1796567" y="2580017"/>
                  </a:lnTo>
                  <a:lnTo>
                    <a:pt x="1765935" y="2590723"/>
                  </a:lnTo>
                  <a:lnTo>
                    <a:pt x="1755152" y="2621394"/>
                  </a:lnTo>
                  <a:lnTo>
                    <a:pt x="1765427" y="2665476"/>
                  </a:lnTo>
                  <a:lnTo>
                    <a:pt x="1794357" y="2717203"/>
                  </a:lnTo>
                  <a:lnTo>
                    <a:pt x="1839582" y="2770759"/>
                  </a:lnTo>
                  <a:lnTo>
                    <a:pt x="1893163" y="2815971"/>
                  </a:lnTo>
                  <a:lnTo>
                    <a:pt x="1944725" y="2844838"/>
                  </a:lnTo>
                  <a:lnTo>
                    <a:pt x="1950339" y="2861373"/>
                  </a:lnTo>
                  <a:lnTo>
                    <a:pt x="2005761" y="2861348"/>
                  </a:lnTo>
                  <a:lnTo>
                    <a:pt x="2047036" y="2840367"/>
                  </a:lnTo>
                  <a:lnTo>
                    <a:pt x="2093137" y="2807563"/>
                  </a:lnTo>
                  <a:lnTo>
                    <a:pt x="2140966" y="2764498"/>
                  </a:lnTo>
                  <a:lnTo>
                    <a:pt x="2184006" y="2716669"/>
                  </a:lnTo>
                  <a:lnTo>
                    <a:pt x="2216823" y="2670543"/>
                  </a:lnTo>
                  <a:lnTo>
                    <a:pt x="2237803" y="2629268"/>
                  </a:lnTo>
                  <a:lnTo>
                    <a:pt x="2245347" y="2595981"/>
                  </a:lnTo>
                  <a:close/>
                </a:path>
                <a:path w="2245359" h="3337559">
                  <a:moveTo>
                    <a:pt x="2245347" y="2352979"/>
                  </a:moveTo>
                  <a:lnTo>
                    <a:pt x="2237867" y="2330831"/>
                  </a:lnTo>
                  <a:lnTo>
                    <a:pt x="2215705" y="2323338"/>
                  </a:lnTo>
                  <a:lnTo>
                    <a:pt x="2182418" y="2330856"/>
                  </a:lnTo>
                  <a:lnTo>
                    <a:pt x="2141131" y="2351811"/>
                  </a:lnTo>
                  <a:lnTo>
                    <a:pt x="2094992" y="2384615"/>
                  </a:lnTo>
                  <a:lnTo>
                    <a:pt x="2047113" y="2427668"/>
                  </a:lnTo>
                  <a:lnTo>
                    <a:pt x="2004072" y="2475509"/>
                  </a:lnTo>
                  <a:lnTo>
                    <a:pt x="1996986" y="2485479"/>
                  </a:lnTo>
                  <a:lnTo>
                    <a:pt x="1991118" y="2474988"/>
                  </a:lnTo>
                  <a:lnTo>
                    <a:pt x="1945894" y="2421420"/>
                  </a:lnTo>
                  <a:lnTo>
                    <a:pt x="1892325" y="2376220"/>
                  </a:lnTo>
                  <a:lnTo>
                    <a:pt x="1840623" y="2347303"/>
                  </a:lnTo>
                  <a:lnTo>
                    <a:pt x="1796567" y="2337016"/>
                  </a:lnTo>
                  <a:lnTo>
                    <a:pt x="1765935" y="2347722"/>
                  </a:lnTo>
                  <a:lnTo>
                    <a:pt x="1755152" y="2378379"/>
                  </a:lnTo>
                  <a:lnTo>
                    <a:pt x="1765427" y="2422461"/>
                  </a:lnTo>
                  <a:lnTo>
                    <a:pt x="1794357" y="2474176"/>
                  </a:lnTo>
                  <a:lnTo>
                    <a:pt x="1839582" y="2527731"/>
                  </a:lnTo>
                  <a:lnTo>
                    <a:pt x="1893163" y="2572943"/>
                  </a:lnTo>
                  <a:lnTo>
                    <a:pt x="1944725" y="2601823"/>
                  </a:lnTo>
                  <a:lnTo>
                    <a:pt x="1950339" y="2618359"/>
                  </a:lnTo>
                  <a:lnTo>
                    <a:pt x="2005761" y="2618333"/>
                  </a:lnTo>
                  <a:lnTo>
                    <a:pt x="2047036" y="2597353"/>
                  </a:lnTo>
                  <a:lnTo>
                    <a:pt x="2093137" y="2564549"/>
                  </a:lnTo>
                  <a:lnTo>
                    <a:pt x="2140966" y="2521483"/>
                  </a:lnTo>
                  <a:lnTo>
                    <a:pt x="2184006" y="2473655"/>
                  </a:lnTo>
                  <a:lnTo>
                    <a:pt x="2216823" y="2427528"/>
                  </a:lnTo>
                  <a:lnTo>
                    <a:pt x="2237803" y="2386253"/>
                  </a:lnTo>
                  <a:lnTo>
                    <a:pt x="2245347" y="2352979"/>
                  </a:lnTo>
                  <a:close/>
                </a:path>
                <a:path w="2245359" h="3337559">
                  <a:moveTo>
                    <a:pt x="2245360" y="2838196"/>
                  </a:moveTo>
                  <a:lnTo>
                    <a:pt x="2237867" y="2816034"/>
                  </a:lnTo>
                  <a:lnTo>
                    <a:pt x="2215705" y="2808541"/>
                  </a:lnTo>
                  <a:lnTo>
                    <a:pt x="2182431" y="2816085"/>
                  </a:lnTo>
                  <a:lnTo>
                    <a:pt x="2141169" y="2837053"/>
                  </a:lnTo>
                  <a:lnTo>
                    <a:pt x="2095055" y="2869869"/>
                  </a:lnTo>
                  <a:lnTo>
                    <a:pt x="2047240" y="2912922"/>
                  </a:lnTo>
                  <a:lnTo>
                    <a:pt x="2004136" y="2960776"/>
                  </a:lnTo>
                  <a:lnTo>
                    <a:pt x="1997011" y="2970784"/>
                  </a:lnTo>
                  <a:lnTo>
                    <a:pt x="1991118" y="2960243"/>
                  </a:lnTo>
                  <a:lnTo>
                    <a:pt x="1945894" y="2906674"/>
                  </a:lnTo>
                  <a:lnTo>
                    <a:pt x="1892325" y="2861475"/>
                  </a:lnTo>
                  <a:lnTo>
                    <a:pt x="1840623" y="2832544"/>
                  </a:lnTo>
                  <a:lnTo>
                    <a:pt x="1796567" y="2822244"/>
                  </a:lnTo>
                  <a:lnTo>
                    <a:pt x="1765935" y="2832963"/>
                  </a:lnTo>
                  <a:lnTo>
                    <a:pt x="1755152" y="2863621"/>
                  </a:lnTo>
                  <a:lnTo>
                    <a:pt x="1765427" y="2907715"/>
                  </a:lnTo>
                  <a:lnTo>
                    <a:pt x="1794357" y="2959430"/>
                  </a:lnTo>
                  <a:lnTo>
                    <a:pt x="1839582" y="3012986"/>
                  </a:lnTo>
                  <a:lnTo>
                    <a:pt x="1893163" y="3058198"/>
                  </a:lnTo>
                  <a:lnTo>
                    <a:pt x="1944712" y="3087052"/>
                  </a:lnTo>
                  <a:lnTo>
                    <a:pt x="1950339" y="3103626"/>
                  </a:lnTo>
                  <a:lnTo>
                    <a:pt x="2005761" y="3103588"/>
                  </a:lnTo>
                  <a:lnTo>
                    <a:pt x="2047036" y="3082620"/>
                  </a:lnTo>
                  <a:lnTo>
                    <a:pt x="2093137" y="3049803"/>
                  </a:lnTo>
                  <a:lnTo>
                    <a:pt x="2140966" y="3006737"/>
                  </a:lnTo>
                  <a:lnTo>
                    <a:pt x="2184057" y="2958896"/>
                  </a:lnTo>
                  <a:lnTo>
                    <a:pt x="2216874" y="2912770"/>
                  </a:lnTo>
                  <a:lnTo>
                    <a:pt x="2237841" y="2871482"/>
                  </a:lnTo>
                  <a:lnTo>
                    <a:pt x="2245360" y="2838196"/>
                  </a:lnTo>
                  <a:close/>
                </a:path>
              </a:pathLst>
            </a:custGeom>
            <a:solidFill>
              <a:srgbClr val="F1F1F1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87594" y="4250578"/>
            <a:ext cx="1995805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Не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позднее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чем</a:t>
            </a:r>
            <a:r>
              <a:rPr sz="900" dirty="0">
                <a:latin typeface="Calibri"/>
                <a:cs typeface="Calibri"/>
              </a:rPr>
              <a:t> за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10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дней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до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даты</a:t>
            </a:r>
            <a:endParaRPr sz="900" dirty="0">
              <a:latin typeface="Calibri"/>
              <a:cs typeface="Calibri"/>
            </a:endParaRPr>
          </a:p>
          <a:p>
            <a:pPr marL="12065" marR="5080" algn="ctr">
              <a:lnSpc>
                <a:spcPts val="1090"/>
              </a:lnSpc>
              <a:spcBef>
                <a:spcPts val="25"/>
              </a:spcBef>
            </a:pPr>
            <a:r>
              <a:rPr sz="900" spc="-5" dirty="0">
                <a:latin typeface="Calibri"/>
                <a:cs typeface="Calibri"/>
              </a:rPr>
              <a:t>проведения размещаются объявления </a:t>
            </a:r>
            <a:r>
              <a:rPr sz="900" dirty="0">
                <a:latin typeface="Calibri"/>
                <a:cs typeface="Calibri"/>
              </a:rPr>
              <a:t>о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проведении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публичных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слушаний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03936" y="5132411"/>
            <a:ext cx="1270102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Итог</a:t>
            </a:r>
            <a:r>
              <a:rPr sz="900" spc="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вый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</a:t>
            </a:r>
            <a:r>
              <a:rPr sz="900" spc="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ку</a:t>
            </a:r>
            <a:r>
              <a:rPr sz="900" spc="5" dirty="0">
                <a:latin typeface="Calibri"/>
                <a:cs typeface="Calibri"/>
              </a:rPr>
              <a:t>м</a:t>
            </a:r>
            <a:r>
              <a:rPr sz="900" spc="-5" dirty="0">
                <a:latin typeface="Calibri"/>
                <a:cs typeface="Calibri"/>
              </a:rPr>
              <a:t>е</a:t>
            </a:r>
            <a:r>
              <a:rPr sz="900" dirty="0">
                <a:latin typeface="Calibri"/>
                <a:cs typeface="Calibri"/>
              </a:rPr>
              <a:t>нт  </a:t>
            </a:r>
            <a:r>
              <a:rPr sz="900" spc="-5" dirty="0">
                <a:latin typeface="Calibri"/>
                <a:cs typeface="Calibri"/>
              </a:rPr>
              <a:t>размещается</a:t>
            </a:r>
            <a:r>
              <a:rPr sz="900" dirty="0">
                <a:latin typeface="Calibri"/>
                <a:cs typeface="Calibri"/>
              </a:rPr>
              <a:t> на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 err="1">
                <a:latin typeface="Calibri"/>
                <a:cs typeface="Calibri"/>
              </a:rPr>
              <a:t>оф</a:t>
            </a:r>
            <a:r>
              <a:rPr sz="900" spc="5" dirty="0" err="1">
                <a:latin typeface="Calibri"/>
                <a:cs typeface="Calibri"/>
              </a:rPr>
              <a:t>и</a:t>
            </a:r>
            <a:r>
              <a:rPr sz="900" dirty="0" err="1">
                <a:latin typeface="Calibri"/>
                <a:cs typeface="Calibri"/>
              </a:rPr>
              <a:t>циал</a:t>
            </a:r>
            <a:r>
              <a:rPr sz="900" spc="-10" dirty="0" err="1">
                <a:latin typeface="Calibri"/>
                <a:cs typeface="Calibri"/>
              </a:rPr>
              <a:t>ь</a:t>
            </a:r>
            <a:r>
              <a:rPr sz="900" dirty="0" err="1">
                <a:latin typeface="Calibri"/>
                <a:cs typeface="Calibri"/>
              </a:rPr>
              <a:t>ном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 err="1" smtClean="0">
                <a:latin typeface="Calibri"/>
                <a:cs typeface="Calibri"/>
              </a:rPr>
              <a:t>са</a:t>
            </a:r>
            <a:r>
              <a:rPr sz="900" spc="5" dirty="0" err="1" smtClean="0">
                <a:latin typeface="Calibri"/>
                <a:cs typeface="Calibri"/>
              </a:rPr>
              <a:t>й</a:t>
            </a:r>
            <a:r>
              <a:rPr sz="900" spc="-5" dirty="0" err="1" smtClean="0">
                <a:latin typeface="Calibri"/>
                <a:cs typeface="Calibri"/>
              </a:rPr>
              <a:t>те</a:t>
            </a:r>
            <a:endParaRPr lang="ru-RU" sz="900" spc="-5" dirty="0" smtClean="0"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 smtClean="0">
                <a:cs typeface="Calibri"/>
                <a:hlinkClick r:id="rId12"/>
              </a:rPr>
              <a:t>http</a:t>
            </a:r>
            <a:r>
              <a:rPr lang="en-US" sz="900" dirty="0">
                <a:cs typeface="Calibri"/>
                <a:hlinkClick r:id="rId12"/>
              </a:rPr>
              <a:t>://</a:t>
            </a:r>
            <a:r>
              <a:rPr lang="ru-RU" sz="900" dirty="0" err="1">
                <a:cs typeface="Calibri"/>
                <a:hlinkClick r:id="rId12"/>
              </a:rPr>
              <a:t>мотыгинский-район.рф</a:t>
            </a:r>
            <a:r>
              <a:rPr lang="ru-RU" sz="900" dirty="0" smtClean="0">
                <a:cs typeface="Calibri"/>
                <a:hlinkClick r:id="rId12"/>
              </a:rPr>
              <a:t>/</a:t>
            </a:r>
            <a:endParaRPr lang="ru-RU" sz="900" dirty="0" smtClean="0">
              <a:cs typeface="Calibri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23368"/>
            <a:ext cx="7462011" cy="4766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53562" y="39827"/>
            <a:ext cx="57094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 МП «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РАЗВИТИЕ ТРАНСПОРТНОЙ СИСТЕМЫ В МОТЫГИНСКОМ РАЙОНЕ</a:t>
            </a: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»</a:t>
            </a:r>
            <a:endParaRPr sz="1400" b="1" dirty="0">
              <a:solidFill>
                <a:srgbClr val="17375E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645" y="3657600"/>
            <a:ext cx="5817617" cy="2010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solidFill>
                  <a:srgbClr val="3CA4C1"/>
                </a:solidFill>
                <a:latin typeface="Calibri"/>
                <a:cs typeface="Calibri"/>
              </a:rPr>
              <a:t>ПЛАНИРУЕТСЯ:</a:t>
            </a:r>
            <a:endParaRPr lang="ru-RU" sz="1200" b="1" spc="-25" dirty="0" smtClean="0">
              <a:solidFill>
                <a:srgbClr val="3CA4C1"/>
              </a:solidFill>
              <a:latin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/>
              <a:t>финансовое </a:t>
            </a:r>
            <a:r>
              <a:rPr lang="ru-RU" sz="1200" dirty="0"/>
              <a:t>обеспечение затрат, возникающих в результате </a:t>
            </a:r>
            <a:r>
              <a:rPr lang="ru-RU" sz="1200" dirty="0" smtClean="0"/>
              <a:t>пассажирских перевозок автомобильным транспортом  21,70 млн. руб.;</a:t>
            </a:r>
            <a:endParaRPr lang="ru-RU" sz="1200" dirty="0"/>
          </a:p>
          <a:p>
            <a:pPr marL="171450" indent="-171450">
              <a:buFontTx/>
              <a:buChar char="-"/>
            </a:pPr>
            <a:r>
              <a:rPr lang="ru-RU" sz="1200" dirty="0"/>
              <a:t>финансовое обеспечение затрат, возникающих в результате </a:t>
            </a:r>
            <a:r>
              <a:rPr lang="ru-RU" sz="1200" dirty="0" smtClean="0"/>
              <a:t>пассажирских перевозок водным транспортом 5,27 </a:t>
            </a:r>
            <a:r>
              <a:rPr lang="ru-RU" sz="1200" dirty="0"/>
              <a:t>млн. руб.;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/>
              <a:t>инвентаризация </a:t>
            </a:r>
            <a:r>
              <a:rPr lang="ru-RU" sz="1200" dirty="0"/>
              <a:t>и паспортизация объектов дорожного хозяйства </a:t>
            </a:r>
            <a:r>
              <a:rPr lang="ru-RU" sz="1200" dirty="0" smtClean="0"/>
              <a:t>0,57 млн. руб.;</a:t>
            </a:r>
            <a:endParaRPr lang="ru-RU" sz="1200" dirty="0"/>
          </a:p>
          <a:p>
            <a:pPr marL="171450" lvl="0" indent="-171450">
              <a:buFontTx/>
              <a:buChar char="-"/>
            </a:pPr>
            <a:r>
              <a:rPr lang="ru-RU" sz="1200" dirty="0" smtClean="0"/>
              <a:t>повышение </a:t>
            </a:r>
            <a:r>
              <a:rPr lang="ru-RU" sz="1200" dirty="0"/>
              <a:t>безопасности дорожного </a:t>
            </a:r>
            <a:r>
              <a:rPr lang="ru-RU" sz="1200" dirty="0" smtClean="0"/>
              <a:t>движения  0,05 млн. руб.; 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/>
              <a:t>содержание автомобильных дорог 3,83 млн. руб.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/>
              <a:t>ремонт </a:t>
            </a:r>
            <a:r>
              <a:rPr lang="ru-RU" sz="1200" dirty="0"/>
              <a:t>и капитальный ремонт </a:t>
            </a:r>
            <a:r>
              <a:rPr lang="ru-RU" sz="1200" dirty="0" smtClean="0"/>
              <a:t>автомобильных </a:t>
            </a:r>
            <a:r>
              <a:rPr lang="ru-RU" sz="1200" dirty="0"/>
              <a:t>дорог </a:t>
            </a:r>
            <a:r>
              <a:rPr lang="ru-RU" sz="1200" dirty="0" smtClean="0"/>
              <a:t>- 9,32 млн. руб..</a:t>
            </a:r>
            <a:endParaRPr lang="ru-RU" sz="1200" dirty="0"/>
          </a:p>
          <a:p>
            <a:pPr marL="171450" lvl="0" indent="-171450">
              <a:buFontTx/>
              <a:buChar char="-"/>
            </a:pPr>
            <a:endParaRPr lang="ru-RU" sz="120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5583" y="499998"/>
            <a:ext cx="8013446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cs typeface="Segoe UI"/>
              </a:rPr>
              <a:t>Цели программы: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cs typeface="Segoe UI"/>
              </a:rPr>
              <a:t>1. Повышение </a:t>
            </a:r>
            <a:r>
              <a:rPr lang="ru-RU" sz="1200" b="1" dirty="0">
                <a:solidFill>
                  <a:srgbClr val="002060"/>
                </a:solidFill>
                <a:cs typeface="Segoe UI"/>
              </a:rPr>
              <a:t>доступности транспортных услуг для населения;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cs typeface="Segoe UI"/>
              </a:rPr>
              <a:t>2. Развитие </a:t>
            </a:r>
            <a:r>
              <a:rPr lang="ru-RU" sz="1200" b="1" dirty="0">
                <a:solidFill>
                  <a:srgbClr val="002060"/>
                </a:solidFill>
                <a:cs typeface="Segoe UI"/>
              </a:rPr>
              <a:t>современной и эффективной транспортной инфраструктуры и повышение безопасности дорожного движения;</a:t>
            </a:r>
          </a:p>
          <a:p>
            <a:r>
              <a:rPr lang="ru-RU" sz="1200" b="1" dirty="0" smtClean="0">
                <a:solidFill>
                  <a:srgbClr val="002060"/>
                </a:solidFill>
                <a:cs typeface="Segoe UI"/>
              </a:rPr>
              <a:t>3. Формирование </a:t>
            </a:r>
            <a:r>
              <a:rPr lang="ru-RU" sz="1200" b="1" dirty="0">
                <a:solidFill>
                  <a:srgbClr val="002060"/>
                </a:solidFill>
                <a:cs typeface="Segoe UI"/>
              </a:rPr>
              <a:t>и поддержание современной информационной и телекоммуникационной </a:t>
            </a:r>
            <a:r>
              <a:rPr lang="ru-RU" sz="1200" b="1" dirty="0" smtClean="0">
                <a:solidFill>
                  <a:srgbClr val="002060"/>
                </a:solidFill>
                <a:cs typeface="Segoe UI"/>
              </a:rPr>
              <a:t>инфраструктуры.</a:t>
            </a:r>
            <a:endParaRPr sz="1200" b="1" dirty="0">
              <a:solidFill>
                <a:srgbClr val="002060"/>
              </a:solidFill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38438" y="6401206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5800" y="1435510"/>
            <a:ext cx="801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ru-RU" sz="1200" dirty="0"/>
              <a:t>На реализацию </a:t>
            </a:r>
            <a:r>
              <a:rPr lang="ru-RU" sz="1200" dirty="0" smtClean="0"/>
              <a:t>программы в </a:t>
            </a:r>
            <a:r>
              <a:rPr lang="ru-RU" sz="1200" dirty="0"/>
              <a:t>2022-2024 годах предусматриваются расходы в сумме в сумме </a:t>
            </a:r>
            <a:r>
              <a:rPr lang="ru-RU" sz="1200" dirty="0" smtClean="0"/>
              <a:t>122,30 млн. </a:t>
            </a:r>
            <a:r>
              <a:rPr lang="ru-RU" sz="1200" dirty="0"/>
              <a:t>рублей, в том числе по годам</a:t>
            </a:r>
            <a:r>
              <a:rPr lang="ru-RU" sz="1200" dirty="0" smtClean="0"/>
              <a:t>:</a:t>
            </a:r>
          </a:p>
        </p:txBody>
      </p:sp>
      <p:pic>
        <p:nvPicPr>
          <p:cNvPr id="7170" name="Picture 2" descr="https://static8.depositphotos.com/1485980/1044/v/950/depositphotos_10445999-stock-illustration-set-of-transport-icon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71664" r="8995" b="12750"/>
          <a:stretch/>
        </p:blipFill>
        <p:spPr bwMode="auto">
          <a:xfrm>
            <a:off x="6302755" y="4623484"/>
            <a:ext cx="2760218" cy="15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34968"/>
              </p:ext>
            </p:extLst>
          </p:nvPr>
        </p:nvGraphicFramePr>
        <p:xfrm>
          <a:off x="747165" y="1673048"/>
          <a:ext cx="5810098" cy="1892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4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729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2022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2023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2022-2024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Мотыгинского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37,27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37,29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37,31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111,87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844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27,99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28,01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28,04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84,04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9,28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smtClean="0">
                          <a:solidFill>
                            <a:schemeClr val="tx1"/>
                          </a:solidFill>
                          <a:effectLst/>
                        </a:rPr>
                        <a:t>9,28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9,28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27,83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79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ФЭУ АМР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3,48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3,48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3,48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10,43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733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3,48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3,48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3,48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10,43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05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40,74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40,76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40,79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122,30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114" marR="3311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1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ель)))\Downloads\scale_1200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55" y="476630"/>
            <a:ext cx="1340993" cy="10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5450" y="0"/>
            <a:ext cx="7448549" cy="4766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89352" y="0"/>
            <a:ext cx="63099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2"/>
                </a:solidFill>
              </a:rPr>
              <a:t>МП «Обеспечение </a:t>
            </a:r>
            <a:r>
              <a:rPr lang="ru-RU" sz="1400" b="1" cap="all" dirty="0">
                <a:solidFill>
                  <a:schemeClr val="tx2"/>
                </a:solidFill>
              </a:rPr>
              <a:t>доступным и комфортным жильем жителей Мотыгинского района»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7355" y="762000"/>
            <a:ext cx="8533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Цель программы - улучшение </a:t>
            </a:r>
            <a:r>
              <a:rPr lang="ru-RU" sz="1400" b="1" dirty="0">
                <a:solidFill>
                  <a:schemeClr val="tx2"/>
                </a:solidFill>
              </a:rPr>
              <a:t>жилищных условий населения Мотыгинского района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7198" y="1371600"/>
            <a:ext cx="4114802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/>
              <a:t>Бюджетные средства на реализацию Программы распределены между ГРБС следующим образом: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cs typeface="Calibri"/>
              </a:rPr>
              <a:t>млн. руб.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43004"/>
              </p:ext>
            </p:extLst>
          </p:nvPr>
        </p:nvGraphicFramePr>
        <p:xfrm>
          <a:off x="457198" y="1905000"/>
          <a:ext cx="4114802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9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8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984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ГРБС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2022-2024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89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Администрация Мотыгинского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8,95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8,85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8,85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26,65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948">
                <a:tc>
                  <a:txBody>
                    <a:bodyPr/>
                    <a:lstStyle/>
                    <a:p>
                      <a:pPr indent="1714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 том числе за счет средств: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948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районного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3,79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3,69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3,69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11,17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764"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5,16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5,16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5,16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900" dirty="0" smtClean="0">
                          <a:effectLst/>
                        </a:rPr>
                        <a:t>15,48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81" marR="5998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2" name="object 25"/>
          <p:cNvSpPr txBox="1"/>
          <p:nvPr/>
        </p:nvSpPr>
        <p:spPr>
          <a:xfrm>
            <a:off x="4800599" y="1333987"/>
            <a:ext cx="3893013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070"/>
              </a:lnSpc>
              <a:spcBef>
                <a:spcPts val="140"/>
              </a:spcBef>
            </a:pPr>
            <a:r>
              <a:rPr lang="ru-RU" sz="900" b="1" dirty="0">
                <a:solidFill>
                  <a:srgbClr val="00ABB4"/>
                </a:solidFill>
                <a:latin typeface="Arial"/>
                <a:cs typeface="Arial"/>
              </a:rPr>
              <a:t>В</a:t>
            </a:r>
            <a:r>
              <a:rPr lang="ru-RU" sz="900" b="1" spc="229" dirty="0">
                <a:solidFill>
                  <a:srgbClr val="00ABB4"/>
                </a:solidFill>
                <a:latin typeface="Arial"/>
                <a:cs typeface="Arial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2022 году</a:t>
            </a:r>
            <a:r>
              <a:rPr lang="ru-RU" sz="900" b="1" spc="28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на</a:t>
            </a:r>
            <a:r>
              <a:rPr lang="ru-RU" sz="900" b="1" spc="28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данную программу будет направлено</a:t>
            </a:r>
            <a:r>
              <a:rPr lang="ru-RU" sz="900" b="1" spc="45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 smtClean="0">
                <a:solidFill>
                  <a:srgbClr val="00ABB4"/>
                </a:solidFill>
                <a:cs typeface="Calibri"/>
              </a:rPr>
              <a:t>8,95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миллионов </a:t>
            </a:r>
            <a:r>
              <a:rPr lang="ru-RU" sz="900" b="1" spc="-19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рублей</a:t>
            </a:r>
            <a:r>
              <a:rPr lang="ru-RU" sz="900" b="1" spc="19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или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 smtClean="0">
                <a:solidFill>
                  <a:srgbClr val="00ABB4"/>
                </a:solidFill>
                <a:cs typeface="Calibri"/>
              </a:rPr>
              <a:t>0,93</a:t>
            </a:r>
            <a:r>
              <a:rPr lang="ru-RU" sz="900" b="1" spc="-15" dirty="0" smtClean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dirty="0">
                <a:solidFill>
                  <a:srgbClr val="00ABB4"/>
                </a:solidFill>
                <a:cs typeface="Calibri"/>
              </a:rPr>
              <a:t>%</a:t>
            </a:r>
            <a:r>
              <a:rPr lang="ru-RU" sz="900" b="1" spc="19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от общего</a:t>
            </a:r>
            <a:r>
              <a:rPr lang="ru-RU" sz="900" b="1" spc="5" dirty="0">
                <a:solidFill>
                  <a:srgbClr val="00ABB4"/>
                </a:solidFill>
                <a:cs typeface="Calibri"/>
              </a:rPr>
              <a:t>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объема</a:t>
            </a:r>
            <a:r>
              <a:rPr lang="ru-RU" sz="900" b="1" spc="-10" dirty="0">
                <a:solidFill>
                  <a:srgbClr val="00ABB4"/>
                </a:solidFill>
                <a:cs typeface="Calibri"/>
              </a:rPr>
              <a:t> программных </a:t>
            </a:r>
            <a:r>
              <a:rPr lang="ru-RU" sz="900" b="1" spc="-5" dirty="0">
                <a:solidFill>
                  <a:srgbClr val="00ABB4"/>
                </a:solidFill>
                <a:cs typeface="Calibri"/>
              </a:rPr>
              <a:t>расходов:</a:t>
            </a:r>
            <a:endParaRPr lang="ru-RU" sz="900" dirty="0">
              <a:solidFill>
                <a:srgbClr val="00ABB4"/>
              </a:solidFill>
              <a:cs typeface="Calibri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74973" y="1752600"/>
            <a:ext cx="41442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Обеспечение </a:t>
            </a:r>
            <a:r>
              <a:rPr lang="ru-RU" sz="900" dirty="0"/>
              <a:t>социальной выплаты молодым семьям на приобретение (строительство) жилья </a:t>
            </a:r>
            <a:r>
              <a:rPr lang="ru-RU" sz="900" dirty="0" smtClean="0"/>
              <a:t>в </a:t>
            </a:r>
            <a:r>
              <a:rPr lang="ru-RU" sz="900" spc="-5" dirty="0">
                <a:cs typeface="Calibri"/>
              </a:rPr>
              <a:t>размере </a:t>
            </a:r>
            <a:r>
              <a:rPr lang="ru-RU" sz="900" dirty="0">
                <a:cs typeface="Calibri"/>
              </a:rPr>
              <a:t>–</a:t>
            </a:r>
            <a:r>
              <a:rPr lang="ru-RU" sz="900" spc="-5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0,70 млн</a:t>
            </a:r>
            <a:r>
              <a:rPr lang="ru-RU" sz="900" spc="-5" dirty="0">
                <a:cs typeface="Calibri"/>
              </a:rPr>
              <a:t>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руб.</a:t>
            </a:r>
            <a:endParaRPr lang="ru-RU" sz="900" spc="-5" dirty="0"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Актуализация </a:t>
            </a:r>
            <a:r>
              <a:rPr lang="ru-RU" sz="900" dirty="0"/>
              <a:t>схемы территориального планирования Мотыгинского района, для уточнения границ межселенной территории (бывший п. </a:t>
            </a:r>
            <a:r>
              <a:rPr lang="ru-RU" sz="900" dirty="0" err="1"/>
              <a:t>Партизанск</a:t>
            </a:r>
            <a:r>
              <a:rPr lang="ru-RU" sz="900" dirty="0" smtClean="0"/>
              <a:t>) </a:t>
            </a:r>
            <a:r>
              <a:rPr lang="ru-RU" sz="900" dirty="0" smtClean="0">
                <a:cs typeface="Calibri"/>
              </a:rPr>
              <a:t>–</a:t>
            </a:r>
            <a:r>
              <a:rPr lang="ru-RU" sz="900" spc="-5" dirty="0" smtClean="0">
                <a:cs typeface="Calibri"/>
              </a:rPr>
              <a:t> 0,10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руб.</a:t>
            </a:r>
            <a:endParaRPr lang="ru-RU" sz="9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Оплата </a:t>
            </a:r>
            <a:r>
              <a:rPr lang="ru-RU" sz="900" dirty="0"/>
              <a:t>взносов за капитальный ремонт региональному </a:t>
            </a:r>
            <a:r>
              <a:rPr lang="ru-RU" sz="900" dirty="0" smtClean="0"/>
              <a:t>фонду</a:t>
            </a:r>
            <a:r>
              <a:rPr lang="ru-RU" sz="900" dirty="0"/>
              <a:t> </a:t>
            </a:r>
            <a:r>
              <a:rPr lang="ru-RU" sz="900" dirty="0" smtClean="0">
                <a:cs typeface="Calibri"/>
              </a:rPr>
              <a:t>–</a:t>
            </a:r>
            <a:r>
              <a:rPr lang="ru-RU" sz="900" spc="-5" dirty="0" smtClean="0">
                <a:cs typeface="Calibri"/>
              </a:rPr>
              <a:t> 0,13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руб.</a:t>
            </a:r>
            <a:endParaRPr lang="ru-RU" sz="9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Содержание </a:t>
            </a:r>
            <a:r>
              <a:rPr lang="ru-RU" sz="900" dirty="0"/>
              <a:t>объектов жилищного </a:t>
            </a:r>
            <a:r>
              <a:rPr lang="ru-RU" sz="900" dirty="0" smtClean="0"/>
              <a:t>фонда </a:t>
            </a:r>
            <a:r>
              <a:rPr lang="ru-RU" sz="900" dirty="0">
                <a:cs typeface="Calibri"/>
              </a:rPr>
              <a:t>–</a:t>
            </a:r>
            <a:r>
              <a:rPr lang="ru-RU" sz="900" spc="-5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2,87 млн</a:t>
            </a:r>
            <a:r>
              <a:rPr lang="ru-RU" sz="900" spc="-5" dirty="0">
                <a:cs typeface="Calibri"/>
              </a:rPr>
              <a:t>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руб.</a:t>
            </a:r>
            <a:endParaRPr lang="ru-RU" sz="9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Обеспечение </a:t>
            </a:r>
            <a:r>
              <a:rPr lang="ru-RU" sz="900" dirty="0"/>
              <a:t>жилыми помещениями детей-сирот и </a:t>
            </a:r>
            <a:r>
              <a:rPr lang="ru-RU" sz="900" dirty="0" smtClean="0"/>
              <a:t>детей, оставшихся без попечения родителей </a:t>
            </a:r>
            <a:r>
              <a:rPr lang="ru-RU" sz="900" dirty="0">
                <a:cs typeface="Calibri"/>
              </a:rPr>
              <a:t>–</a:t>
            </a:r>
            <a:r>
              <a:rPr lang="ru-RU" sz="900" spc="-5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 4,35 млн</a:t>
            </a:r>
            <a:r>
              <a:rPr lang="ru-RU" sz="900" spc="-5" dirty="0">
                <a:cs typeface="Calibri"/>
              </a:rPr>
              <a:t>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руб.</a:t>
            </a:r>
            <a:endParaRPr lang="ru-RU" sz="9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Обеспечение </a:t>
            </a:r>
            <a:r>
              <a:rPr lang="ru-RU" sz="900" dirty="0"/>
              <a:t>деятельности специалиста, осуществляющего переданные государственные полномочия по переселению граждан из районов Крайнего Севера и приравненных к ним </a:t>
            </a:r>
            <a:r>
              <a:rPr lang="ru-RU" sz="900" dirty="0" smtClean="0"/>
              <a:t>местностей – 0,80</a:t>
            </a:r>
            <a:r>
              <a:rPr lang="ru-RU" sz="900" spc="-5" dirty="0" smtClean="0">
                <a:cs typeface="Calibri"/>
              </a:rPr>
              <a:t> </a:t>
            </a:r>
            <a:r>
              <a:rPr lang="ru-RU" sz="900" spc="-5" dirty="0">
                <a:cs typeface="Calibri"/>
              </a:rPr>
              <a:t>млн.</a:t>
            </a:r>
            <a:r>
              <a:rPr lang="ru-RU" sz="900" dirty="0">
                <a:cs typeface="Calibri"/>
              </a:rPr>
              <a:t> </a:t>
            </a:r>
            <a:r>
              <a:rPr lang="ru-RU" sz="900" spc="-5" dirty="0" smtClean="0">
                <a:cs typeface="Calibri"/>
              </a:rPr>
              <a:t>руб.</a:t>
            </a:r>
            <a:endParaRPr lang="ru-RU" sz="9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3351" y="3505200"/>
            <a:ext cx="4271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>
              <a:lnSpc>
                <a:spcPct val="100000"/>
              </a:lnSpc>
            </a:pPr>
            <a:r>
              <a:rPr lang="ru-RU" sz="900" b="1" spc="-5" dirty="0">
                <a:cs typeface="Calibri"/>
              </a:rPr>
              <a:t>Планируется : </a:t>
            </a:r>
          </a:p>
          <a:p>
            <a:pPr marL="184150" marR="63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900" b="1" dirty="0" smtClean="0"/>
              <a:t>Выдача свидетельств молодым семьям на </a:t>
            </a:r>
            <a:r>
              <a:rPr lang="ru-RU" sz="900" b="1" dirty="0"/>
              <a:t>приобретение (строительства) </a:t>
            </a:r>
            <a:r>
              <a:rPr lang="ru-RU" sz="900" b="1" dirty="0" smtClean="0"/>
              <a:t>жилья;</a:t>
            </a:r>
          </a:p>
          <a:p>
            <a:pPr marL="184150" marR="63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900" b="1" dirty="0" smtClean="0"/>
              <a:t>Актуализовать схему </a:t>
            </a:r>
            <a:r>
              <a:rPr lang="ru-RU" sz="900" b="1" dirty="0"/>
              <a:t>территориального </a:t>
            </a:r>
            <a:r>
              <a:rPr lang="ru-RU" sz="900" b="1" dirty="0" smtClean="0"/>
              <a:t>планирования Мотыгинского района, </a:t>
            </a:r>
            <a:r>
              <a:rPr lang="ru-RU" sz="900" b="1" dirty="0"/>
              <a:t>для уточнения границ межселенной </a:t>
            </a:r>
            <a:r>
              <a:rPr lang="ru-RU" sz="900" b="1" dirty="0" smtClean="0"/>
              <a:t>территории;</a:t>
            </a:r>
          </a:p>
          <a:p>
            <a:pPr marL="184150" marR="63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900" b="1" dirty="0" smtClean="0"/>
              <a:t>Обеспечение </a:t>
            </a:r>
            <a:r>
              <a:rPr lang="ru-RU" sz="900" b="1" dirty="0"/>
              <a:t>жилыми помещениями детей-сирот и детей, оставшихся без попечения родителей, лиц из числа детей-сирот и детей, оставшихся без попечения </a:t>
            </a:r>
            <a:r>
              <a:rPr lang="ru-RU" sz="900" b="1" dirty="0" smtClean="0"/>
              <a:t>родителей</a:t>
            </a:r>
            <a:r>
              <a:rPr lang="ru-RU" sz="900" b="1" dirty="0"/>
              <a:t>.</a:t>
            </a:r>
          </a:p>
        </p:txBody>
      </p:sp>
      <p:pic>
        <p:nvPicPr>
          <p:cNvPr id="1025" name="Picture 1" descr="C:\Users\Нинель)))\Downloads\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63" y="3962401"/>
            <a:ext cx="3228083" cy="24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нель)))\Downloads\ocenka-nedvizhimosti-dlya-ipoteki-1-1024x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26" y="5030390"/>
            <a:ext cx="2654300" cy="14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DE163-8E63-48C9-94E8-A02FACBBF1F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7504" y="990600"/>
            <a:ext cx="4392488" cy="532655"/>
          </a:xfrm>
          <a:prstGeom prst="roundRect">
            <a:avLst>
              <a:gd name="adj" fmla="val 277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200" b="1" i="1" dirty="0" smtClean="0">
                <a:cs typeface="Times New Roman" pitchFamily="18" charset="0"/>
              </a:rPr>
              <a:t>Обеспечение деятельности Главы муниципального образования</a:t>
            </a:r>
            <a:r>
              <a:rPr lang="ru-RU" sz="1200" b="1" i="1" dirty="0" smtClean="0"/>
              <a:t> 2,1 млн. руб.</a:t>
            </a:r>
            <a:endParaRPr lang="ru-RU" sz="12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830" y="1676400"/>
            <a:ext cx="4392000" cy="648072"/>
          </a:xfrm>
          <a:prstGeom prst="roundRect">
            <a:avLst>
              <a:gd name="adj" fmla="val 291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председателя, заместителя председателя, депутатов и аппарата Мотыгинского районного Совета депутатов 7,9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152" y="2419331"/>
            <a:ext cx="439200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администрации Мотыгинского района 32,9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3068960"/>
            <a:ext cx="439200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Функционирование Контрольно- счетного органа Мотыгинского района 2,6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3609020"/>
            <a:ext cx="439200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Резервные фонды 0,2 млн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4041068"/>
            <a:ext cx="4392000" cy="36004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Осуществление уведомительной регистрации коллективных договоров 0,05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152" y="4561878"/>
            <a:ext cx="439200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Оплата исполнительных листов 0,5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5013176"/>
            <a:ext cx="439200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аккарицидных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обработок мест массового отдыха населения 0,03млн.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517232"/>
            <a:ext cx="439200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комиссии по делам несовершеннолетних и защите их  прав 0,8млн.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830" y="6051022"/>
            <a:ext cx="4392000" cy="372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первичному воинскому учету 1,9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574209" y="990600"/>
            <a:ext cx="4392000" cy="5326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 b="1" i="1" dirty="0" smtClean="0"/>
          </a:p>
          <a:p>
            <a:pPr algn="ctr">
              <a:buNone/>
            </a:pPr>
            <a:r>
              <a:rPr lang="ru-RU" sz="1200" b="1" i="1" dirty="0" smtClean="0"/>
              <a:t>Осуществление деятельности по опеке и попечительству совершеннолетних граждан 0,9  млн.руб.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8930" y="1676400"/>
            <a:ext cx="439200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0,01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2446506"/>
            <a:ext cx="4392000" cy="50405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градостроительной деятельности0,02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16693" y="3068960"/>
            <a:ext cx="439200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Содержание объектов недвижимого имущества, за исключением объектов жилищного фонда 0,4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6364" y="3741989"/>
            <a:ext cx="43920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МКУ «Служба земельно-имущественных отношений Мотыгинского района» 4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6364" y="4424425"/>
            <a:ext cx="439200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МКУ «Централизованная бухгалтерия муниципального образования Мотыгинский район» 58,9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6364" y="5121188"/>
            <a:ext cx="43920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Осуществление части полномочий по исполнению бюджета поселения, ведения бухгалтерского учета и  формирования бюджетной отчетности58,9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57495" y="5798994"/>
            <a:ext cx="439200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Создание и обеспечение деятельности административных комиссий 0,09 млн. руб.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5451" y="0"/>
            <a:ext cx="7448549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1400" y="3601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НЕПРОГРАММНЫЕ РАСХОДЫ МОТЫГИНСКОГО РАЙОНА НА 2022 ГОД</a:t>
            </a:r>
          </a:p>
        </p:txBody>
      </p:sp>
    </p:spTree>
    <p:extLst>
      <p:ext uri="{BB962C8B-B14F-4D97-AF65-F5344CB8AC3E}">
        <p14:creationId xmlns:p14="http://schemas.microsoft.com/office/powerpoint/2010/main" val="24949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0"/>
            <a:ext cx="7286624" cy="4766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266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ПАРАМЕТРЫ</a:t>
            </a:r>
            <a:r>
              <a:rPr spc="-60" dirty="0"/>
              <a:t> </a:t>
            </a:r>
            <a:r>
              <a:rPr spc="-25" dirty="0"/>
              <a:t>БЮДЖЕТА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33400" y="3886200"/>
            <a:ext cx="3970020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87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По</a:t>
            </a:r>
            <a:r>
              <a:rPr sz="1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состоянию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43E"/>
                </a:solidFill>
                <a:latin typeface="Calibri"/>
                <a:cs typeface="Calibri"/>
              </a:rPr>
              <a:t>на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1</a:t>
            </a:r>
            <a:r>
              <a:rPr sz="1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0F243E"/>
                </a:solidFill>
                <a:latin typeface="Calibri"/>
                <a:cs typeface="Calibri"/>
              </a:rPr>
              <a:t>января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10" dirty="0" smtClean="0">
                <a:solidFill>
                  <a:srgbClr val="0F243E"/>
                </a:solidFill>
                <a:latin typeface="Calibri"/>
                <a:cs typeface="Calibri"/>
              </a:rPr>
              <a:t>202</a:t>
            </a:r>
            <a:r>
              <a:rPr lang="en-US" sz="1400" spc="-10" dirty="0" smtClean="0">
                <a:solidFill>
                  <a:srgbClr val="0F243E"/>
                </a:solidFill>
                <a:latin typeface="Calibri"/>
                <a:cs typeface="Calibri"/>
              </a:rPr>
              <a:t>1</a:t>
            </a:r>
            <a:r>
              <a:rPr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года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в</a:t>
            </a:r>
            <a:r>
              <a:rPr sz="1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муниципальном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0F243E"/>
                </a:solidFill>
                <a:latin typeface="Calibri"/>
                <a:cs typeface="Calibri"/>
              </a:rPr>
              <a:t>образовании</a:t>
            </a:r>
            <a:r>
              <a:rPr sz="1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14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Мотыгинский</a:t>
            </a:r>
            <a:r>
              <a:rPr lang="ru-RU"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 район объем муниципального долга составлял 30 000 тыс. </a:t>
            </a:r>
            <a:r>
              <a:rPr lang="ru-RU" sz="14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руб</a:t>
            </a:r>
            <a:r>
              <a:rPr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r>
              <a:rPr lang="ru-RU" sz="14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По состоянию на 1 января 2022 года объем муниципального долга отсутствует</a:t>
            </a:r>
          </a:p>
          <a:p>
            <a:pPr marL="12700" marR="5080" indent="269875" algn="just">
              <a:lnSpc>
                <a:spcPct val="100000"/>
              </a:lnSpc>
              <a:spcBef>
                <a:spcPts val="600"/>
              </a:spcBef>
            </a:pPr>
            <a:r>
              <a:rPr lang="ru-RU"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Отсутствие</a:t>
            </a:r>
            <a:r>
              <a:rPr sz="1400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муниципального</a:t>
            </a:r>
            <a:r>
              <a:rPr sz="1400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долга</a:t>
            </a:r>
            <a:r>
              <a:rPr sz="1400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0F243E"/>
                </a:solidFill>
                <a:latin typeface="Calibri"/>
                <a:cs typeface="Calibri"/>
              </a:rPr>
              <a:t>связано</a:t>
            </a:r>
            <a:r>
              <a:rPr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0F243E"/>
                </a:solidFill>
                <a:latin typeface="Calibri"/>
                <a:cs typeface="Calibri"/>
              </a:rPr>
              <a:t>с</a:t>
            </a:r>
            <a:r>
              <a:rPr sz="1400" spc="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по</a:t>
            </a:r>
            <a:r>
              <a:rPr lang="ru-RU"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гашением долговых обязательств в 2021 году.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71120" y="3897005"/>
            <a:ext cx="34461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spc="-5" dirty="0" smtClean="0">
                <a:solidFill>
                  <a:srgbClr val="0F243E"/>
                </a:solidFill>
                <a:latin typeface="Calibri"/>
                <a:cs typeface="Calibri"/>
              </a:rPr>
              <a:t>С 2021 года просроченная кредиторская задолженность отсутствует.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1706" y="4685136"/>
            <a:ext cx="2545494" cy="1812907"/>
          </a:xfrm>
          <a:prstGeom prst="rect">
            <a:avLst/>
          </a:prstGeom>
        </p:spPr>
      </p:pic>
      <p:sp>
        <p:nvSpPr>
          <p:cNvPr id="133" name="object 133"/>
          <p:cNvSpPr txBox="1"/>
          <p:nvPr/>
        </p:nvSpPr>
        <p:spPr>
          <a:xfrm>
            <a:off x="8838438" y="6401206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36" name="Таблица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47209"/>
              </p:ext>
            </p:extLst>
          </p:nvPr>
        </p:nvGraphicFramePr>
        <p:xfrm>
          <a:off x="533400" y="1182877"/>
          <a:ext cx="365614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70"/>
                <a:gridCol w="1828070"/>
              </a:tblGrid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Период(на 01.01)</a:t>
                      </a:r>
                      <a:endParaRPr lang="ru-RU" sz="1400" dirty="0"/>
                    </a:p>
                  </a:txBody>
                  <a:tcPr>
                    <a:solidFill>
                      <a:srgbClr val="00A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Сумма(тыс. руб.)</a:t>
                      </a:r>
                      <a:endParaRPr lang="ru-RU" sz="1400" dirty="0"/>
                    </a:p>
                  </a:txBody>
                  <a:tcPr>
                    <a:solidFill>
                      <a:srgbClr val="00ABB4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40 000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25 000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31 000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30 000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30 000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sp>
        <p:nvSpPr>
          <p:cNvPr id="137" name="object 72"/>
          <p:cNvSpPr txBox="1"/>
          <p:nvPr/>
        </p:nvSpPr>
        <p:spPr>
          <a:xfrm>
            <a:off x="685800" y="702060"/>
            <a:ext cx="33858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Объем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муниципального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долга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endParaRPr dirty="0">
              <a:latin typeface="Calibri"/>
              <a:cs typeface="Calibri"/>
            </a:endParaRPr>
          </a:p>
        </p:txBody>
      </p:sp>
      <p:graphicFrame>
        <p:nvGraphicFramePr>
          <p:cNvPr id="156" name="Таблица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20290"/>
              </p:ext>
            </p:extLst>
          </p:nvPr>
        </p:nvGraphicFramePr>
        <p:xfrm>
          <a:off x="4949347" y="1371600"/>
          <a:ext cx="36561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70"/>
                <a:gridCol w="1828070"/>
              </a:tblGrid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Период(на 01.01)</a:t>
                      </a:r>
                      <a:endParaRPr lang="ru-RU" sz="1400" dirty="0"/>
                    </a:p>
                  </a:txBody>
                  <a:tcPr>
                    <a:solidFill>
                      <a:srgbClr val="00A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Сумма(тыс. руб.)</a:t>
                      </a:r>
                      <a:endParaRPr lang="ru-RU" sz="1400" dirty="0"/>
                    </a:p>
                  </a:txBody>
                  <a:tcPr>
                    <a:solidFill>
                      <a:srgbClr val="00ABB4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17 045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  <a:tr h="2858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sp>
        <p:nvSpPr>
          <p:cNvPr id="158" name="object 72"/>
          <p:cNvSpPr txBox="1"/>
          <p:nvPr/>
        </p:nvSpPr>
        <p:spPr>
          <a:xfrm>
            <a:off x="5031445" y="711462"/>
            <a:ext cx="338582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latin typeface="Calibri"/>
                <a:cs typeface="Calibri"/>
              </a:rPr>
              <a:t>Просроченная кредиторская задолженность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373062" y="1327022"/>
            <a:ext cx="1443990" cy="1617980"/>
            <a:chOff x="373062" y="1327022"/>
            <a:chExt cx="1443990" cy="1617980"/>
          </a:xfrm>
        </p:grpSpPr>
        <p:sp>
          <p:nvSpPr>
            <p:cNvPr id="19" name="object 19"/>
            <p:cNvSpPr/>
            <p:nvPr/>
          </p:nvSpPr>
          <p:spPr>
            <a:xfrm>
              <a:off x="385762" y="1339659"/>
              <a:ext cx="1415415" cy="512445"/>
            </a:xfrm>
            <a:custGeom>
              <a:avLst/>
              <a:gdLst/>
              <a:ahLst/>
              <a:cxnLst/>
              <a:rect l="l" t="t" r="r" b="b"/>
              <a:pathLst>
                <a:path w="1415414" h="512444">
                  <a:moveTo>
                    <a:pt x="1415288" y="0"/>
                  </a:moveTo>
                  <a:lnTo>
                    <a:pt x="0" y="0"/>
                  </a:lnTo>
                  <a:lnTo>
                    <a:pt x="0" y="512381"/>
                  </a:lnTo>
                  <a:lnTo>
                    <a:pt x="1415288" y="512381"/>
                  </a:lnTo>
                  <a:lnTo>
                    <a:pt x="141528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5762" y="1852015"/>
              <a:ext cx="1415415" cy="290830"/>
            </a:xfrm>
            <a:custGeom>
              <a:avLst/>
              <a:gdLst/>
              <a:ahLst/>
              <a:cxnLst/>
              <a:rect l="l" t="t" r="r" b="b"/>
              <a:pathLst>
                <a:path w="1415414" h="290830">
                  <a:moveTo>
                    <a:pt x="1415288" y="0"/>
                  </a:moveTo>
                  <a:lnTo>
                    <a:pt x="0" y="0"/>
                  </a:lnTo>
                  <a:lnTo>
                    <a:pt x="0" y="290728"/>
                  </a:lnTo>
                  <a:lnTo>
                    <a:pt x="1415288" y="290728"/>
                  </a:lnTo>
                  <a:lnTo>
                    <a:pt x="1415288" y="0"/>
                  </a:lnTo>
                  <a:close/>
                </a:path>
              </a:pathLst>
            </a:custGeom>
            <a:solidFill>
              <a:srgbClr val="A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9412" y="1832990"/>
              <a:ext cx="1428115" cy="38100"/>
            </a:xfrm>
            <a:custGeom>
              <a:avLst/>
              <a:gdLst/>
              <a:ahLst/>
              <a:cxnLst/>
              <a:rect l="l" t="t" r="r" b="b"/>
              <a:pathLst>
                <a:path w="1428114" h="38100">
                  <a:moveTo>
                    <a:pt x="0" y="38100"/>
                  </a:moveTo>
                  <a:lnTo>
                    <a:pt x="1427924" y="38100"/>
                  </a:lnTo>
                  <a:lnTo>
                    <a:pt x="142792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9412" y="1333372"/>
              <a:ext cx="1428115" cy="815975"/>
            </a:xfrm>
            <a:custGeom>
              <a:avLst/>
              <a:gdLst/>
              <a:ahLst/>
              <a:cxnLst/>
              <a:rect l="l" t="t" r="r" b="b"/>
              <a:pathLst>
                <a:path w="1428114" h="815975">
                  <a:moveTo>
                    <a:pt x="6350" y="0"/>
                  </a:moveTo>
                  <a:lnTo>
                    <a:pt x="6350" y="815721"/>
                  </a:lnTo>
                </a:path>
                <a:path w="1428114" h="815975">
                  <a:moveTo>
                    <a:pt x="1421574" y="0"/>
                  </a:moveTo>
                  <a:lnTo>
                    <a:pt x="1421574" y="815721"/>
                  </a:lnTo>
                </a:path>
                <a:path w="1428114" h="815975">
                  <a:moveTo>
                    <a:pt x="0" y="6350"/>
                  </a:moveTo>
                  <a:lnTo>
                    <a:pt x="1427924" y="6350"/>
                  </a:lnTo>
                </a:path>
                <a:path w="1428114" h="815975">
                  <a:moveTo>
                    <a:pt x="0" y="809371"/>
                  </a:moveTo>
                  <a:lnTo>
                    <a:pt x="1427924" y="80937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5762" y="2245105"/>
              <a:ext cx="1418590" cy="396240"/>
            </a:xfrm>
            <a:custGeom>
              <a:avLst/>
              <a:gdLst/>
              <a:ahLst/>
              <a:cxnLst/>
              <a:rect l="l" t="t" r="r" b="b"/>
              <a:pathLst>
                <a:path w="1418589" h="396239">
                  <a:moveTo>
                    <a:pt x="1418463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418463" y="396239"/>
                  </a:lnTo>
                  <a:lnTo>
                    <a:pt x="1418463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5762" y="2641320"/>
              <a:ext cx="1418590" cy="290830"/>
            </a:xfrm>
            <a:custGeom>
              <a:avLst/>
              <a:gdLst/>
              <a:ahLst/>
              <a:cxnLst/>
              <a:rect l="l" t="t" r="r" b="b"/>
              <a:pathLst>
                <a:path w="1418589" h="290830">
                  <a:moveTo>
                    <a:pt x="1418463" y="0"/>
                  </a:moveTo>
                  <a:lnTo>
                    <a:pt x="0" y="0"/>
                  </a:lnTo>
                  <a:lnTo>
                    <a:pt x="0" y="290728"/>
                  </a:lnTo>
                  <a:lnTo>
                    <a:pt x="1418463" y="290728"/>
                  </a:lnTo>
                  <a:lnTo>
                    <a:pt x="1418463" y="0"/>
                  </a:lnTo>
                  <a:close/>
                </a:path>
              </a:pathLst>
            </a:custGeom>
            <a:solidFill>
              <a:srgbClr val="CDD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9412" y="2622295"/>
              <a:ext cx="1431290" cy="38100"/>
            </a:xfrm>
            <a:custGeom>
              <a:avLst/>
              <a:gdLst/>
              <a:ahLst/>
              <a:cxnLst/>
              <a:rect l="l" t="t" r="r" b="b"/>
              <a:pathLst>
                <a:path w="1431289" h="38100">
                  <a:moveTo>
                    <a:pt x="0" y="38100"/>
                  </a:moveTo>
                  <a:lnTo>
                    <a:pt x="1431099" y="38100"/>
                  </a:lnTo>
                  <a:lnTo>
                    <a:pt x="143109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9412" y="2238755"/>
              <a:ext cx="1431290" cy="699770"/>
            </a:xfrm>
            <a:custGeom>
              <a:avLst/>
              <a:gdLst/>
              <a:ahLst/>
              <a:cxnLst/>
              <a:rect l="l" t="t" r="r" b="b"/>
              <a:pathLst>
                <a:path w="1431289" h="699769">
                  <a:moveTo>
                    <a:pt x="6350" y="0"/>
                  </a:moveTo>
                  <a:lnTo>
                    <a:pt x="6350" y="699643"/>
                  </a:lnTo>
                </a:path>
                <a:path w="1431289" h="699769">
                  <a:moveTo>
                    <a:pt x="1424749" y="0"/>
                  </a:moveTo>
                  <a:lnTo>
                    <a:pt x="1424749" y="699643"/>
                  </a:lnTo>
                </a:path>
                <a:path w="1431289" h="699769">
                  <a:moveTo>
                    <a:pt x="0" y="6350"/>
                  </a:moveTo>
                  <a:lnTo>
                    <a:pt x="1431099" y="6350"/>
                  </a:lnTo>
                </a:path>
                <a:path w="1431289" h="699769">
                  <a:moveTo>
                    <a:pt x="0" y="693293"/>
                  </a:moveTo>
                  <a:lnTo>
                    <a:pt x="1431099" y="6932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3"/>
            <a:ext cx="7349022" cy="4754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370833"/>
            <a:ext cx="4571999" cy="34871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3062" y="606425"/>
            <a:ext cx="1423670" cy="681990"/>
            <a:chOff x="373062" y="606425"/>
            <a:chExt cx="1423670" cy="681990"/>
          </a:xfrm>
        </p:grpSpPr>
        <p:sp>
          <p:nvSpPr>
            <p:cNvPr id="5" name="object 5"/>
            <p:cNvSpPr/>
            <p:nvPr/>
          </p:nvSpPr>
          <p:spPr>
            <a:xfrm>
              <a:off x="385762" y="619125"/>
              <a:ext cx="1398270" cy="320040"/>
            </a:xfrm>
            <a:custGeom>
              <a:avLst/>
              <a:gdLst/>
              <a:ahLst/>
              <a:cxnLst/>
              <a:rect l="l" t="t" r="r" b="b"/>
              <a:pathLst>
                <a:path w="1398270" h="320040">
                  <a:moveTo>
                    <a:pt x="1398015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1398015" y="320039"/>
                  </a:lnTo>
                  <a:lnTo>
                    <a:pt x="1398015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762" y="939241"/>
              <a:ext cx="1398270" cy="336550"/>
            </a:xfrm>
            <a:custGeom>
              <a:avLst/>
              <a:gdLst/>
              <a:ahLst/>
              <a:cxnLst/>
              <a:rect l="l" t="t" r="r" b="b"/>
              <a:pathLst>
                <a:path w="1398270" h="336550">
                  <a:moveTo>
                    <a:pt x="1398015" y="0"/>
                  </a:moveTo>
                  <a:lnTo>
                    <a:pt x="0" y="0"/>
                  </a:lnTo>
                  <a:lnTo>
                    <a:pt x="0" y="336219"/>
                  </a:lnTo>
                  <a:lnTo>
                    <a:pt x="1398015" y="336219"/>
                  </a:lnTo>
                  <a:lnTo>
                    <a:pt x="1398015" y="0"/>
                  </a:lnTo>
                  <a:close/>
                </a:path>
              </a:pathLst>
            </a:custGeom>
            <a:solidFill>
              <a:srgbClr val="CDD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12" y="920115"/>
              <a:ext cx="1410970" cy="38100"/>
            </a:xfrm>
            <a:custGeom>
              <a:avLst/>
              <a:gdLst/>
              <a:ahLst/>
              <a:cxnLst/>
              <a:rect l="l" t="t" r="r" b="b"/>
              <a:pathLst>
                <a:path w="1410970" h="38100">
                  <a:moveTo>
                    <a:pt x="0" y="38100"/>
                  </a:moveTo>
                  <a:lnTo>
                    <a:pt x="1410652" y="38100"/>
                  </a:lnTo>
                  <a:lnTo>
                    <a:pt x="141065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412" y="612775"/>
              <a:ext cx="1410970" cy="669290"/>
            </a:xfrm>
            <a:custGeom>
              <a:avLst/>
              <a:gdLst/>
              <a:ahLst/>
              <a:cxnLst/>
              <a:rect l="l" t="t" r="r" b="b"/>
              <a:pathLst>
                <a:path w="1410970" h="669290">
                  <a:moveTo>
                    <a:pt x="6350" y="0"/>
                  </a:moveTo>
                  <a:lnTo>
                    <a:pt x="6350" y="669036"/>
                  </a:lnTo>
                </a:path>
                <a:path w="1410970" h="669290">
                  <a:moveTo>
                    <a:pt x="1404302" y="0"/>
                  </a:moveTo>
                  <a:lnTo>
                    <a:pt x="1404302" y="669036"/>
                  </a:lnTo>
                </a:path>
                <a:path w="1410970" h="669290">
                  <a:moveTo>
                    <a:pt x="0" y="6350"/>
                  </a:moveTo>
                  <a:lnTo>
                    <a:pt x="1410652" y="6350"/>
                  </a:lnTo>
                </a:path>
                <a:path w="1410970" h="669290">
                  <a:moveTo>
                    <a:pt x="0" y="662686"/>
                  </a:moveTo>
                  <a:lnTo>
                    <a:pt x="1410652" y="66268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5762" y="619125"/>
          <a:ext cx="3994785" cy="649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003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1471295" algn="l"/>
                        </a:tabLst>
                      </a:pPr>
                      <a:r>
                        <a:rPr sz="1650" b="1" spc="-7" baseline="-20202" dirty="0">
                          <a:latin typeface="Times New Roman"/>
                          <a:cs typeface="Times New Roman"/>
                        </a:rPr>
                        <a:t>Президент</a:t>
                      </a:r>
                      <a:r>
                        <a:rPr sz="1650" b="1" spc="-37" baseline="-2020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baseline="-20202" dirty="0">
                          <a:latin typeface="Times New Roman"/>
                          <a:cs typeface="Times New Roman"/>
                        </a:rPr>
                        <a:t>России	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-  </a:t>
                      </a:r>
                      <a:r>
                        <a:rPr sz="1100" spc="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Бюджетные</a:t>
                      </a:r>
                      <a:r>
                        <a:rPr sz="900" spc="459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послания</a:t>
                      </a:r>
                      <a:r>
                        <a:rPr sz="900" spc="45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Президента</a:t>
                      </a:r>
                      <a:r>
                        <a:rPr sz="900" spc="44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Российско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471295">
                        <a:lnSpc>
                          <a:spcPts val="1050"/>
                        </a:lnSpc>
                        <a:spcBef>
                          <a:spcPts val="20"/>
                        </a:spcBef>
                        <a:tabLst>
                          <a:tab pos="2244090" algn="l"/>
                          <a:tab pos="2719705" algn="l"/>
                          <a:tab pos="3481704" algn="l"/>
                        </a:tabLst>
                      </a:pP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Феде</a:t>
                      </a:r>
                      <a:r>
                        <a:rPr sz="9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ации,	</a:t>
                      </a:r>
                      <a:r>
                        <a:rPr sz="9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Ук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азы	П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ре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9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дент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а	Р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йс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ко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564">
                <a:tc>
                  <a:txBody>
                    <a:bodyPr/>
                    <a:lstStyle/>
                    <a:p>
                      <a:pPr marL="63500">
                        <a:lnSpc>
                          <a:spcPts val="1050"/>
                        </a:lnSpc>
                        <a:tabLst>
                          <a:tab pos="1471295" algn="l"/>
                        </a:tabLst>
                      </a:pPr>
                      <a:r>
                        <a:rPr sz="1650" b="1" baseline="-35353" dirty="0">
                          <a:latin typeface="Times New Roman"/>
                          <a:cs typeface="Times New Roman"/>
                          <a:hlinkClick r:id="rId4"/>
                        </a:rPr>
                        <a:t>www.kremlin.ru</a:t>
                      </a:r>
                      <a:r>
                        <a:rPr sz="1650" b="1" baseline="-35353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Федерации</a:t>
                      </a:r>
                      <a:r>
                        <a:rPr sz="900" spc="-1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9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spc="-2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мая</a:t>
                      </a:r>
                      <a:r>
                        <a:rPr sz="900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2012</a:t>
                      </a:r>
                      <a:r>
                        <a:rPr sz="900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360362" y="5691835"/>
            <a:ext cx="1480820" cy="802005"/>
            <a:chOff x="360362" y="5691835"/>
            <a:chExt cx="1480820" cy="8020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62" y="5691835"/>
              <a:ext cx="1429385" cy="4509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5762" y="6142761"/>
              <a:ext cx="1429385" cy="325120"/>
            </a:xfrm>
            <a:custGeom>
              <a:avLst/>
              <a:gdLst/>
              <a:ahLst/>
              <a:cxnLst/>
              <a:rect l="l" t="t" r="r" b="b"/>
              <a:pathLst>
                <a:path w="1429385" h="325120">
                  <a:moveTo>
                    <a:pt x="1429385" y="0"/>
                  </a:moveTo>
                  <a:lnTo>
                    <a:pt x="0" y="0"/>
                  </a:lnTo>
                  <a:lnTo>
                    <a:pt x="0" y="325119"/>
                  </a:lnTo>
                  <a:lnTo>
                    <a:pt x="1429385" y="325119"/>
                  </a:lnTo>
                  <a:lnTo>
                    <a:pt x="1429385" y="0"/>
                  </a:lnTo>
                  <a:close/>
                </a:path>
              </a:pathLst>
            </a:custGeom>
            <a:solidFill>
              <a:srgbClr val="A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762" y="6136411"/>
              <a:ext cx="1430020" cy="350520"/>
            </a:xfrm>
            <a:custGeom>
              <a:avLst/>
              <a:gdLst/>
              <a:ahLst/>
              <a:cxnLst/>
              <a:rect l="l" t="t" r="r" b="b"/>
              <a:pathLst>
                <a:path w="1430020" h="350520">
                  <a:moveTo>
                    <a:pt x="0" y="0"/>
                  </a:moveTo>
                  <a:lnTo>
                    <a:pt x="0" y="350519"/>
                  </a:lnTo>
                </a:path>
                <a:path w="1430020" h="350520">
                  <a:moveTo>
                    <a:pt x="1429448" y="0"/>
                  </a:moveTo>
                  <a:lnTo>
                    <a:pt x="1429448" y="35051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412" y="6136411"/>
              <a:ext cx="1442720" cy="12700"/>
            </a:xfrm>
            <a:custGeom>
              <a:avLst/>
              <a:gdLst/>
              <a:ahLst/>
              <a:cxnLst/>
              <a:rect l="l" t="t" r="r" b="b"/>
              <a:pathLst>
                <a:path w="1442720" h="12700">
                  <a:moveTo>
                    <a:pt x="0" y="12699"/>
                  </a:moveTo>
                  <a:lnTo>
                    <a:pt x="1442148" y="12699"/>
                  </a:lnTo>
                  <a:lnTo>
                    <a:pt x="1442148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9412" y="6467881"/>
              <a:ext cx="1442720" cy="0"/>
            </a:xfrm>
            <a:custGeom>
              <a:avLst/>
              <a:gdLst/>
              <a:ahLst/>
              <a:cxnLst/>
              <a:rect l="l" t="t" r="r" b="b"/>
              <a:pathLst>
                <a:path w="1442720">
                  <a:moveTo>
                    <a:pt x="0" y="0"/>
                  </a:moveTo>
                  <a:lnTo>
                    <a:pt x="14421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2112" y="6187846"/>
            <a:ext cx="14173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imes New Roman"/>
                <a:cs typeface="Times New Roman"/>
                <a:hlinkClick r:id="rId6"/>
              </a:rPr>
              <a:t>www.open.gov.ru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02337"/>
              </p:ext>
            </p:extLst>
          </p:nvPr>
        </p:nvGraphicFramePr>
        <p:xfrm>
          <a:off x="385762" y="1339722"/>
          <a:ext cx="4026535" cy="1585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6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2317">
                <a:tc>
                  <a:txBody>
                    <a:bodyPr/>
                    <a:lstStyle/>
                    <a:p>
                      <a:pPr marL="67945">
                        <a:lnSpc>
                          <a:spcPts val="1255"/>
                        </a:lnSpc>
                      </a:pPr>
                      <a:r>
                        <a:rPr sz="1350" b="1" spc="-7" baseline="-18518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Министерство финансов</a:t>
                      </a:r>
                      <a:r>
                        <a:rPr sz="1350" b="1" spc="359" baseline="-18518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229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17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федеральном</a:t>
                      </a:r>
                      <a:r>
                        <a:rPr sz="900" spc="17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бюджете,</a:t>
                      </a:r>
                      <a:r>
                        <a:rPr sz="900" spc="18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бюджетной</a:t>
                      </a:r>
                      <a:r>
                        <a:rPr sz="900" spc="17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политике,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464310" algn="l"/>
                        </a:tabLst>
                      </a:pPr>
                      <a:r>
                        <a:rPr sz="1350" b="1" spc="-7" baseline="-15432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Российской Федерации	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электронном</a:t>
                      </a:r>
                      <a:r>
                        <a:rPr sz="900" spc="1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бюджете,</a:t>
                      </a:r>
                      <a:r>
                        <a:rPr sz="900" spc="1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Резервном</a:t>
                      </a:r>
                      <a:r>
                        <a:rPr sz="900" spc="1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фонде</a:t>
                      </a:r>
                      <a:r>
                        <a:rPr sz="900" spc="1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1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Фонде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46431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национального</a:t>
                      </a:r>
                      <a:r>
                        <a:rPr sz="900" spc="2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благосостояния,</a:t>
                      </a:r>
                      <a:r>
                        <a:rPr sz="900" spc="2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2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а   </a:t>
                      </a:r>
                      <a:r>
                        <a:rPr sz="900" spc="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также</a:t>
                      </a:r>
                      <a:r>
                        <a:rPr sz="900" spc="2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2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иная</a:t>
                      </a:r>
                      <a:endParaRPr sz="9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2896">
                <a:tc>
                  <a:txBody>
                    <a:bodyPr/>
                    <a:lstStyle/>
                    <a:p>
                      <a:pPr marR="462915" algn="ctr">
                        <a:lnSpc>
                          <a:spcPts val="465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информация</a:t>
                      </a:r>
                    </a:p>
                    <a:p>
                      <a:pPr marL="336550" marR="3175">
                        <a:lnSpc>
                          <a:spcPts val="1065"/>
                        </a:lnSpc>
                      </a:pPr>
                      <a:r>
                        <a:rPr sz="9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hlinkClick r:id="rId7"/>
                        </a:rPr>
                        <a:t>www.minfin.ru</a:t>
                      </a:r>
                      <a:endParaRPr sz="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438275" marR="22225" indent="0" algn="l" defTabSz="219075">
                        <a:lnSpc>
                          <a:spcPct val="100000"/>
                        </a:lnSpc>
                        <a:tabLst>
                          <a:tab pos="1435100" algn="l"/>
                          <a:tab pos="1438275" algn="l"/>
                        </a:tabLst>
                      </a:pPr>
                      <a:r>
                        <a:rPr lang="en-US" sz="1050" baseline="24691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 открытый бюджет Мотыгинского района</a:t>
                      </a:r>
                      <a:endParaRPr sz="900" baseline="2469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360362" y="3068916"/>
            <a:ext cx="1449070" cy="849630"/>
            <a:chOff x="360362" y="3068916"/>
            <a:chExt cx="1449070" cy="84963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762" y="3068916"/>
              <a:ext cx="1398015" cy="49851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5762" y="3561080"/>
              <a:ext cx="1398270" cy="350520"/>
            </a:xfrm>
            <a:custGeom>
              <a:avLst/>
              <a:gdLst/>
              <a:ahLst/>
              <a:cxnLst/>
              <a:rect l="l" t="t" r="r" b="b"/>
              <a:pathLst>
                <a:path w="1398270" h="350520">
                  <a:moveTo>
                    <a:pt x="0" y="0"/>
                  </a:moveTo>
                  <a:lnTo>
                    <a:pt x="0" y="350520"/>
                  </a:lnTo>
                </a:path>
                <a:path w="1398270" h="350520">
                  <a:moveTo>
                    <a:pt x="1397952" y="0"/>
                  </a:moveTo>
                  <a:lnTo>
                    <a:pt x="1397952" y="3505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9412" y="3561080"/>
              <a:ext cx="1410970" cy="12700"/>
            </a:xfrm>
            <a:custGeom>
              <a:avLst/>
              <a:gdLst/>
              <a:ahLst/>
              <a:cxnLst/>
              <a:rect l="l" t="t" r="r" b="b"/>
              <a:pathLst>
                <a:path w="1410970" h="12700">
                  <a:moveTo>
                    <a:pt x="0" y="12700"/>
                  </a:moveTo>
                  <a:lnTo>
                    <a:pt x="1410652" y="12700"/>
                  </a:lnTo>
                  <a:lnTo>
                    <a:pt x="141065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9412" y="3892550"/>
              <a:ext cx="1410970" cy="0"/>
            </a:xfrm>
            <a:custGeom>
              <a:avLst/>
              <a:gdLst/>
              <a:ahLst/>
              <a:cxnLst/>
              <a:rect l="l" t="t" r="r" b="b"/>
              <a:pathLst>
                <a:path w="1410970">
                  <a:moveTo>
                    <a:pt x="0" y="0"/>
                  </a:moveTo>
                  <a:lnTo>
                    <a:pt x="141065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2112" y="3573779"/>
            <a:ext cx="1385570" cy="252729"/>
          </a:xfrm>
          <a:prstGeom prst="rect">
            <a:avLst/>
          </a:prstGeom>
          <a:solidFill>
            <a:srgbClr val="A6DDEA"/>
          </a:solidFill>
        </p:spPr>
        <p:txBody>
          <a:bodyPr vert="horz" wrap="square" lIns="0" tIns="5080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400"/>
              </a:spcBef>
            </a:pPr>
            <a:r>
              <a:rPr sz="900" b="1" spc="-5" dirty="0">
                <a:latin typeface="Times New Roman"/>
                <a:cs typeface="Times New Roman"/>
                <a:hlinkClick r:id="rId9"/>
              </a:rPr>
              <a:t>www.budget.gov.ru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379412" y="4010786"/>
          <a:ext cx="1398270" cy="120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80645" marR="7556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фи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т для 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размещения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31140" marR="226060" indent="254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информации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государственных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 (му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ницип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учреждениях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  <a:hlinkClick r:id="rId10"/>
                        </a:rPr>
                        <a:t>www.bus.gov.ru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519785" y="38861"/>
            <a:ext cx="7982584" cy="2368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7375E"/>
                </a:solidFill>
                <a:latin typeface="Calibri"/>
                <a:cs typeface="Calibri"/>
              </a:rPr>
              <a:t>ОТКРЫТЫЕ </a:t>
            </a:r>
            <a:r>
              <a:rPr sz="1200" b="1" spc="-10" dirty="0">
                <a:solidFill>
                  <a:srgbClr val="17375E"/>
                </a:solidFill>
                <a:latin typeface="Calibri"/>
                <a:cs typeface="Calibri"/>
              </a:rPr>
              <a:t>ГОСУДАРСТВЕННЫЕ</a:t>
            </a:r>
            <a:r>
              <a:rPr sz="12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2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Calibri"/>
                <a:cs typeface="Calibri"/>
              </a:rPr>
              <a:t>МУНИЦИПАЛЬНЫЕ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17375E"/>
                </a:solidFill>
                <a:latin typeface="Calibri"/>
                <a:cs typeface="Calibri"/>
              </a:rPr>
              <a:t>ИНФОРМАЦИОННЫЕ</a:t>
            </a:r>
            <a:r>
              <a:rPr sz="12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libri"/>
                <a:cs typeface="Calibri"/>
              </a:rPr>
              <a:t>РЕСУРСЫ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Calibri"/>
              <a:cs typeface="Calibri"/>
            </a:endParaRPr>
          </a:p>
          <a:p>
            <a:pPr marL="3846195" marR="4064635" indent="-1905" algn="ctr">
              <a:lnSpc>
                <a:spcPct val="105600"/>
              </a:lnSpc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й  й</a:t>
            </a:r>
            <a:endParaRPr sz="900" dirty="0">
              <a:latin typeface="Calibri"/>
              <a:cs typeface="Calibri"/>
            </a:endParaRPr>
          </a:p>
          <a:p>
            <a:pPr marL="4309745" algn="ctr">
              <a:lnSpc>
                <a:spcPts val="1445"/>
              </a:lnSpc>
            </a:pPr>
            <a:r>
              <a:rPr sz="1400" b="1" spc="-20" dirty="0">
                <a:solidFill>
                  <a:srgbClr val="0F243E"/>
                </a:solidFill>
                <a:latin typeface="Calibri"/>
                <a:cs typeface="Calibri"/>
              </a:rPr>
              <a:t>РАЗРАБОТЧИК</a:t>
            </a:r>
            <a:endParaRPr sz="1400" dirty="0">
              <a:latin typeface="Calibri"/>
              <a:cs typeface="Calibri"/>
            </a:endParaRPr>
          </a:p>
          <a:p>
            <a:pPr marL="4319905" marR="5080"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0F243E"/>
                </a:solidFill>
                <a:latin typeface="Calibri"/>
                <a:cs typeface="Calibri"/>
              </a:rPr>
              <a:t>ФИНАНСОВО-ЭКОНОМИЧЕСКОЕ УПРАВЛЕНИЕ </a:t>
            </a:r>
            <a:r>
              <a:rPr sz="1400" b="1" spc="-5" dirty="0" smtClean="0">
                <a:solidFill>
                  <a:srgbClr val="0F243E"/>
                </a:solidFill>
                <a:latin typeface="Calibri"/>
                <a:cs typeface="Calibri"/>
              </a:rPr>
              <a:t>АДМИНИСТРАЦИИ </a:t>
            </a:r>
            <a:r>
              <a:rPr sz="1400" b="1" spc="-300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0F243E"/>
                </a:solidFill>
                <a:latin typeface="Calibri"/>
                <a:cs typeface="Calibri"/>
              </a:rPr>
              <a:t>МОТЫГИНСКОГО РАЙОНА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 dirty="0">
              <a:latin typeface="Calibri"/>
              <a:cs typeface="Calibri"/>
            </a:endParaRPr>
          </a:p>
          <a:p>
            <a:pPr marL="4307205" algn="ctr">
              <a:lnSpc>
                <a:spcPct val="100000"/>
              </a:lnSpc>
            </a:pP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МЕСТОНАХОЖДЕНИЕ</a:t>
            </a:r>
            <a:endParaRPr sz="1200" dirty="0">
              <a:latin typeface="Calibri"/>
              <a:cs typeface="Calibri"/>
            </a:endParaRPr>
          </a:p>
          <a:p>
            <a:pPr marL="4307205" algn="ctr">
              <a:lnSpc>
                <a:spcPct val="100000"/>
              </a:lnSpc>
            </a:pPr>
            <a:r>
              <a:rPr sz="1200" b="1" spc="-30" dirty="0">
                <a:solidFill>
                  <a:srgbClr val="0F243E"/>
                </a:solidFill>
                <a:latin typeface="Calibri"/>
                <a:cs typeface="Calibri"/>
              </a:rPr>
              <a:t>г. </a:t>
            </a:r>
            <a:r>
              <a:rPr lang="ru-RU" sz="1200" b="1" spc="-5" dirty="0" smtClean="0">
                <a:solidFill>
                  <a:srgbClr val="0F243E"/>
                </a:solidFill>
                <a:latin typeface="Calibri"/>
                <a:cs typeface="Calibri"/>
              </a:rPr>
              <a:t>Мотыгино</a:t>
            </a:r>
            <a:r>
              <a:rPr sz="1200" b="1" spc="-5" dirty="0" smtClean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endParaRPr sz="1200" dirty="0">
              <a:latin typeface="Calibri"/>
              <a:cs typeface="Calibri"/>
            </a:endParaRPr>
          </a:p>
          <a:p>
            <a:pPr marL="4342130" algn="ctr">
              <a:lnSpc>
                <a:spcPct val="100000"/>
              </a:lnSpc>
            </a:pPr>
            <a:r>
              <a:rPr sz="1200" b="1" spc="-15" dirty="0">
                <a:solidFill>
                  <a:srgbClr val="0F243E"/>
                </a:solidFill>
                <a:latin typeface="Calibri"/>
                <a:cs typeface="Calibri"/>
              </a:rPr>
              <a:t>ул.</a:t>
            </a:r>
            <a:r>
              <a:rPr sz="1200" b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5" dirty="0" smtClean="0">
                <a:solidFill>
                  <a:srgbClr val="0F243E"/>
                </a:solidFill>
                <a:latin typeface="Calibri"/>
                <a:cs typeface="Calibri"/>
              </a:rPr>
              <a:t>П</a:t>
            </a:r>
            <a:r>
              <a:rPr lang="ru-RU" sz="1200" b="1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артизанская</a:t>
            </a:r>
            <a:r>
              <a:rPr sz="1200" b="1" spc="-5" dirty="0" smtClean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sz="1200" b="1" spc="-4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0F243E"/>
                </a:solidFill>
                <a:latin typeface="Calibri"/>
                <a:cs typeface="Calibri"/>
              </a:rPr>
              <a:t>26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78583" y="5776061"/>
            <a:ext cx="253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- о </a:t>
            </a:r>
            <a:r>
              <a:rPr sz="900" spc="-5" dirty="0">
                <a:latin typeface="Calibri"/>
                <a:cs typeface="Calibri"/>
              </a:rPr>
              <a:t>проекте «Бюджет для граждан», обсуждения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события по вопросу отрытых данных (повышения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уровня информационной открытости федеральных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ведомств)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40229" y="3066033"/>
            <a:ext cx="259969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80"/>
              </a:lnSpc>
            </a:pPr>
            <a:r>
              <a:rPr sz="1100" dirty="0">
                <a:latin typeface="Calibri"/>
                <a:cs typeface="Calibri"/>
              </a:rPr>
              <a:t>-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исполнении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федерального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бюджета,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кассовом</a:t>
            </a:r>
            <a:endParaRPr sz="9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latin typeface="Calibri"/>
                <a:cs typeface="Calibri"/>
              </a:rPr>
              <a:t>обслуживании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исполнения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бюджетов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бюджетной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системы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Российской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Федерации,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предварительном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3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текущем</a:t>
            </a:r>
            <a:r>
              <a:rPr sz="900" spc="4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контроле</a:t>
            </a:r>
            <a:r>
              <a:rPr sz="900" spc="3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</a:t>
            </a:r>
            <a:r>
              <a:rPr sz="900" spc="3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ведением</a:t>
            </a:r>
            <a:r>
              <a:rPr sz="900" spc="4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операций</a:t>
            </a:r>
            <a:r>
              <a:rPr sz="900" spc="3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со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40229" y="3630295"/>
            <a:ext cx="1784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средствами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федерального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бюджета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83791" y="3997832"/>
            <a:ext cx="25457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109980" algn="l"/>
                <a:tab pos="2226945" algn="l"/>
              </a:tabLst>
            </a:pPr>
            <a:r>
              <a:rPr sz="900" dirty="0">
                <a:latin typeface="Calibri"/>
                <a:cs typeface="Calibri"/>
              </a:rPr>
              <a:t>- </a:t>
            </a:r>
            <a:r>
              <a:rPr sz="900" spc="-5" dirty="0">
                <a:latin typeface="Calibri"/>
                <a:cs typeface="Calibri"/>
              </a:rPr>
              <a:t>общая статистика </a:t>
            </a:r>
            <a:r>
              <a:rPr sz="900" spc="-10" dirty="0">
                <a:latin typeface="Calibri"/>
                <a:cs typeface="Calibri"/>
              </a:rPr>
              <a:t>по </a:t>
            </a:r>
            <a:r>
              <a:rPr sz="900" spc="-5" dirty="0">
                <a:latin typeface="Calibri"/>
                <a:cs typeface="Calibri"/>
              </a:rPr>
              <a:t>видам </a:t>
            </a:r>
            <a:r>
              <a:rPr sz="900" dirty="0">
                <a:latin typeface="Calibri"/>
                <a:cs typeface="Calibri"/>
              </a:rPr>
              <a:t>и </a:t>
            </a:r>
            <a:r>
              <a:rPr sz="900" spc="-5" dirty="0">
                <a:latin typeface="Calibri"/>
                <a:cs typeface="Calibri"/>
              </a:rPr>
              <a:t>типам учреждений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разрезе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регионов</a:t>
            </a:r>
            <a:r>
              <a:rPr sz="900" dirty="0">
                <a:latin typeface="Calibri"/>
                <a:cs typeface="Calibri"/>
              </a:rPr>
              <a:t> 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видов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деятельности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учреждений,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информация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по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учреждениям, </a:t>
            </a:r>
            <a:r>
              <a:rPr sz="900" dirty="0">
                <a:latin typeface="Calibri"/>
                <a:cs typeface="Calibri"/>
              </a:rPr>
              <a:t> о</a:t>
            </a:r>
            <a:r>
              <a:rPr sz="900" spc="-10" dirty="0">
                <a:latin typeface="Calibri"/>
                <a:cs typeface="Calibri"/>
              </a:rPr>
              <a:t>к</a:t>
            </a:r>
            <a:r>
              <a:rPr sz="900" dirty="0">
                <a:latin typeface="Calibri"/>
                <a:cs typeface="Calibri"/>
              </a:rPr>
              <a:t>аз</a:t>
            </a:r>
            <a:r>
              <a:rPr sz="900" spc="-15" dirty="0">
                <a:latin typeface="Calibri"/>
                <a:cs typeface="Calibri"/>
              </a:rPr>
              <a:t>ыв</a:t>
            </a:r>
            <a:r>
              <a:rPr sz="900" dirty="0">
                <a:latin typeface="Calibri"/>
                <a:cs typeface="Calibri"/>
              </a:rPr>
              <a:t>аю</a:t>
            </a:r>
            <a:r>
              <a:rPr sz="900" spc="-5" dirty="0">
                <a:latin typeface="Calibri"/>
                <a:cs typeface="Calibri"/>
              </a:rPr>
              <a:t>щ</a:t>
            </a:r>
            <a:r>
              <a:rPr sz="900" dirty="0">
                <a:latin typeface="Calibri"/>
                <a:cs typeface="Calibri"/>
              </a:rPr>
              <a:t>им	</a:t>
            </a:r>
            <a:r>
              <a:rPr sz="900" spc="-10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п</a:t>
            </a:r>
            <a:r>
              <a:rPr sz="900" spc="-5" dirty="0">
                <a:latin typeface="Calibri"/>
                <a:cs typeface="Calibri"/>
              </a:rPr>
              <a:t>реде</a:t>
            </a:r>
            <a:r>
              <a:rPr sz="900" spc="5" dirty="0">
                <a:latin typeface="Calibri"/>
                <a:cs typeface="Calibri"/>
              </a:rPr>
              <a:t>л</a:t>
            </a:r>
            <a:r>
              <a:rPr sz="900" spc="-5" dirty="0">
                <a:latin typeface="Calibri"/>
                <a:cs typeface="Calibri"/>
              </a:rPr>
              <a:t>е</a:t>
            </a:r>
            <a:r>
              <a:rPr sz="900" dirty="0">
                <a:latin typeface="Calibri"/>
                <a:cs typeface="Calibri"/>
              </a:rPr>
              <a:t>н</a:t>
            </a:r>
            <a:r>
              <a:rPr sz="900" spc="-5" dirty="0">
                <a:latin typeface="Calibri"/>
                <a:cs typeface="Calibri"/>
              </a:rPr>
              <a:t>н</a:t>
            </a:r>
            <a:r>
              <a:rPr sz="900" dirty="0">
                <a:latin typeface="Calibri"/>
                <a:cs typeface="Calibri"/>
              </a:rPr>
              <a:t>ую	ус</a:t>
            </a:r>
            <a:r>
              <a:rPr sz="900" spc="-5" dirty="0">
                <a:latin typeface="Calibri"/>
                <a:cs typeface="Calibri"/>
              </a:rPr>
              <a:t>л</a:t>
            </a:r>
            <a:r>
              <a:rPr sz="900" dirty="0">
                <a:latin typeface="Calibri"/>
                <a:cs typeface="Calibri"/>
              </a:rPr>
              <a:t>угу  </a:t>
            </a:r>
            <a:r>
              <a:rPr sz="900" spc="-5" dirty="0">
                <a:latin typeface="Calibri"/>
                <a:cs typeface="Calibri"/>
              </a:rPr>
              <a:t>(выполняющим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определенную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работу)</a:t>
            </a:r>
            <a:r>
              <a:rPr sz="900" dirty="0">
                <a:latin typeface="Calibri"/>
                <a:cs typeface="Calibri"/>
              </a:rPr>
              <a:t> в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разрезе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регионов</a:t>
            </a:r>
            <a:r>
              <a:rPr sz="900" dirty="0">
                <a:latin typeface="Calibri"/>
                <a:cs typeface="Calibri"/>
              </a:rPr>
              <a:t> 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видов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деятельности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учреждений,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информация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общей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стоимости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имущества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учреждений </a:t>
            </a:r>
            <a:r>
              <a:rPr sz="900" dirty="0">
                <a:latin typeface="Calibri"/>
                <a:cs typeface="Calibri"/>
              </a:rPr>
              <a:t>в </a:t>
            </a:r>
            <a:r>
              <a:rPr sz="900" spc="-5" dirty="0">
                <a:latin typeface="Calibri"/>
                <a:cs typeface="Calibri"/>
              </a:rPr>
              <a:t>зависимости </a:t>
            </a:r>
            <a:r>
              <a:rPr sz="900" dirty="0">
                <a:latin typeface="Calibri"/>
                <a:cs typeface="Calibri"/>
              </a:rPr>
              <a:t>от </a:t>
            </a:r>
            <a:r>
              <a:rPr sz="900" spc="-5" dirty="0">
                <a:latin typeface="Calibri"/>
                <a:cs typeface="Calibri"/>
              </a:rPr>
              <a:t>учредителя, региона </a:t>
            </a:r>
            <a:r>
              <a:rPr sz="900" dirty="0">
                <a:latin typeface="Calibri"/>
                <a:cs typeface="Calibri"/>
              </a:rPr>
              <a:t> и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типа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учреждения,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рейтинг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государственных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(муниципальных)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учреждений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по</a:t>
            </a:r>
            <a:r>
              <a:rPr sz="900" spc="-5" dirty="0">
                <a:latin typeface="Calibri"/>
                <a:cs typeface="Calibri"/>
              </a:rPr>
              <a:t> платным</a:t>
            </a:r>
            <a:r>
              <a:rPr sz="900" dirty="0">
                <a:latin typeface="Calibri"/>
                <a:cs typeface="Calibri"/>
              </a:rPr>
              <a:t> и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бесплатным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услугам,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сформированный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на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основании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оценок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52008" y="2775584"/>
            <a:ext cx="20281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 marR="5080" indent="-47879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F243E"/>
                </a:solidFill>
                <a:latin typeface="Calibri"/>
                <a:cs typeface="Calibri"/>
              </a:rPr>
              <a:t>КОНТАКТНЫЙ ТЕЛЕФОН/ФАКС </a:t>
            </a:r>
            <a:r>
              <a:rPr sz="1200" b="1" spc="-2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dirty="0" smtClean="0">
                <a:solidFill>
                  <a:srgbClr val="0F243E"/>
                </a:solidFill>
                <a:latin typeface="Calibri"/>
                <a:cs typeface="Calibri"/>
              </a:rPr>
              <a:t>8(</a:t>
            </a:r>
            <a:r>
              <a:rPr lang="ru-RU" sz="1200" b="1" dirty="0" smtClean="0">
                <a:solidFill>
                  <a:srgbClr val="0F243E"/>
                </a:solidFill>
                <a:latin typeface="Calibri"/>
                <a:cs typeface="Calibri"/>
              </a:rPr>
              <a:t>39141</a:t>
            </a:r>
            <a:r>
              <a:rPr sz="1200" b="1" dirty="0" smtClean="0">
                <a:solidFill>
                  <a:srgbClr val="0F243E"/>
                </a:solidFill>
                <a:latin typeface="Calibri"/>
                <a:cs typeface="Calibri"/>
              </a:rPr>
              <a:t>)</a:t>
            </a:r>
            <a:r>
              <a:rPr lang="ru-RU" sz="1200" b="1" dirty="0" smtClean="0">
                <a:solidFill>
                  <a:srgbClr val="0F243E"/>
                </a:solidFill>
                <a:latin typeface="Calibri"/>
                <a:cs typeface="Calibri"/>
              </a:rPr>
              <a:t>22-5-22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65723" y="3324225"/>
            <a:ext cx="1997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АДРЕС</a:t>
            </a:r>
            <a:r>
              <a:rPr sz="1200" b="1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F243E"/>
                </a:solidFill>
                <a:latin typeface="Calibri"/>
                <a:cs typeface="Calibri"/>
              </a:rPr>
              <a:t>ЭЛЕКТРОННОЙ</a:t>
            </a:r>
            <a:r>
              <a:rPr sz="12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F243E"/>
                </a:solidFill>
                <a:latin typeface="Calibri"/>
                <a:cs typeface="Calibri"/>
              </a:rPr>
              <a:t>ПОЧТЫ</a:t>
            </a:r>
            <a:endParaRPr sz="12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lang="en-US" sz="1200" b="1" spc="-5" dirty="0" smtClean="0">
                <a:solidFill>
                  <a:srgbClr val="0F243E"/>
                </a:solidFill>
                <a:latin typeface="Calibri"/>
                <a:cs typeface="Calibri"/>
              </a:rPr>
              <a:t>motzs@krasmail.ru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4411" y="3826508"/>
            <a:ext cx="3935095" cy="0"/>
          </a:xfrm>
          <a:custGeom>
            <a:avLst/>
            <a:gdLst/>
            <a:ahLst/>
            <a:cxnLst/>
            <a:rect l="l" t="t" r="r" b="b"/>
            <a:pathLst>
              <a:path w="3935095">
                <a:moveTo>
                  <a:pt x="0" y="0"/>
                </a:moveTo>
                <a:lnTo>
                  <a:pt x="3934498" y="0"/>
                </a:lnTo>
              </a:path>
            </a:pathLst>
          </a:custGeom>
          <a:ln w="38100">
            <a:solidFill>
              <a:srgbClr val="2BB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3550" y="5682462"/>
            <a:ext cx="3934460" cy="0"/>
          </a:xfrm>
          <a:custGeom>
            <a:avLst/>
            <a:gdLst/>
            <a:ahLst/>
            <a:cxnLst/>
            <a:rect l="l" t="t" r="r" b="b"/>
            <a:pathLst>
              <a:path w="3934460">
                <a:moveTo>
                  <a:pt x="0" y="0"/>
                </a:moveTo>
                <a:lnTo>
                  <a:pt x="3934460" y="0"/>
                </a:lnTo>
              </a:path>
            </a:pathLst>
          </a:custGeom>
          <a:ln w="38100">
            <a:solidFill>
              <a:srgbClr val="2BB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74300"/>
              </p:ext>
            </p:extLst>
          </p:nvPr>
        </p:nvGraphicFramePr>
        <p:xfrm>
          <a:off x="385762" y="2192782"/>
          <a:ext cx="1417955" cy="860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dirty="0" smtClean="0">
                          <a:latin typeface="Times New Roman"/>
                          <a:cs typeface="Times New Roman"/>
                        </a:rPr>
                        <a:t>Финансово-экономическое</a:t>
                      </a:r>
                      <a:r>
                        <a:rPr lang="ru-RU" sz="800" b="1" baseline="0" dirty="0" smtClean="0">
                          <a:latin typeface="Times New Roman"/>
                          <a:cs typeface="Times New Roman"/>
                        </a:rPr>
                        <a:t> управление администрации Мотыгинского района</a:t>
                      </a:r>
                      <a:endParaRPr sz="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1" dirty="0" smtClean="0">
                          <a:latin typeface="Times New Roman"/>
                          <a:cs typeface="Times New Roman"/>
                          <a:hlinkClick r:id="rId11"/>
                        </a:rPr>
                        <a:t>www.motzs.19site.ru</a:t>
                      </a:r>
                      <a:r>
                        <a:rPr lang="en-US" sz="9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900" baseline="0" dirty="0" smtClean="0">
                          <a:latin typeface="Times New Roman"/>
                          <a:cs typeface="Times New Roman"/>
                        </a:rPr>
                        <a:t>   </a:t>
                      </a:r>
                      <a:endParaRPr lang="en-US" sz="9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9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446328" y="1268730"/>
            <a:ext cx="3934460" cy="0"/>
          </a:xfrm>
          <a:custGeom>
            <a:avLst/>
            <a:gdLst/>
            <a:ahLst/>
            <a:cxnLst/>
            <a:rect l="l" t="t" r="r" b="b"/>
            <a:pathLst>
              <a:path w="3934460">
                <a:moveTo>
                  <a:pt x="0" y="0"/>
                </a:moveTo>
                <a:lnTo>
                  <a:pt x="3934409" y="0"/>
                </a:lnTo>
              </a:path>
            </a:pathLst>
          </a:custGeom>
          <a:ln w="38100">
            <a:solidFill>
              <a:srgbClr val="2BB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6328" y="2172182"/>
            <a:ext cx="3956685" cy="732155"/>
          </a:xfrm>
          <a:custGeom>
            <a:avLst/>
            <a:gdLst/>
            <a:ahLst/>
            <a:cxnLst/>
            <a:rect l="l" t="t" r="r" b="b"/>
            <a:pathLst>
              <a:path w="3956685" h="732155">
                <a:moveTo>
                  <a:pt x="21983" y="732154"/>
                </a:moveTo>
                <a:lnTo>
                  <a:pt x="3956507" y="732154"/>
                </a:lnTo>
              </a:path>
              <a:path w="3956685" h="732155">
                <a:moveTo>
                  <a:pt x="0" y="0"/>
                </a:moveTo>
                <a:lnTo>
                  <a:pt x="3934409" y="0"/>
                </a:lnTo>
              </a:path>
            </a:pathLst>
          </a:custGeom>
          <a:ln w="38100">
            <a:solidFill>
              <a:srgbClr val="2BB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17270" y="476630"/>
            <a:ext cx="8021168" cy="13157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Мотыгинский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как территориальное формирование был основан в 1931 году. Районный центр – поселок городского типа Мотыгино – был образован в 1925 г. и является одним из самых молодых северных районных центров в крае.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Площадь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 составляет 18,9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км².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краевого центра 430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административному делению район состоит из 1 районной, 2 поселковых и 9 сельских администраций, 20 населенных пунктов.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5540" y="0"/>
            <a:ext cx="7218459" cy="47663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38438" y="6401206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2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1050" y="63119"/>
            <a:ext cx="3304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17375E"/>
                </a:solidFill>
                <a:latin typeface="Calibri"/>
                <a:cs typeface="Calibri"/>
              </a:rPr>
              <a:t>МОТЫГИНСКИЙ </a:t>
            </a:r>
            <a:r>
              <a:rPr b="1" spc="-75" dirty="0" smtClean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b="1" dirty="0" smtClean="0">
                <a:solidFill>
                  <a:srgbClr val="17375E"/>
                </a:solidFill>
                <a:latin typeface="Calibri"/>
                <a:cs typeface="Calibri"/>
              </a:rPr>
              <a:t>АЙОН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6957"/>
            <a:ext cx="3306457" cy="4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591050" y="17912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востоке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Казачинский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Тасеевский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северо-востоке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Эвенкийский район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Северо-Енисейский район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Енисейский район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769" y="3115081"/>
            <a:ext cx="299184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110"/>
          <p:cNvSpPr/>
          <p:nvPr/>
        </p:nvSpPr>
        <p:spPr>
          <a:xfrm>
            <a:off x="4765673" y="5819749"/>
            <a:ext cx="365760" cy="193675"/>
          </a:xfrm>
          <a:custGeom>
            <a:avLst/>
            <a:gdLst/>
            <a:ahLst/>
            <a:cxnLst/>
            <a:rect l="l" t="t" r="r" b="b"/>
            <a:pathLst>
              <a:path w="365760" h="193675">
                <a:moveTo>
                  <a:pt x="365442" y="0"/>
                </a:moveTo>
                <a:lnTo>
                  <a:pt x="0" y="0"/>
                </a:lnTo>
                <a:lnTo>
                  <a:pt x="0" y="193103"/>
                </a:lnTo>
                <a:lnTo>
                  <a:pt x="365442" y="193103"/>
                </a:lnTo>
                <a:lnTo>
                  <a:pt x="365442" y="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20" y="5256137"/>
            <a:ext cx="409129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144" y="3833622"/>
            <a:ext cx="3685031" cy="1842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2243" y="3543089"/>
            <a:ext cx="532130" cy="410369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508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400"/>
              </a:spcBef>
            </a:pPr>
            <a:r>
              <a:rPr lang="ru-RU" sz="1000" b="1" spc="-5" dirty="0" smtClean="0">
                <a:solidFill>
                  <a:srgbClr val="0F243E"/>
                </a:solidFill>
                <a:latin typeface="Calibri"/>
                <a:cs typeface="Calibri"/>
              </a:rPr>
              <a:t>6 075,2</a:t>
            </a:r>
          </a:p>
          <a:p>
            <a:pPr marL="12192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9236" y="3540675"/>
            <a:ext cx="532130" cy="41101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5143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405"/>
              </a:spcBef>
            </a:pPr>
            <a:r>
              <a:rPr lang="ru-RU" sz="1000" b="1" spc="-5" dirty="0" smtClean="0">
                <a:solidFill>
                  <a:srgbClr val="0F243E"/>
                </a:solidFill>
                <a:latin typeface="Calibri"/>
                <a:cs typeface="Calibri"/>
              </a:rPr>
              <a:t>6 095,6</a:t>
            </a:r>
          </a:p>
          <a:p>
            <a:pPr marL="123189">
              <a:lnSpc>
                <a:spcPct val="100000"/>
              </a:lnSpc>
              <a:spcBef>
                <a:spcPts val="405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3854" y="3542448"/>
            <a:ext cx="532130" cy="41101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5143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405"/>
              </a:spcBef>
            </a:pPr>
            <a:r>
              <a:rPr lang="ru-RU" sz="1000" b="1" spc="-5" dirty="0" smtClean="0">
                <a:solidFill>
                  <a:srgbClr val="0F243E"/>
                </a:solidFill>
                <a:latin typeface="Calibri"/>
                <a:cs typeface="Calibri"/>
              </a:rPr>
              <a:t>6 444,4</a:t>
            </a:r>
          </a:p>
          <a:p>
            <a:pPr marL="121920">
              <a:lnSpc>
                <a:spcPct val="100000"/>
              </a:lnSpc>
              <a:spcBef>
                <a:spcPts val="405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6041" y="3543089"/>
            <a:ext cx="533400" cy="41165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52069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409"/>
              </a:spcBef>
            </a:pPr>
            <a:r>
              <a:rPr lang="ru-RU" sz="1000" b="1" spc="-5" dirty="0" smtClean="0">
                <a:solidFill>
                  <a:srgbClr val="0F243E"/>
                </a:solidFill>
                <a:latin typeface="Calibri"/>
                <a:cs typeface="Calibri"/>
              </a:rPr>
              <a:t>6 841,3</a:t>
            </a:r>
          </a:p>
          <a:p>
            <a:pPr marL="123189">
              <a:lnSpc>
                <a:spcPct val="100000"/>
              </a:lnSpc>
              <a:spcBef>
                <a:spcPts val="409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4994" y="3523088"/>
            <a:ext cx="532130" cy="41101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5143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405"/>
              </a:spcBef>
            </a:pPr>
            <a:r>
              <a:rPr lang="ru-RU" sz="1000" b="1" spc="-5" dirty="0" smtClean="0">
                <a:solidFill>
                  <a:srgbClr val="0F243E"/>
                </a:solidFill>
                <a:latin typeface="Calibri"/>
                <a:cs typeface="Calibri"/>
              </a:rPr>
              <a:t>7 148,6</a:t>
            </a:r>
          </a:p>
          <a:p>
            <a:pPr marL="122555">
              <a:lnSpc>
                <a:spcPct val="100000"/>
              </a:lnSpc>
              <a:spcBef>
                <a:spcPts val="405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721" y="4031751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</a:t>
            </a:r>
            <a:r>
              <a:rPr lang="ru-RU" sz="900" spc="-5" dirty="0" smtClean="0">
                <a:latin typeface="Calibri"/>
                <a:cs typeface="Calibri"/>
              </a:rPr>
              <a:t>20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0697" y="4029210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</a:t>
            </a:r>
            <a:r>
              <a:rPr lang="ru-RU" sz="900" spc="-5" dirty="0" smtClean="0">
                <a:latin typeface="Calibri"/>
                <a:cs typeface="Calibri"/>
              </a:rPr>
              <a:t>21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1522" y="4031751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202</a:t>
            </a:r>
            <a:r>
              <a:rPr lang="ru-RU" sz="900" spc="-5" dirty="0" smtClean="0"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6884" y="4043817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 smtClean="0">
                <a:latin typeface="Calibri"/>
                <a:cs typeface="Calibri"/>
              </a:rPr>
              <a:t>2023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1822" y="4043817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 smtClean="0">
                <a:latin typeface="Calibri"/>
                <a:cs typeface="Calibri"/>
              </a:rPr>
              <a:t>2024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1486" y="3249800"/>
            <a:ext cx="227413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Фонд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заработной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платы,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млн.руб.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93"/>
            <a:ext cx="7156225" cy="47543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054097" y="76326"/>
            <a:ext cx="15382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ДЕМОГРАФИЯ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670" y="654430"/>
            <a:ext cx="3788258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 algn="just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sz="105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Мотыгинский</a:t>
            </a:r>
            <a:r>
              <a:rPr sz="1050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1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sz="105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sz="1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13 553</a:t>
            </a:r>
            <a:r>
              <a:rPr sz="105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738802" y="1297938"/>
            <a:ext cx="72390" cy="73660"/>
            <a:chOff x="7014781" y="1353121"/>
            <a:chExt cx="72390" cy="73660"/>
          </a:xfrm>
        </p:grpSpPr>
        <p:sp>
          <p:nvSpPr>
            <p:cNvPr id="73" name="object 73"/>
            <p:cNvSpPr/>
            <p:nvPr/>
          </p:nvSpPr>
          <p:spPr>
            <a:xfrm>
              <a:off x="7019543" y="135788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4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9CED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7019543" y="135788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4">
                  <a:moveTo>
                    <a:pt x="0" y="64008"/>
                  </a:moveTo>
                  <a:lnTo>
                    <a:pt x="62483" y="64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307B9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857744" y="1228342"/>
            <a:ext cx="123190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2200"/>
              </a:lnSpc>
            </a:pPr>
            <a:r>
              <a:rPr sz="9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</a:t>
            </a:r>
            <a:r>
              <a:rPr sz="900" spc="-190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малых</a:t>
            </a:r>
            <a:r>
              <a:rPr sz="900" spc="-1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9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средних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предприятий,</a:t>
            </a:r>
            <a:r>
              <a:rPr sz="900" spc="-40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0" spc="-5" dirty="0" err="1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900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7738801" y="1971483"/>
            <a:ext cx="72390" cy="73660"/>
            <a:chOff x="7014781" y="2025205"/>
            <a:chExt cx="72390" cy="73660"/>
          </a:xfrm>
        </p:grpSpPr>
        <p:sp>
          <p:nvSpPr>
            <p:cNvPr id="77" name="object 77"/>
            <p:cNvSpPr/>
            <p:nvPr/>
          </p:nvSpPr>
          <p:spPr>
            <a:xfrm>
              <a:off x="7019543" y="202996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7019543" y="202996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8"/>
                  </a:moveTo>
                  <a:lnTo>
                    <a:pt x="62483" y="64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9144">
              <a:solidFill>
                <a:srgbClr val="307B9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857744" y="1929366"/>
            <a:ext cx="112649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Среднегодовая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2200"/>
              </a:lnSpc>
            </a:pP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численность</a:t>
            </a:r>
            <a:r>
              <a:rPr sz="900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занятых</a:t>
            </a:r>
            <a:r>
              <a:rPr sz="9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в </a:t>
            </a:r>
            <a:r>
              <a:rPr sz="900" spc="-1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F243E"/>
                </a:solidFill>
                <a:latin typeface="Calibri"/>
                <a:cs typeface="Calibri"/>
              </a:rPr>
              <a:t>экономике,</a:t>
            </a:r>
            <a:r>
              <a:rPr sz="90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чел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737392" y="2569249"/>
            <a:ext cx="72390" cy="72390"/>
            <a:chOff x="7014781" y="2697289"/>
            <a:chExt cx="72390" cy="72390"/>
          </a:xfrm>
        </p:grpSpPr>
        <p:sp>
          <p:nvSpPr>
            <p:cNvPr id="81" name="object 81"/>
            <p:cNvSpPr/>
            <p:nvPr/>
          </p:nvSpPr>
          <p:spPr>
            <a:xfrm>
              <a:off x="7019543" y="27020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3B8D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7019543" y="270205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9144">
              <a:solidFill>
                <a:srgbClr val="307B9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857744" y="2530349"/>
            <a:ext cx="1126490" cy="433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Численность </a:t>
            </a:r>
            <a:r>
              <a:rPr sz="900" spc="-5" dirty="0" err="1">
                <a:solidFill>
                  <a:srgbClr val="0F243E"/>
                </a:solidFill>
                <a:latin typeface="Calibri"/>
                <a:cs typeface="Calibri"/>
              </a:rPr>
              <a:t>постоянного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1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населения</a:t>
            </a:r>
            <a:r>
              <a:rPr sz="900" spc="-5" dirty="0" smtClean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lang="ru-RU" sz="900" spc="-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9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чел</a:t>
            </a:r>
            <a:r>
              <a:rPr sz="900" spc="-5" dirty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77518" y="1078990"/>
            <a:ext cx="2456180" cy="674370"/>
          </a:xfrm>
          <a:custGeom>
            <a:avLst/>
            <a:gdLst/>
            <a:ahLst/>
            <a:cxnLst/>
            <a:rect l="l" t="t" r="r" b="b"/>
            <a:pathLst>
              <a:path w="2456179" h="674369">
                <a:moveTo>
                  <a:pt x="1195197" y="18288"/>
                </a:moveTo>
                <a:lnTo>
                  <a:pt x="784225" y="194310"/>
                </a:lnTo>
                <a:lnTo>
                  <a:pt x="731964" y="184581"/>
                </a:lnTo>
                <a:lnTo>
                  <a:pt x="678865" y="177444"/>
                </a:lnTo>
                <a:lnTo>
                  <a:pt x="625271" y="172834"/>
                </a:lnTo>
                <a:lnTo>
                  <a:pt x="571550" y="170688"/>
                </a:lnTo>
                <a:lnTo>
                  <a:pt x="518071" y="170954"/>
                </a:lnTo>
                <a:lnTo>
                  <a:pt x="465213" y="173570"/>
                </a:lnTo>
                <a:lnTo>
                  <a:pt x="413346" y="178485"/>
                </a:lnTo>
                <a:lnTo>
                  <a:pt x="362813" y="185610"/>
                </a:lnTo>
                <a:lnTo>
                  <a:pt x="314007" y="194919"/>
                </a:lnTo>
                <a:lnTo>
                  <a:pt x="267296" y="206324"/>
                </a:lnTo>
                <a:lnTo>
                  <a:pt x="223024" y="219773"/>
                </a:lnTo>
                <a:lnTo>
                  <a:pt x="181584" y="235216"/>
                </a:lnTo>
                <a:lnTo>
                  <a:pt x="143344" y="252577"/>
                </a:lnTo>
                <a:lnTo>
                  <a:pt x="108648" y="271805"/>
                </a:lnTo>
                <a:lnTo>
                  <a:pt x="51435" y="315595"/>
                </a:lnTo>
                <a:lnTo>
                  <a:pt x="25984" y="345020"/>
                </a:lnTo>
                <a:lnTo>
                  <a:pt x="520" y="405155"/>
                </a:lnTo>
                <a:lnTo>
                  <a:pt x="0" y="435241"/>
                </a:lnTo>
                <a:lnTo>
                  <a:pt x="7289" y="464934"/>
                </a:lnTo>
                <a:lnTo>
                  <a:pt x="44297" y="521843"/>
                </a:lnTo>
                <a:lnTo>
                  <a:pt x="73520" y="548436"/>
                </a:lnTo>
                <a:lnTo>
                  <a:pt x="109550" y="573366"/>
                </a:lnTo>
                <a:lnTo>
                  <a:pt x="152158" y="596341"/>
                </a:lnTo>
                <a:lnTo>
                  <a:pt x="201079" y="617016"/>
                </a:lnTo>
                <a:lnTo>
                  <a:pt x="256057" y="635088"/>
                </a:lnTo>
                <a:lnTo>
                  <a:pt x="316865" y="650240"/>
                </a:lnTo>
                <a:lnTo>
                  <a:pt x="369112" y="659980"/>
                </a:lnTo>
                <a:lnTo>
                  <a:pt x="422224" y="667118"/>
                </a:lnTo>
                <a:lnTo>
                  <a:pt x="475818" y="671728"/>
                </a:lnTo>
                <a:lnTo>
                  <a:pt x="529551" y="673874"/>
                </a:lnTo>
                <a:lnTo>
                  <a:pt x="583031" y="673608"/>
                </a:lnTo>
                <a:lnTo>
                  <a:pt x="635901" y="670991"/>
                </a:lnTo>
                <a:lnTo>
                  <a:pt x="687793" y="666076"/>
                </a:lnTo>
                <a:lnTo>
                  <a:pt x="738327" y="658939"/>
                </a:lnTo>
                <a:lnTo>
                  <a:pt x="787146" y="649643"/>
                </a:lnTo>
                <a:lnTo>
                  <a:pt x="833869" y="638238"/>
                </a:lnTo>
                <a:lnTo>
                  <a:pt x="878141" y="624789"/>
                </a:lnTo>
                <a:lnTo>
                  <a:pt x="919594" y="609346"/>
                </a:lnTo>
                <a:lnTo>
                  <a:pt x="957846" y="591985"/>
                </a:lnTo>
                <a:lnTo>
                  <a:pt x="992543" y="572757"/>
                </a:lnTo>
                <a:lnTo>
                  <a:pt x="1049782" y="528955"/>
                </a:lnTo>
                <a:lnTo>
                  <a:pt x="1079296" y="493445"/>
                </a:lnTo>
                <a:lnTo>
                  <a:pt x="1096543" y="456907"/>
                </a:lnTo>
                <a:lnTo>
                  <a:pt x="1101737" y="419989"/>
                </a:lnTo>
                <a:lnTo>
                  <a:pt x="1095082" y="383273"/>
                </a:lnTo>
                <a:lnTo>
                  <a:pt x="1076794" y="347395"/>
                </a:lnTo>
                <a:lnTo>
                  <a:pt x="1047102" y="312953"/>
                </a:lnTo>
                <a:lnTo>
                  <a:pt x="1006182" y="280555"/>
                </a:lnTo>
                <a:lnTo>
                  <a:pt x="954278" y="250825"/>
                </a:lnTo>
                <a:lnTo>
                  <a:pt x="1195197" y="18288"/>
                </a:lnTo>
                <a:close/>
              </a:path>
              <a:path w="2456179" h="674369">
                <a:moveTo>
                  <a:pt x="2455621" y="433273"/>
                </a:moveTo>
                <a:lnTo>
                  <a:pt x="2445689" y="373037"/>
                </a:lnTo>
                <a:lnTo>
                  <a:pt x="2403221" y="313817"/>
                </a:lnTo>
                <a:lnTo>
                  <a:pt x="2342045" y="267589"/>
                </a:lnTo>
                <a:lnTo>
                  <a:pt x="2304808" y="247548"/>
                </a:lnTo>
                <a:lnTo>
                  <a:pt x="2263711" y="229654"/>
                </a:lnTo>
                <a:lnTo>
                  <a:pt x="2219210" y="213982"/>
                </a:lnTo>
                <a:lnTo>
                  <a:pt x="2171725" y="200596"/>
                </a:lnTo>
                <a:lnTo>
                  <a:pt x="2121712" y="189572"/>
                </a:lnTo>
                <a:lnTo>
                  <a:pt x="2069604" y="180975"/>
                </a:lnTo>
                <a:lnTo>
                  <a:pt x="2015832" y="174904"/>
                </a:lnTo>
                <a:lnTo>
                  <a:pt x="1960854" y="171399"/>
                </a:lnTo>
                <a:lnTo>
                  <a:pt x="1905101" y="170548"/>
                </a:lnTo>
                <a:lnTo>
                  <a:pt x="1849018" y="172415"/>
                </a:lnTo>
                <a:lnTo>
                  <a:pt x="1793024" y="177076"/>
                </a:lnTo>
                <a:lnTo>
                  <a:pt x="1737588" y="184607"/>
                </a:lnTo>
                <a:lnTo>
                  <a:pt x="1683131" y="195072"/>
                </a:lnTo>
                <a:lnTo>
                  <a:pt x="1244854" y="0"/>
                </a:lnTo>
                <a:lnTo>
                  <a:pt x="1517523" y="252349"/>
                </a:lnTo>
                <a:lnTo>
                  <a:pt x="1467142" y="282257"/>
                </a:lnTo>
                <a:lnTo>
                  <a:pt x="1427594" y="314769"/>
                </a:lnTo>
                <a:lnTo>
                  <a:pt x="1399070" y="349288"/>
                </a:lnTo>
                <a:lnTo>
                  <a:pt x="1381772" y="385216"/>
                </a:lnTo>
                <a:lnTo>
                  <a:pt x="1375879" y="421932"/>
                </a:lnTo>
                <a:lnTo>
                  <a:pt x="1381594" y="458825"/>
                </a:lnTo>
                <a:lnTo>
                  <a:pt x="1399108" y="495300"/>
                </a:lnTo>
                <a:lnTo>
                  <a:pt x="1428623" y="530733"/>
                </a:lnTo>
                <a:lnTo>
                  <a:pt x="1489824" y="576973"/>
                </a:lnTo>
                <a:lnTo>
                  <a:pt x="1527073" y="597014"/>
                </a:lnTo>
                <a:lnTo>
                  <a:pt x="1568170" y="614908"/>
                </a:lnTo>
                <a:lnTo>
                  <a:pt x="1612684" y="630580"/>
                </a:lnTo>
                <a:lnTo>
                  <a:pt x="1660156" y="643966"/>
                </a:lnTo>
                <a:lnTo>
                  <a:pt x="1710169" y="654977"/>
                </a:lnTo>
                <a:lnTo>
                  <a:pt x="1762277" y="663562"/>
                </a:lnTo>
                <a:lnTo>
                  <a:pt x="1816023" y="669632"/>
                </a:lnTo>
                <a:lnTo>
                  <a:pt x="1871002" y="673125"/>
                </a:lnTo>
                <a:lnTo>
                  <a:pt x="1926742" y="673976"/>
                </a:lnTo>
                <a:lnTo>
                  <a:pt x="1982825" y="672084"/>
                </a:lnTo>
                <a:lnTo>
                  <a:pt x="2038807" y="667397"/>
                </a:lnTo>
                <a:lnTo>
                  <a:pt x="2094242" y="659853"/>
                </a:lnTo>
                <a:lnTo>
                  <a:pt x="2148713" y="649351"/>
                </a:lnTo>
                <a:lnTo>
                  <a:pt x="2208047" y="633996"/>
                </a:lnTo>
                <a:lnTo>
                  <a:pt x="2261628" y="615746"/>
                </a:lnTo>
                <a:lnTo>
                  <a:pt x="2309215" y="594893"/>
                </a:lnTo>
                <a:lnTo>
                  <a:pt x="2350579" y="571792"/>
                </a:lnTo>
                <a:lnTo>
                  <a:pt x="2385479" y="546722"/>
                </a:lnTo>
                <a:lnTo>
                  <a:pt x="2413660" y="520026"/>
                </a:lnTo>
                <a:lnTo>
                  <a:pt x="2448979" y="462978"/>
                </a:lnTo>
                <a:lnTo>
                  <a:pt x="2455621" y="433273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1127556" y="1330006"/>
            <a:ext cx="751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100"/>
              </a:spcBef>
            </a:pPr>
            <a:r>
              <a:rPr lang="ru-RU" sz="900" dirty="0" smtClean="0">
                <a:latin typeface="Calibri"/>
                <a:cs typeface="Calibri"/>
              </a:rPr>
              <a:t>53</a:t>
            </a:r>
            <a:r>
              <a:rPr sz="900" dirty="0" smtClean="0">
                <a:latin typeface="Calibri"/>
                <a:cs typeface="Calibri"/>
              </a:rPr>
              <a:t>%</a:t>
            </a:r>
            <a:r>
              <a:rPr sz="900" spc="-2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</a:t>
            </a:r>
            <a:r>
              <a:rPr sz="900" spc="5" dirty="0">
                <a:latin typeface="Calibri"/>
                <a:cs typeface="Calibri"/>
              </a:rPr>
              <a:t>о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о</a:t>
            </a:r>
            <a:r>
              <a:rPr sz="900" spc="-5" dirty="0">
                <a:latin typeface="Calibri"/>
                <a:cs typeface="Calibri"/>
              </a:rPr>
              <a:t>д</a:t>
            </a:r>
            <a:r>
              <a:rPr sz="900" dirty="0">
                <a:latin typeface="Calibri"/>
                <a:cs typeface="Calibri"/>
              </a:rPr>
              <a:t>ск</a:t>
            </a:r>
            <a:r>
              <a:rPr sz="900" spc="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е  </a:t>
            </a:r>
            <a:r>
              <a:rPr sz="900" spc="-5" dirty="0">
                <a:latin typeface="Calibri"/>
                <a:cs typeface="Calibri"/>
              </a:rPr>
              <a:t>население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591434" y="1334768"/>
            <a:ext cx="68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0"/>
              </a:spcBef>
            </a:pPr>
            <a:r>
              <a:rPr lang="ru-RU" sz="900" dirty="0" smtClean="0">
                <a:latin typeface="Calibri"/>
                <a:cs typeface="Calibri"/>
              </a:rPr>
              <a:t>47</a:t>
            </a:r>
            <a:r>
              <a:rPr sz="900" dirty="0" smtClean="0">
                <a:latin typeface="Calibri"/>
                <a:cs typeface="Calibri"/>
              </a:rPr>
              <a:t>%</a:t>
            </a:r>
            <a:r>
              <a:rPr sz="900" spc="-25" dirty="0" smtClean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5" dirty="0">
                <a:latin typeface="Calibri"/>
                <a:cs typeface="Calibri"/>
              </a:rPr>
              <a:t>ель</a:t>
            </a:r>
            <a:r>
              <a:rPr sz="900" dirty="0">
                <a:latin typeface="Calibri"/>
                <a:cs typeface="Calibri"/>
              </a:rPr>
              <a:t>ск</a:t>
            </a:r>
            <a:r>
              <a:rPr sz="900" spc="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е  </a:t>
            </a:r>
            <a:r>
              <a:rPr sz="900" spc="-5" dirty="0">
                <a:latin typeface="Calibri"/>
                <a:cs typeface="Calibri"/>
              </a:rPr>
              <a:t>население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87" name="object 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62" y="6059265"/>
            <a:ext cx="3796265" cy="195230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498538" y="5819749"/>
            <a:ext cx="548640" cy="411650"/>
          </a:xfrm>
          <a:prstGeom prst="rect">
            <a:avLst/>
          </a:prstGeom>
          <a:solidFill>
            <a:srgbClr val="30859C"/>
          </a:solidFill>
        </p:spPr>
        <p:txBody>
          <a:bodyPr vert="horz" wrap="square" lIns="0" tIns="52069" rIns="0" bIns="0" rtlCol="0">
            <a:spAutoFit/>
          </a:bodyPr>
          <a:lstStyle/>
          <a:p>
            <a:pPr marL="99060" algn="ctr">
              <a:lnSpc>
                <a:spcPct val="100000"/>
              </a:lnSpc>
              <a:spcBef>
                <a:spcPts val="409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59 002,2</a:t>
            </a:r>
          </a:p>
          <a:p>
            <a:pPr marL="99060">
              <a:lnSpc>
                <a:spcPct val="100000"/>
              </a:lnSpc>
              <a:spcBef>
                <a:spcPts val="409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71269" y="5798413"/>
            <a:ext cx="548640" cy="411010"/>
          </a:xfrm>
          <a:prstGeom prst="rect">
            <a:avLst/>
          </a:prstGeom>
          <a:solidFill>
            <a:srgbClr val="30859C"/>
          </a:solidFill>
        </p:spPr>
        <p:txBody>
          <a:bodyPr vert="horz" wrap="square" lIns="0" tIns="5143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405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65 267,9</a:t>
            </a:r>
          </a:p>
          <a:p>
            <a:pPr marL="99695">
              <a:lnSpc>
                <a:spcPct val="100000"/>
              </a:lnSpc>
              <a:spcBef>
                <a:spcPts val="405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045461" y="5766409"/>
            <a:ext cx="548640" cy="411650"/>
          </a:xfrm>
          <a:prstGeom prst="rect">
            <a:avLst/>
          </a:prstGeom>
          <a:solidFill>
            <a:srgbClr val="30859C"/>
          </a:solidFill>
        </p:spPr>
        <p:txBody>
          <a:bodyPr vert="horz" wrap="square" lIns="0" tIns="52069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409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68 872,2</a:t>
            </a:r>
          </a:p>
          <a:p>
            <a:pPr marL="99060">
              <a:lnSpc>
                <a:spcPct val="100000"/>
              </a:lnSpc>
              <a:spcBef>
                <a:spcPts val="409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818129" y="5725261"/>
            <a:ext cx="548640" cy="412291"/>
          </a:xfrm>
          <a:prstGeom prst="rect">
            <a:avLst/>
          </a:prstGeom>
          <a:solidFill>
            <a:srgbClr val="30859C"/>
          </a:solidFill>
        </p:spPr>
        <p:txBody>
          <a:bodyPr vert="horz" wrap="square" lIns="0" tIns="52704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414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73 069,0</a:t>
            </a:r>
          </a:p>
          <a:p>
            <a:pPr marL="100330">
              <a:lnSpc>
                <a:spcPct val="100000"/>
              </a:lnSpc>
              <a:spcBef>
                <a:spcPts val="414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92321" y="5674969"/>
            <a:ext cx="548640" cy="410369"/>
          </a:xfrm>
          <a:prstGeom prst="rect">
            <a:avLst/>
          </a:prstGeom>
          <a:solidFill>
            <a:srgbClr val="30859C"/>
          </a:solidFill>
        </p:spPr>
        <p:txBody>
          <a:bodyPr vert="horz" wrap="square" lIns="0" tIns="508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400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77 663,1</a:t>
            </a:r>
          </a:p>
          <a:p>
            <a:pPr marL="9906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44144" y="6300622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</a:t>
            </a:r>
            <a:r>
              <a:rPr lang="ru-RU" sz="900" spc="-5" dirty="0" smtClean="0">
                <a:latin typeface="Calibri"/>
                <a:cs typeface="Calibri"/>
              </a:rPr>
              <a:t>20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417700" y="6300622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</a:t>
            </a:r>
            <a:r>
              <a:rPr lang="ru-RU" sz="900" spc="-5" dirty="0" smtClean="0">
                <a:latin typeface="Calibri"/>
                <a:cs typeface="Calibri"/>
              </a:rPr>
              <a:t>21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191257" y="6300622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</a:t>
            </a:r>
            <a:r>
              <a:rPr lang="ru-RU" sz="900" spc="-5" dirty="0" smtClean="0">
                <a:latin typeface="Calibri"/>
                <a:cs typeface="Calibri"/>
              </a:rPr>
              <a:t>22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64942" y="6300622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202</a:t>
            </a:r>
            <a:r>
              <a:rPr lang="ru-RU" sz="900" spc="-5" dirty="0" smtClean="0"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738753" y="6300622"/>
            <a:ext cx="257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 smtClean="0">
                <a:latin typeface="Calibri"/>
                <a:cs typeface="Calibri"/>
              </a:rPr>
              <a:t>202</a:t>
            </a:r>
            <a:r>
              <a:rPr lang="ru-RU" sz="900" spc="-5" dirty="0" smtClean="0"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43219" y="5431505"/>
            <a:ext cx="263931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Среднемесячная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заработная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плата,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рублей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359280" y="4215953"/>
            <a:ext cx="2990024" cy="1143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 algn="just">
              <a:lnSpc>
                <a:spcPct val="100000"/>
              </a:lnSpc>
              <a:spcBef>
                <a:spcPts val="100"/>
              </a:spcBef>
            </a:pPr>
            <a:r>
              <a:rPr sz="105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оплаты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sz="105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5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сохраняющейся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занятых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10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хозяйственном комплексе позволит обеспечить рост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среднемесячной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  <a:r>
              <a:rPr lang="ru-RU" sz="10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2021 года среднемесячная начисленная заработная плата достигнет 65 267,95 рублей, что выше уровня 2020 года на 10,6 % (2020 год – 59 002,24 рубля). 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07670" y="1814956"/>
            <a:ext cx="428813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9944" indent="541020" algn="just">
              <a:spcBef>
                <a:spcPts val="95"/>
              </a:spcBef>
            </a:pPr>
            <a:r>
              <a:rPr sz="1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sz="1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родившихся</a:t>
            </a:r>
            <a:r>
              <a:rPr sz="105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05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5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05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</a:t>
            </a:r>
            <a:r>
              <a:rPr sz="105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sz="10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05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05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</a:t>
            </a:r>
            <a:r>
              <a:rPr sz="105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тав</a:t>
            </a:r>
            <a:r>
              <a:rPr sz="105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 </a:t>
            </a:r>
            <a:r>
              <a:rPr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sz="10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5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5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sz="105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sz="105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5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5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5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05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5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5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</a:t>
            </a:r>
            <a:r>
              <a:rPr sz="105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5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5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5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5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05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05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sz="105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5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5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-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</a:t>
            </a:r>
            <a:r>
              <a:rPr sz="105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5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sz="105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5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5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sz="105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05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endParaRPr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31215" algn="just">
              <a:spcBef>
                <a:spcPts val="10"/>
              </a:spcBef>
            </a:pPr>
            <a:r>
              <a:rPr lang="ru-RU"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r>
              <a:rPr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sz="105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105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sz="105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05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z="1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sz="105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чел).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31215" algn="just">
              <a:spcBef>
                <a:spcPts val="10"/>
              </a:spcBef>
            </a:pPr>
            <a:r>
              <a:rPr lang="ru-RU" sz="105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2021 года фонд заработной платы составит 6095,64 млн. рублей, с дальнейшим ростом до 7148,60 к 2024 году.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521642" y="5598134"/>
            <a:ext cx="365760" cy="141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110"/>
              </a:lnSpc>
            </a:pPr>
            <a:r>
              <a:rPr lang="ru-RU"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110,6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312408" y="5868168"/>
            <a:ext cx="365760" cy="153888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175"/>
              </a:lnSpc>
            </a:pPr>
            <a:r>
              <a:rPr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10</a:t>
            </a:r>
            <a:r>
              <a:rPr lang="ru-RU"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5,5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050975" y="5797392"/>
            <a:ext cx="365760" cy="167995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1397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10"/>
              </a:spcBef>
            </a:pPr>
            <a:r>
              <a:rPr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10</a:t>
            </a:r>
            <a:r>
              <a:rPr lang="ru-RU"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6,1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891018" y="5766409"/>
            <a:ext cx="365760" cy="193675"/>
          </a:xfrm>
          <a:custGeom>
            <a:avLst/>
            <a:gdLst/>
            <a:ahLst/>
            <a:cxnLst/>
            <a:rect l="l" t="t" r="r" b="b"/>
            <a:pathLst>
              <a:path w="365759" h="193675">
                <a:moveTo>
                  <a:pt x="365442" y="0"/>
                </a:moveTo>
                <a:lnTo>
                  <a:pt x="0" y="0"/>
                </a:lnTo>
                <a:lnTo>
                  <a:pt x="0" y="193103"/>
                </a:lnTo>
                <a:lnTo>
                  <a:pt x="365442" y="193103"/>
                </a:lnTo>
                <a:lnTo>
                  <a:pt x="365442" y="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 txBox="1"/>
          <p:nvPr/>
        </p:nvSpPr>
        <p:spPr>
          <a:xfrm>
            <a:off x="7857744" y="5753232"/>
            <a:ext cx="365760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40"/>
              </a:spcBef>
            </a:pPr>
            <a:r>
              <a:rPr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10</a:t>
            </a:r>
            <a:r>
              <a:rPr lang="ru-RU"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6,3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951221" y="6385356"/>
            <a:ext cx="2692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 smtClean="0">
                <a:latin typeface="Calibri"/>
                <a:cs typeface="Calibri"/>
              </a:rPr>
              <a:t>20</a:t>
            </a:r>
            <a:r>
              <a:rPr lang="ru-RU" sz="900" spc="20" dirty="0" smtClean="0">
                <a:latin typeface="Calibri"/>
                <a:cs typeface="Calibri"/>
              </a:rPr>
              <a:t>20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666359" y="6385356"/>
            <a:ext cx="2692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 smtClean="0">
                <a:latin typeface="Calibri"/>
                <a:cs typeface="Calibri"/>
              </a:rPr>
              <a:t>20</a:t>
            </a:r>
            <a:r>
              <a:rPr lang="ru-RU" sz="900" spc="20" dirty="0" smtClean="0">
                <a:latin typeface="Calibri"/>
                <a:cs typeface="Calibri"/>
              </a:rPr>
              <a:t>21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381369" y="6385356"/>
            <a:ext cx="2692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 smtClean="0">
                <a:latin typeface="Calibri"/>
                <a:cs typeface="Calibri"/>
              </a:rPr>
              <a:t>202</a:t>
            </a:r>
            <a:r>
              <a:rPr lang="ru-RU" sz="900" spc="20" dirty="0" smtClean="0"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096125" y="6385356"/>
            <a:ext cx="2692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 smtClean="0">
                <a:latin typeface="Calibri"/>
                <a:cs typeface="Calibri"/>
              </a:rPr>
              <a:t>202</a:t>
            </a:r>
            <a:r>
              <a:rPr lang="ru-RU" sz="900" spc="20" dirty="0" smtClean="0"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811261" y="6385356"/>
            <a:ext cx="2692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20" dirty="0" smtClean="0">
                <a:latin typeface="Calibri"/>
                <a:cs typeface="Calibri"/>
              </a:rPr>
              <a:t>2024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853686" y="4876800"/>
            <a:ext cx="33362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ОЖИДАЕМАЯ</a:t>
            </a:r>
            <a:r>
              <a:rPr sz="1000" b="1" spc="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44060"/>
                </a:solidFill>
                <a:latin typeface="Calibri"/>
                <a:cs typeface="Calibri"/>
              </a:rPr>
              <a:t>ДИНАМИКА</a:t>
            </a:r>
            <a:r>
              <a:rPr sz="1000" b="1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СРЕДНЕМЕСЯЧНОЙ</a:t>
            </a:r>
            <a:r>
              <a:rPr sz="1000" b="1" spc="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ЗАРАБОТНОЙ</a:t>
            </a:r>
            <a:endParaRPr sz="10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ПЛАТЫ,</a:t>
            </a:r>
            <a:r>
              <a:rPr sz="1000" b="1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44060"/>
                </a:solidFill>
                <a:latin typeface="Calibri"/>
                <a:cs typeface="Calibri"/>
              </a:rPr>
              <a:t>%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22" name="object 1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5359" y="4463637"/>
            <a:ext cx="3611880" cy="195230"/>
          </a:xfrm>
          <a:prstGeom prst="rect">
            <a:avLst/>
          </a:prstGeom>
        </p:spPr>
      </p:pic>
      <p:graphicFrame>
        <p:nvGraphicFramePr>
          <p:cNvPr id="123" name="object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95683"/>
              </p:ext>
            </p:extLst>
          </p:nvPr>
        </p:nvGraphicFramePr>
        <p:xfrm>
          <a:off x="4830826" y="3926422"/>
          <a:ext cx="3471543" cy="78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2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46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8498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5" dirty="0">
                          <a:solidFill>
                            <a:srgbClr val="0F243E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5" dirty="0">
                          <a:solidFill>
                            <a:srgbClr val="0F243E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5" dirty="0">
                          <a:solidFill>
                            <a:srgbClr val="0F243E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258">
                <a:tc>
                  <a:txBody>
                    <a:bodyPr/>
                    <a:lstStyle/>
                    <a:p>
                      <a:pPr marR="17145" algn="ctr">
                        <a:lnSpc>
                          <a:spcPts val="1080"/>
                        </a:lnSpc>
                      </a:pPr>
                      <a:r>
                        <a:rPr sz="1000" b="1" spc="-5" dirty="0">
                          <a:solidFill>
                            <a:srgbClr val="0F243E"/>
                          </a:solidFill>
                          <a:latin typeface="Calibri"/>
                          <a:cs typeface="Calibri"/>
                        </a:rPr>
                        <a:t>0,7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sz="1000" b="1" spc="-5" dirty="0">
                          <a:solidFill>
                            <a:srgbClr val="0F243E"/>
                          </a:solidFill>
                          <a:latin typeface="Calibri"/>
                          <a:cs typeface="Calibri"/>
                        </a:rPr>
                        <a:t>0,7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769">
                <a:tc>
                  <a:txBody>
                    <a:bodyPr/>
                    <a:lstStyle/>
                    <a:p>
                      <a:pPr marL="635" algn="ctr">
                        <a:lnSpc>
                          <a:spcPts val="1025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2018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025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2019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25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2020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025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2021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25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2022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5" name="object 125"/>
          <p:cNvSpPr txBox="1"/>
          <p:nvPr/>
        </p:nvSpPr>
        <p:spPr>
          <a:xfrm>
            <a:off x="4820158" y="3095504"/>
            <a:ext cx="3455035" cy="7848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982980">
              <a:lnSpc>
                <a:spcPct val="100000"/>
              </a:lnSpc>
              <a:spcBef>
                <a:spcPts val="720"/>
              </a:spcBef>
            </a:pP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УРОВЕНЬ</a:t>
            </a:r>
            <a:r>
              <a:rPr sz="1000" b="1" spc="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БЕЗРАБОТИЦЫ,</a:t>
            </a:r>
            <a:r>
              <a:rPr sz="1000" b="1" spc="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244060"/>
                </a:solidFill>
                <a:latin typeface="Calibri"/>
                <a:cs typeface="Calibri"/>
              </a:rPr>
              <a:t>%</a:t>
            </a:r>
            <a:endParaRPr sz="1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65"/>
              </a:spcBef>
            </a:pPr>
            <a:r>
              <a:rPr sz="1000" spc="-5" dirty="0">
                <a:latin typeface="Calibri"/>
                <a:cs typeface="Calibri"/>
              </a:rPr>
              <a:t>Среднегодовой уровень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регистрируемой</a:t>
            </a:r>
            <a:r>
              <a:rPr sz="1000" spc="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безработицы</a:t>
            </a:r>
            <a:r>
              <a:rPr sz="1000" spc="20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(в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%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к</a:t>
            </a: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latin typeface="Calibri"/>
                <a:cs typeface="Calibri"/>
              </a:rPr>
              <a:t>численности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трудоспособного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населения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трудоспособном возрасте)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3682533" y="2031235"/>
            <a:ext cx="695113" cy="683200"/>
            <a:chOff x="3767307" y="1914113"/>
            <a:chExt cx="657225" cy="652780"/>
          </a:xfrm>
        </p:grpSpPr>
        <p:pic>
          <p:nvPicPr>
            <p:cNvPr id="127" name="object 1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7307" y="1914113"/>
              <a:ext cx="656885" cy="65232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4599" y="1927402"/>
              <a:ext cx="568401" cy="568401"/>
            </a:xfrm>
            <a:prstGeom prst="rect">
              <a:avLst/>
            </a:prstGeom>
          </p:spPr>
        </p:pic>
      </p:grpSp>
      <p:sp>
        <p:nvSpPr>
          <p:cNvPr id="129" name="object 129"/>
          <p:cNvSpPr txBox="1"/>
          <p:nvPr/>
        </p:nvSpPr>
        <p:spPr>
          <a:xfrm>
            <a:off x="207670" y="6403949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3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130" name="object 1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243" y="4355476"/>
            <a:ext cx="631850" cy="606781"/>
          </a:xfrm>
          <a:prstGeom prst="rect">
            <a:avLst/>
          </a:prstGeom>
        </p:spPr>
      </p:pic>
      <p:sp>
        <p:nvSpPr>
          <p:cNvPr id="133" name="object 111"/>
          <p:cNvSpPr txBox="1"/>
          <p:nvPr/>
        </p:nvSpPr>
        <p:spPr>
          <a:xfrm>
            <a:off x="4773674" y="5857299"/>
            <a:ext cx="365760" cy="141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110"/>
              </a:lnSpc>
            </a:pPr>
            <a:r>
              <a:rPr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105,</a:t>
            </a:r>
            <a:r>
              <a:rPr lang="ru-RU" sz="1000" spc="-5" dirty="0" smtClean="0">
                <a:solidFill>
                  <a:srgbClr val="0F243E"/>
                </a:solidFill>
                <a:latin typeface="Calibri"/>
                <a:cs typeface="Calibri"/>
              </a:rPr>
              <a:t>7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135" name="Диаграмма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849142"/>
              </p:ext>
            </p:extLst>
          </p:nvPr>
        </p:nvGraphicFramePr>
        <p:xfrm>
          <a:off x="4349304" y="894158"/>
          <a:ext cx="3351572" cy="230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5399" y="4384698"/>
            <a:ext cx="3820046" cy="2320901"/>
            <a:chOff x="611111" y="4393438"/>
            <a:chExt cx="3820046" cy="2320901"/>
          </a:xfrm>
        </p:grpSpPr>
        <p:sp>
          <p:nvSpPr>
            <p:cNvPr id="3" name="object 3"/>
            <p:cNvSpPr/>
            <p:nvPr/>
          </p:nvSpPr>
          <p:spPr>
            <a:xfrm>
              <a:off x="671513" y="5979082"/>
              <a:ext cx="3759644" cy="735257"/>
            </a:xfrm>
            <a:custGeom>
              <a:avLst/>
              <a:gdLst/>
              <a:ahLst/>
              <a:cxnLst/>
              <a:rect l="l" t="t" r="r" b="b"/>
              <a:pathLst>
                <a:path w="3540760" h="487045">
                  <a:moveTo>
                    <a:pt x="1770405" y="0"/>
                  </a:moveTo>
                  <a:lnTo>
                    <a:pt x="1693608" y="224"/>
                  </a:lnTo>
                  <a:lnTo>
                    <a:pt x="1617647" y="893"/>
                  </a:lnTo>
                  <a:lnTo>
                    <a:pt x="1542588" y="1996"/>
                  </a:lnTo>
                  <a:lnTo>
                    <a:pt x="1468497" y="3524"/>
                  </a:lnTo>
                  <a:lnTo>
                    <a:pt x="1395442" y="5468"/>
                  </a:lnTo>
                  <a:lnTo>
                    <a:pt x="1323488" y="7820"/>
                  </a:lnTo>
                  <a:lnTo>
                    <a:pt x="1252701" y="10569"/>
                  </a:lnTo>
                  <a:lnTo>
                    <a:pt x="1183149" y="13707"/>
                  </a:lnTo>
                  <a:lnTo>
                    <a:pt x="1114898" y="17225"/>
                  </a:lnTo>
                  <a:lnTo>
                    <a:pt x="1048014" y="21114"/>
                  </a:lnTo>
                  <a:lnTo>
                    <a:pt x="982563" y="25364"/>
                  </a:lnTo>
                  <a:lnTo>
                    <a:pt x="918613" y="29966"/>
                  </a:lnTo>
                  <a:lnTo>
                    <a:pt x="856229" y="34911"/>
                  </a:lnTo>
                  <a:lnTo>
                    <a:pt x="795477" y="40190"/>
                  </a:lnTo>
                  <a:lnTo>
                    <a:pt x="736425" y="45795"/>
                  </a:lnTo>
                  <a:lnTo>
                    <a:pt x="679138" y="51715"/>
                  </a:lnTo>
                  <a:lnTo>
                    <a:pt x="623684" y="57941"/>
                  </a:lnTo>
                  <a:lnTo>
                    <a:pt x="570128" y="64466"/>
                  </a:lnTo>
                  <a:lnTo>
                    <a:pt x="518537" y="71278"/>
                  </a:lnTo>
                  <a:lnTo>
                    <a:pt x="468978" y="78370"/>
                  </a:lnTo>
                  <a:lnTo>
                    <a:pt x="421516" y="85732"/>
                  </a:lnTo>
                  <a:lnTo>
                    <a:pt x="376219" y="93355"/>
                  </a:lnTo>
                  <a:lnTo>
                    <a:pt x="333152" y="101230"/>
                  </a:lnTo>
                  <a:lnTo>
                    <a:pt x="292382" y="109348"/>
                  </a:lnTo>
                  <a:lnTo>
                    <a:pt x="253976" y="117699"/>
                  </a:lnTo>
                  <a:lnTo>
                    <a:pt x="184520" y="135066"/>
                  </a:lnTo>
                  <a:lnTo>
                    <a:pt x="125315" y="153257"/>
                  </a:lnTo>
                  <a:lnTo>
                    <a:pt x="76893" y="172201"/>
                  </a:lnTo>
                  <a:lnTo>
                    <a:pt x="39784" y="191823"/>
                  </a:lnTo>
                  <a:lnTo>
                    <a:pt x="6498" y="222370"/>
                  </a:lnTo>
                  <a:lnTo>
                    <a:pt x="0" y="243370"/>
                  </a:lnTo>
                  <a:lnTo>
                    <a:pt x="1635" y="253927"/>
                  </a:lnTo>
                  <a:lnTo>
                    <a:pt x="25639" y="284873"/>
                  </a:lnTo>
                  <a:lnTo>
                    <a:pt x="76893" y="314538"/>
                  </a:lnTo>
                  <a:lnTo>
                    <a:pt x="125315" y="333482"/>
                  </a:lnTo>
                  <a:lnTo>
                    <a:pt x="184520" y="351674"/>
                  </a:lnTo>
                  <a:lnTo>
                    <a:pt x="253976" y="369040"/>
                  </a:lnTo>
                  <a:lnTo>
                    <a:pt x="292382" y="377392"/>
                  </a:lnTo>
                  <a:lnTo>
                    <a:pt x="333152" y="385509"/>
                  </a:lnTo>
                  <a:lnTo>
                    <a:pt x="376219" y="393384"/>
                  </a:lnTo>
                  <a:lnTo>
                    <a:pt x="421516" y="401007"/>
                  </a:lnTo>
                  <a:lnTo>
                    <a:pt x="468978" y="408369"/>
                  </a:lnTo>
                  <a:lnTo>
                    <a:pt x="518537" y="415461"/>
                  </a:lnTo>
                  <a:lnTo>
                    <a:pt x="570128" y="422274"/>
                  </a:lnTo>
                  <a:lnTo>
                    <a:pt x="623684" y="428798"/>
                  </a:lnTo>
                  <a:lnTo>
                    <a:pt x="679138" y="435024"/>
                  </a:lnTo>
                  <a:lnTo>
                    <a:pt x="736425" y="440945"/>
                  </a:lnTo>
                  <a:lnTo>
                    <a:pt x="795477" y="446549"/>
                  </a:lnTo>
                  <a:lnTo>
                    <a:pt x="856229" y="451828"/>
                  </a:lnTo>
                  <a:lnTo>
                    <a:pt x="918613" y="456773"/>
                  </a:lnTo>
                  <a:lnTo>
                    <a:pt x="982563" y="461376"/>
                  </a:lnTo>
                  <a:lnTo>
                    <a:pt x="1048014" y="465626"/>
                  </a:lnTo>
                  <a:lnTo>
                    <a:pt x="1114898" y="469514"/>
                  </a:lnTo>
                  <a:lnTo>
                    <a:pt x="1183149" y="473032"/>
                  </a:lnTo>
                  <a:lnTo>
                    <a:pt x="1252701" y="476170"/>
                  </a:lnTo>
                  <a:lnTo>
                    <a:pt x="1323488" y="478919"/>
                  </a:lnTo>
                  <a:lnTo>
                    <a:pt x="1395442" y="481271"/>
                  </a:lnTo>
                  <a:lnTo>
                    <a:pt x="1468497" y="483215"/>
                  </a:lnTo>
                  <a:lnTo>
                    <a:pt x="1542588" y="484744"/>
                  </a:lnTo>
                  <a:lnTo>
                    <a:pt x="1617647" y="485846"/>
                  </a:lnTo>
                  <a:lnTo>
                    <a:pt x="1693608" y="486515"/>
                  </a:lnTo>
                  <a:lnTo>
                    <a:pt x="1770405" y="486740"/>
                  </a:lnTo>
                  <a:lnTo>
                    <a:pt x="1847192" y="486515"/>
                  </a:lnTo>
                  <a:lnTo>
                    <a:pt x="1923144" y="485846"/>
                  </a:lnTo>
                  <a:lnTo>
                    <a:pt x="1998194" y="484744"/>
                  </a:lnTo>
                  <a:lnTo>
                    <a:pt x="2072276" y="483215"/>
                  </a:lnTo>
                  <a:lnTo>
                    <a:pt x="2145323" y="481271"/>
                  </a:lnTo>
                  <a:lnTo>
                    <a:pt x="2217269" y="478919"/>
                  </a:lnTo>
                  <a:lnTo>
                    <a:pt x="2288048" y="476170"/>
                  </a:lnTo>
                  <a:lnTo>
                    <a:pt x="2357593" y="473032"/>
                  </a:lnTo>
                  <a:lnTo>
                    <a:pt x="2425837" y="469514"/>
                  </a:lnTo>
                  <a:lnTo>
                    <a:pt x="2492715" y="465626"/>
                  </a:lnTo>
                  <a:lnTo>
                    <a:pt x="2558160" y="461376"/>
                  </a:lnTo>
                  <a:lnTo>
                    <a:pt x="2622105" y="456773"/>
                  </a:lnTo>
                  <a:lnTo>
                    <a:pt x="2684484" y="451828"/>
                  </a:lnTo>
                  <a:lnTo>
                    <a:pt x="2745230" y="446549"/>
                  </a:lnTo>
                  <a:lnTo>
                    <a:pt x="2804277" y="440945"/>
                  </a:lnTo>
                  <a:lnTo>
                    <a:pt x="2861559" y="435024"/>
                  </a:lnTo>
                  <a:lnTo>
                    <a:pt x="2917009" y="428798"/>
                  </a:lnTo>
                  <a:lnTo>
                    <a:pt x="2970561" y="422274"/>
                  </a:lnTo>
                  <a:lnTo>
                    <a:pt x="3022149" y="415461"/>
                  </a:lnTo>
                  <a:lnTo>
                    <a:pt x="3071705" y="408369"/>
                  </a:lnTo>
                  <a:lnTo>
                    <a:pt x="3119163" y="401007"/>
                  </a:lnTo>
                  <a:lnTo>
                    <a:pt x="3164458" y="393384"/>
                  </a:lnTo>
                  <a:lnTo>
                    <a:pt x="3207522" y="385509"/>
                  </a:lnTo>
                  <a:lnTo>
                    <a:pt x="3248289" y="377392"/>
                  </a:lnTo>
                  <a:lnTo>
                    <a:pt x="3286693" y="369040"/>
                  </a:lnTo>
                  <a:lnTo>
                    <a:pt x="3356146" y="351674"/>
                  </a:lnTo>
                  <a:lnTo>
                    <a:pt x="3415348" y="333482"/>
                  </a:lnTo>
                  <a:lnTo>
                    <a:pt x="3463768" y="314538"/>
                  </a:lnTo>
                  <a:lnTo>
                    <a:pt x="3500875" y="294916"/>
                  </a:lnTo>
                  <a:lnTo>
                    <a:pt x="3534160" y="264370"/>
                  </a:lnTo>
                  <a:lnTo>
                    <a:pt x="3540658" y="243370"/>
                  </a:lnTo>
                  <a:lnTo>
                    <a:pt x="3539022" y="232812"/>
                  </a:lnTo>
                  <a:lnTo>
                    <a:pt x="3515019" y="201866"/>
                  </a:lnTo>
                  <a:lnTo>
                    <a:pt x="3463768" y="172201"/>
                  </a:lnTo>
                  <a:lnTo>
                    <a:pt x="3415348" y="153257"/>
                  </a:lnTo>
                  <a:lnTo>
                    <a:pt x="3356146" y="135066"/>
                  </a:lnTo>
                  <a:lnTo>
                    <a:pt x="3286693" y="117699"/>
                  </a:lnTo>
                  <a:lnTo>
                    <a:pt x="3248289" y="109348"/>
                  </a:lnTo>
                  <a:lnTo>
                    <a:pt x="3207522" y="101230"/>
                  </a:lnTo>
                  <a:lnTo>
                    <a:pt x="3164458" y="93355"/>
                  </a:lnTo>
                  <a:lnTo>
                    <a:pt x="3119163" y="85732"/>
                  </a:lnTo>
                  <a:lnTo>
                    <a:pt x="3071705" y="78370"/>
                  </a:lnTo>
                  <a:lnTo>
                    <a:pt x="3022149" y="71278"/>
                  </a:lnTo>
                  <a:lnTo>
                    <a:pt x="2970561" y="64466"/>
                  </a:lnTo>
                  <a:lnTo>
                    <a:pt x="2917009" y="57941"/>
                  </a:lnTo>
                  <a:lnTo>
                    <a:pt x="2861559" y="51715"/>
                  </a:lnTo>
                  <a:lnTo>
                    <a:pt x="2804277" y="45795"/>
                  </a:lnTo>
                  <a:lnTo>
                    <a:pt x="2745230" y="40190"/>
                  </a:lnTo>
                  <a:lnTo>
                    <a:pt x="2684484" y="34911"/>
                  </a:lnTo>
                  <a:lnTo>
                    <a:pt x="2622105" y="29966"/>
                  </a:lnTo>
                  <a:lnTo>
                    <a:pt x="2558160" y="25364"/>
                  </a:lnTo>
                  <a:lnTo>
                    <a:pt x="2492715" y="21114"/>
                  </a:lnTo>
                  <a:lnTo>
                    <a:pt x="2425837" y="17225"/>
                  </a:lnTo>
                  <a:lnTo>
                    <a:pt x="2357593" y="13707"/>
                  </a:lnTo>
                  <a:lnTo>
                    <a:pt x="2288048" y="10569"/>
                  </a:lnTo>
                  <a:lnTo>
                    <a:pt x="2217269" y="7820"/>
                  </a:lnTo>
                  <a:lnTo>
                    <a:pt x="2145323" y="5468"/>
                  </a:lnTo>
                  <a:lnTo>
                    <a:pt x="2072276" y="3524"/>
                  </a:lnTo>
                  <a:lnTo>
                    <a:pt x="1998194" y="1996"/>
                  </a:lnTo>
                  <a:lnTo>
                    <a:pt x="1923144" y="893"/>
                  </a:lnTo>
                  <a:lnTo>
                    <a:pt x="1847192" y="224"/>
                  </a:lnTo>
                  <a:lnTo>
                    <a:pt x="1770405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11111" y="4393438"/>
              <a:ext cx="1692910" cy="1591310"/>
            </a:xfrm>
            <a:custGeom>
              <a:avLst/>
              <a:gdLst/>
              <a:ahLst/>
              <a:cxnLst/>
              <a:rect l="l" t="t" r="r" b="b"/>
              <a:pathLst>
                <a:path w="1692910" h="1591310">
                  <a:moveTo>
                    <a:pt x="1488198" y="1190117"/>
                  </a:moveTo>
                  <a:lnTo>
                    <a:pt x="409295" y="1190117"/>
                  </a:lnTo>
                  <a:lnTo>
                    <a:pt x="456201" y="1195287"/>
                  </a:lnTo>
                  <a:lnTo>
                    <a:pt x="499259" y="1210018"/>
                  </a:lnTo>
                  <a:lnTo>
                    <a:pt x="537243" y="1233133"/>
                  </a:lnTo>
                  <a:lnTo>
                    <a:pt x="568924" y="1263459"/>
                  </a:lnTo>
                  <a:lnTo>
                    <a:pt x="593073" y="1299822"/>
                  </a:lnTo>
                  <a:lnTo>
                    <a:pt x="608464" y="1341048"/>
                  </a:lnTo>
                  <a:lnTo>
                    <a:pt x="613867" y="1385963"/>
                  </a:lnTo>
                  <a:lnTo>
                    <a:pt x="611510" y="1415790"/>
                  </a:lnTo>
                  <a:lnTo>
                    <a:pt x="604670" y="1444205"/>
                  </a:lnTo>
                  <a:lnTo>
                    <a:pt x="593695" y="1470877"/>
                  </a:lnTo>
                  <a:lnTo>
                    <a:pt x="578929" y="1495475"/>
                  </a:lnTo>
                  <a:lnTo>
                    <a:pt x="574802" y="1500276"/>
                  </a:lnTo>
                  <a:lnTo>
                    <a:pt x="744105" y="1590751"/>
                  </a:lnTo>
                  <a:lnTo>
                    <a:pt x="940828" y="1485569"/>
                  </a:lnTo>
                  <a:lnTo>
                    <a:pt x="1290955" y="1485569"/>
                  </a:lnTo>
                  <a:lnTo>
                    <a:pt x="1299896" y="1472103"/>
                  </a:lnTo>
                  <a:lnTo>
                    <a:pt x="1315283" y="1430875"/>
                  </a:lnTo>
                  <a:lnTo>
                    <a:pt x="1320685" y="1385963"/>
                  </a:lnTo>
                  <a:lnTo>
                    <a:pt x="1319630" y="1365932"/>
                  </a:lnTo>
                  <a:lnTo>
                    <a:pt x="1316526" y="1346480"/>
                  </a:lnTo>
                  <a:lnTo>
                    <a:pt x="1311470" y="1327708"/>
                  </a:lnTo>
                  <a:lnTo>
                    <a:pt x="1304556" y="1309712"/>
                  </a:lnTo>
                  <a:lnTo>
                    <a:pt x="1296555" y="1295463"/>
                  </a:lnTo>
                  <a:lnTo>
                    <a:pt x="1488198" y="1193038"/>
                  </a:lnTo>
                  <a:lnTo>
                    <a:pt x="1488198" y="1190117"/>
                  </a:lnTo>
                  <a:close/>
                </a:path>
                <a:path w="1692910" h="1591310">
                  <a:moveTo>
                    <a:pt x="1290955" y="1485569"/>
                  </a:moveTo>
                  <a:lnTo>
                    <a:pt x="940828" y="1485569"/>
                  </a:lnTo>
                  <a:lnTo>
                    <a:pt x="946416" y="1495475"/>
                  </a:lnTo>
                  <a:lnTo>
                    <a:pt x="978535" y="1530952"/>
                  </a:lnTo>
                  <a:lnTo>
                    <a:pt x="1018584" y="1558196"/>
                  </a:lnTo>
                  <a:lnTo>
                    <a:pt x="1064967" y="1575669"/>
                  </a:lnTo>
                  <a:lnTo>
                    <a:pt x="1116088" y="1581835"/>
                  </a:lnTo>
                  <a:lnTo>
                    <a:pt x="1163011" y="1576662"/>
                  </a:lnTo>
                  <a:lnTo>
                    <a:pt x="1206080" y="1561927"/>
                  </a:lnTo>
                  <a:lnTo>
                    <a:pt x="1244068" y="1538805"/>
                  </a:lnTo>
                  <a:lnTo>
                    <a:pt x="1275748" y="1508472"/>
                  </a:lnTo>
                  <a:lnTo>
                    <a:pt x="1290955" y="1485569"/>
                  </a:lnTo>
                  <a:close/>
                </a:path>
                <a:path w="1692910" h="1591310">
                  <a:moveTo>
                    <a:pt x="219608" y="280288"/>
                  </a:moveTo>
                  <a:lnTo>
                    <a:pt x="0" y="397637"/>
                  </a:lnTo>
                  <a:lnTo>
                    <a:pt x="0" y="1193038"/>
                  </a:lnTo>
                  <a:lnTo>
                    <a:pt x="220421" y="1310855"/>
                  </a:lnTo>
                  <a:lnTo>
                    <a:pt x="220789" y="1309712"/>
                  </a:lnTo>
                  <a:lnTo>
                    <a:pt x="244182" y="1270276"/>
                  </a:lnTo>
                  <a:lnTo>
                    <a:pt x="276150" y="1237242"/>
                  </a:lnTo>
                  <a:lnTo>
                    <a:pt x="315273" y="1211966"/>
                  </a:lnTo>
                  <a:lnTo>
                    <a:pt x="360129" y="1195805"/>
                  </a:lnTo>
                  <a:lnTo>
                    <a:pt x="409295" y="1190117"/>
                  </a:lnTo>
                  <a:lnTo>
                    <a:pt x="1488198" y="1190117"/>
                  </a:lnTo>
                  <a:lnTo>
                    <a:pt x="1488198" y="991235"/>
                  </a:lnTo>
                  <a:lnTo>
                    <a:pt x="1535074" y="986058"/>
                  </a:lnTo>
                  <a:lnTo>
                    <a:pt x="1578109" y="971316"/>
                  </a:lnTo>
                  <a:lnTo>
                    <a:pt x="1616074" y="948187"/>
                  </a:lnTo>
                  <a:lnTo>
                    <a:pt x="1647741" y="917851"/>
                  </a:lnTo>
                  <a:lnTo>
                    <a:pt x="1671882" y="881489"/>
                  </a:lnTo>
                  <a:lnTo>
                    <a:pt x="1687267" y="840279"/>
                  </a:lnTo>
                  <a:lnTo>
                    <a:pt x="1692668" y="795401"/>
                  </a:lnTo>
                  <a:lnTo>
                    <a:pt x="1687267" y="750475"/>
                  </a:lnTo>
                  <a:lnTo>
                    <a:pt x="1671882" y="709232"/>
                  </a:lnTo>
                  <a:lnTo>
                    <a:pt x="1647741" y="672846"/>
                  </a:lnTo>
                  <a:lnTo>
                    <a:pt x="1616074" y="642497"/>
                  </a:lnTo>
                  <a:lnTo>
                    <a:pt x="1578109" y="619361"/>
                  </a:lnTo>
                  <a:lnTo>
                    <a:pt x="1535074" y="604616"/>
                  </a:lnTo>
                  <a:lnTo>
                    <a:pt x="1488198" y="599439"/>
                  </a:lnTo>
                  <a:lnTo>
                    <a:pt x="1488198" y="403606"/>
                  </a:lnTo>
                  <a:lnTo>
                    <a:pt x="409295" y="403606"/>
                  </a:lnTo>
                  <a:lnTo>
                    <a:pt x="360135" y="397906"/>
                  </a:lnTo>
                  <a:lnTo>
                    <a:pt x="315283" y="381721"/>
                  </a:lnTo>
                  <a:lnTo>
                    <a:pt x="276162" y="356422"/>
                  </a:lnTo>
                  <a:lnTo>
                    <a:pt x="244194" y="323382"/>
                  </a:lnTo>
                  <a:lnTo>
                    <a:pt x="220802" y="283972"/>
                  </a:lnTo>
                  <a:lnTo>
                    <a:pt x="219608" y="280288"/>
                  </a:lnTo>
                  <a:close/>
                </a:path>
                <a:path w="1692910" h="1591310">
                  <a:moveTo>
                    <a:pt x="744105" y="0"/>
                  </a:moveTo>
                  <a:lnTo>
                    <a:pt x="573062" y="91312"/>
                  </a:lnTo>
                  <a:lnTo>
                    <a:pt x="578942" y="98170"/>
                  </a:lnTo>
                  <a:lnTo>
                    <a:pt x="593707" y="122759"/>
                  </a:lnTo>
                  <a:lnTo>
                    <a:pt x="604683" y="149431"/>
                  </a:lnTo>
                  <a:lnTo>
                    <a:pt x="611523" y="177841"/>
                  </a:lnTo>
                  <a:lnTo>
                    <a:pt x="613879" y="207644"/>
                  </a:lnTo>
                  <a:lnTo>
                    <a:pt x="608476" y="252570"/>
                  </a:lnTo>
                  <a:lnTo>
                    <a:pt x="593086" y="293813"/>
                  </a:lnTo>
                  <a:lnTo>
                    <a:pt x="568936" y="330199"/>
                  </a:lnTo>
                  <a:lnTo>
                    <a:pt x="537253" y="360548"/>
                  </a:lnTo>
                  <a:lnTo>
                    <a:pt x="499267" y="383684"/>
                  </a:lnTo>
                  <a:lnTo>
                    <a:pt x="456205" y="398429"/>
                  </a:lnTo>
                  <a:lnTo>
                    <a:pt x="409295" y="403606"/>
                  </a:lnTo>
                  <a:lnTo>
                    <a:pt x="1488198" y="403606"/>
                  </a:lnTo>
                  <a:lnTo>
                    <a:pt x="1488198" y="397637"/>
                  </a:lnTo>
                  <a:lnTo>
                    <a:pt x="1297825" y="295910"/>
                  </a:lnTo>
                  <a:lnTo>
                    <a:pt x="1304556" y="283972"/>
                  </a:lnTo>
                  <a:lnTo>
                    <a:pt x="1311470" y="265938"/>
                  </a:lnTo>
                  <a:lnTo>
                    <a:pt x="1316526" y="247141"/>
                  </a:lnTo>
                  <a:lnTo>
                    <a:pt x="1319630" y="227679"/>
                  </a:lnTo>
                  <a:lnTo>
                    <a:pt x="1320685" y="207644"/>
                  </a:lnTo>
                  <a:lnTo>
                    <a:pt x="1315283" y="162766"/>
                  </a:lnTo>
                  <a:lnTo>
                    <a:pt x="1299896" y="121556"/>
                  </a:lnTo>
                  <a:lnTo>
                    <a:pt x="1289426" y="105791"/>
                  </a:lnTo>
                  <a:lnTo>
                    <a:pt x="942098" y="105791"/>
                  </a:lnTo>
                  <a:lnTo>
                    <a:pt x="744105" y="0"/>
                  </a:lnTo>
                  <a:close/>
                </a:path>
                <a:path w="1692910" h="1591310">
                  <a:moveTo>
                    <a:pt x="1116088" y="11811"/>
                  </a:moveTo>
                  <a:lnTo>
                    <a:pt x="1064967" y="17982"/>
                  </a:lnTo>
                  <a:lnTo>
                    <a:pt x="1018584" y="35464"/>
                  </a:lnTo>
                  <a:lnTo>
                    <a:pt x="978535" y="62710"/>
                  </a:lnTo>
                  <a:lnTo>
                    <a:pt x="946416" y="98170"/>
                  </a:lnTo>
                  <a:lnTo>
                    <a:pt x="942098" y="105791"/>
                  </a:lnTo>
                  <a:lnTo>
                    <a:pt x="1289426" y="105791"/>
                  </a:lnTo>
                  <a:lnTo>
                    <a:pt x="1244068" y="54858"/>
                  </a:lnTo>
                  <a:lnTo>
                    <a:pt x="1206080" y="31729"/>
                  </a:lnTo>
                  <a:lnTo>
                    <a:pt x="1163011" y="16987"/>
                  </a:lnTo>
                  <a:lnTo>
                    <a:pt x="1116088" y="11811"/>
                  </a:lnTo>
                  <a:close/>
                </a:path>
              </a:pathLst>
            </a:custGeom>
            <a:solidFill>
              <a:srgbClr val="9DE7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11111" y="4393438"/>
              <a:ext cx="1692910" cy="1591310"/>
            </a:xfrm>
            <a:custGeom>
              <a:avLst/>
              <a:gdLst/>
              <a:ahLst/>
              <a:cxnLst/>
              <a:rect l="l" t="t" r="r" b="b"/>
              <a:pathLst>
                <a:path w="1692910" h="1591310">
                  <a:moveTo>
                    <a:pt x="744105" y="0"/>
                  </a:moveTo>
                  <a:lnTo>
                    <a:pt x="942098" y="105791"/>
                  </a:lnTo>
                  <a:lnTo>
                    <a:pt x="946416" y="98170"/>
                  </a:lnTo>
                  <a:lnTo>
                    <a:pt x="978535" y="62710"/>
                  </a:lnTo>
                  <a:lnTo>
                    <a:pt x="1018584" y="35464"/>
                  </a:lnTo>
                  <a:lnTo>
                    <a:pt x="1064967" y="17982"/>
                  </a:lnTo>
                  <a:lnTo>
                    <a:pt x="1116088" y="11811"/>
                  </a:lnTo>
                  <a:lnTo>
                    <a:pt x="1163011" y="16987"/>
                  </a:lnTo>
                  <a:lnTo>
                    <a:pt x="1206080" y="31729"/>
                  </a:lnTo>
                  <a:lnTo>
                    <a:pt x="1244068" y="54858"/>
                  </a:lnTo>
                  <a:lnTo>
                    <a:pt x="1275748" y="85194"/>
                  </a:lnTo>
                  <a:lnTo>
                    <a:pt x="1299896" y="121556"/>
                  </a:lnTo>
                  <a:lnTo>
                    <a:pt x="1315283" y="162766"/>
                  </a:lnTo>
                  <a:lnTo>
                    <a:pt x="1320685" y="207644"/>
                  </a:lnTo>
                  <a:lnTo>
                    <a:pt x="1319630" y="227679"/>
                  </a:lnTo>
                  <a:lnTo>
                    <a:pt x="1316526" y="247141"/>
                  </a:lnTo>
                  <a:lnTo>
                    <a:pt x="1311470" y="265938"/>
                  </a:lnTo>
                  <a:lnTo>
                    <a:pt x="1304556" y="283972"/>
                  </a:lnTo>
                  <a:lnTo>
                    <a:pt x="1297825" y="295910"/>
                  </a:lnTo>
                  <a:lnTo>
                    <a:pt x="1488198" y="397637"/>
                  </a:lnTo>
                  <a:lnTo>
                    <a:pt x="1488198" y="599439"/>
                  </a:lnTo>
                  <a:lnTo>
                    <a:pt x="1535074" y="604616"/>
                  </a:lnTo>
                  <a:lnTo>
                    <a:pt x="1578109" y="619361"/>
                  </a:lnTo>
                  <a:lnTo>
                    <a:pt x="1616074" y="642497"/>
                  </a:lnTo>
                  <a:lnTo>
                    <a:pt x="1647741" y="672846"/>
                  </a:lnTo>
                  <a:lnTo>
                    <a:pt x="1671882" y="709232"/>
                  </a:lnTo>
                  <a:lnTo>
                    <a:pt x="1687267" y="750475"/>
                  </a:lnTo>
                  <a:lnTo>
                    <a:pt x="1692668" y="795401"/>
                  </a:lnTo>
                  <a:lnTo>
                    <a:pt x="1687267" y="840279"/>
                  </a:lnTo>
                  <a:lnTo>
                    <a:pt x="1671882" y="881489"/>
                  </a:lnTo>
                  <a:lnTo>
                    <a:pt x="1647741" y="917851"/>
                  </a:lnTo>
                  <a:lnTo>
                    <a:pt x="1616074" y="948187"/>
                  </a:lnTo>
                  <a:lnTo>
                    <a:pt x="1578109" y="971316"/>
                  </a:lnTo>
                  <a:lnTo>
                    <a:pt x="1535074" y="986058"/>
                  </a:lnTo>
                  <a:lnTo>
                    <a:pt x="1488198" y="991235"/>
                  </a:lnTo>
                  <a:lnTo>
                    <a:pt x="1488198" y="1193038"/>
                  </a:lnTo>
                  <a:lnTo>
                    <a:pt x="1296555" y="1295463"/>
                  </a:lnTo>
                  <a:lnTo>
                    <a:pt x="1304556" y="1309712"/>
                  </a:lnTo>
                  <a:lnTo>
                    <a:pt x="1311470" y="1327708"/>
                  </a:lnTo>
                  <a:lnTo>
                    <a:pt x="1316526" y="1346480"/>
                  </a:lnTo>
                  <a:lnTo>
                    <a:pt x="1319630" y="1365932"/>
                  </a:lnTo>
                  <a:lnTo>
                    <a:pt x="1320685" y="1385963"/>
                  </a:lnTo>
                  <a:lnTo>
                    <a:pt x="1315283" y="1430875"/>
                  </a:lnTo>
                  <a:lnTo>
                    <a:pt x="1299896" y="1472103"/>
                  </a:lnTo>
                  <a:lnTo>
                    <a:pt x="1275748" y="1508472"/>
                  </a:lnTo>
                  <a:lnTo>
                    <a:pt x="1244068" y="1538805"/>
                  </a:lnTo>
                  <a:lnTo>
                    <a:pt x="1206080" y="1561927"/>
                  </a:lnTo>
                  <a:lnTo>
                    <a:pt x="1163011" y="1576662"/>
                  </a:lnTo>
                  <a:lnTo>
                    <a:pt x="1116088" y="1581835"/>
                  </a:lnTo>
                  <a:lnTo>
                    <a:pt x="1064967" y="1575669"/>
                  </a:lnTo>
                  <a:lnTo>
                    <a:pt x="1018584" y="1558196"/>
                  </a:lnTo>
                  <a:lnTo>
                    <a:pt x="978535" y="1530952"/>
                  </a:lnTo>
                  <a:lnTo>
                    <a:pt x="946416" y="1495475"/>
                  </a:lnTo>
                  <a:lnTo>
                    <a:pt x="940828" y="1485569"/>
                  </a:lnTo>
                  <a:lnTo>
                    <a:pt x="744105" y="1590751"/>
                  </a:lnTo>
                  <a:lnTo>
                    <a:pt x="574802" y="1500276"/>
                  </a:lnTo>
                  <a:lnTo>
                    <a:pt x="578929" y="1495475"/>
                  </a:lnTo>
                  <a:lnTo>
                    <a:pt x="593695" y="1470877"/>
                  </a:lnTo>
                  <a:lnTo>
                    <a:pt x="604670" y="1444205"/>
                  </a:lnTo>
                  <a:lnTo>
                    <a:pt x="611510" y="1415790"/>
                  </a:lnTo>
                  <a:lnTo>
                    <a:pt x="613867" y="1385963"/>
                  </a:lnTo>
                  <a:lnTo>
                    <a:pt x="608464" y="1341048"/>
                  </a:lnTo>
                  <a:lnTo>
                    <a:pt x="593073" y="1299822"/>
                  </a:lnTo>
                  <a:lnTo>
                    <a:pt x="568924" y="1263459"/>
                  </a:lnTo>
                  <a:lnTo>
                    <a:pt x="537243" y="1233133"/>
                  </a:lnTo>
                  <a:lnTo>
                    <a:pt x="499259" y="1210018"/>
                  </a:lnTo>
                  <a:lnTo>
                    <a:pt x="456201" y="1195287"/>
                  </a:lnTo>
                  <a:lnTo>
                    <a:pt x="409295" y="1190117"/>
                  </a:lnTo>
                  <a:lnTo>
                    <a:pt x="360129" y="1195805"/>
                  </a:lnTo>
                  <a:lnTo>
                    <a:pt x="315273" y="1211966"/>
                  </a:lnTo>
                  <a:lnTo>
                    <a:pt x="276150" y="1237242"/>
                  </a:lnTo>
                  <a:lnTo>
                    <a:pt x="244182" y="1270276"/>
                  </a:lnTo>
                  <a:lnTo>
                    <a:pt x="220789" y="1309712"/>
                  </a:lnTo>
                  <a:lnTo>
                    <a:pt x="220421" y="1310855"/>
                  </a:lnTo>
                  <a:lnTo>
                    <a:pt x="0" y="1193038"/>
                  </a:lnTo>
                  <a:lnTo>
                    <a:pt x="0" y="397637"/>
                  </a:lnTo>
                  <a:lnTo>
                    <a:pt x="219608" y="280288"/>
                  </a:lnTo>
                  <a:lnTo>
                    <a:pt x="220802" y="283972"/>
                  </a:lnTo>
                  <a:lnTo>
                    <a:pt x="244194" y="323382"/>
                  </a:lnTo>
                  <a:lnTo>
                    <a:pt x="276162" y="356422"/>
                  </a:lnTo>
                  <a:lnTo>
                    <a:pt x="315283" y="381721"/>
                  </a:lnTo>
                  <a:lnTo>
                    <a:pt x="360135" y="397906"/>
                  </a:lnTo>
                  <a:lnTo>
                    <a:pt x="409295" y="403606"/>
                  </a:lnTo>
                  <a:lnTo>
                    <a:pt x="456205" y="398429"/>
                  </a:lnTo>
                  <a:lnTo>
                    <a:pt x="499267" y="383684"/>
                  </a:lnTo>
                  <a:lnTo>
                    <a:pt x="537253" y="360548"/>
                  </a:lnTo>
                  <a:lnTo>
                    <a:pt x="568936" y="330199"/>
                  </a:lnTo>
                  <a:lnTo>
                    <a:pt x="593086" y="293813"/>
                  </a:lnTo>
                  <a:lnTo>
                    <a:pt x="608476" y="252570"/>
                  </a:lnTo>
                  <a:lnTo>
                    <a:pt x="613879" y="207644"/>
                  </a:lnTo>
                  <a:lnTo>
                    <a:pt x="611523" y="177841"/>
                  </a:lnTo>
                  <a:lnTo>
                    <a:pt x="604683" y="149431"/>
                  </a:lnTo>
                  <a:lnTo>
                    <a:pt x="593707" y="122759"/>
                  </a:lnTo>
                  <a:lnTo>
                    <a:pt x="578942" y="98170"/>
                  </a:lnTo>
                  <a:lnTo>
                    <a:pt x="573062" y="91312"/>
                  </a:lnTo>
                  <a:lnTo>
                    <a:pt x="744105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861820" y="4655439"/>
              <a:ext cx="1469390" cy="1214755"/>
            </a:xfrm>
            <a:custGeom>
              <a:avLst/>
              <a:gdLst/>
              <a:ahLst/>
              <a:cxnLst/>
              <a:rect l="l" t="t" r="r" b="b"/>
              <a:pathLst>
                <a:path w="1469389" h="1214754">
                  <a:moveTo>
                    <a:pt x="645668" y="0"/>
                  </a:moveTo>
                  <a:lnTo>
                    <a:pt x="473837" y="80899"/>
                  </a:lnTo>
                  <a:lnTo>
                    <a:pt x="486410" y="100456"/>
                  </a:lnTo>
                  <a:lnTo>
                    <a:pt x="492396" y="114188"/>
                  </a:lnTo>
                  <a:lnTo>
                    <a:pt x="496776" y="128492"/>
                  </a:lnTo>
                  <a:lnTo>
                    <a:pt x="499465" y="143319"/>
                  </a:lnTo>
                  <a:lnTo>
                    <a:pt x="500380" y="158623"/>
                  </a:lnTo>
                  <a:lnTo>
                    <a:pt x="494037" y="198358"/>
                  </a:lnTo>
                  <a:lnTo>
                    <a:pt x="476137" y="234065"/>
                  </a:lnTo>
                  <a:lnTo>
                    <a:pt x="448373" y="264318"/>
                  </a:lnTo>
                  <a:lnTo>
                    <a:pt x="412439" y="287692"/>
                  </a:lnTo>
                  <a:lnTo>
                    <a:pt x="370028" y="302762"/>
                  </a:lnTo>
                  <a:lnTo>
                    <a:pt x="322834" y="308102"/>
                  </a:lnTo>
                  <a:lnTo>
                    <a:pt x="278493" y="303393"/>
                  </a:lnTo>
                  <a:lnTo>
                    <a:pt x="238236" y="290052"/>
                  </a:lnTo>
                  <a:lnTo>
                    <a:pt x="203479" y="269257"/>
                  </a:lnTo>
                  <a:lnTo>
                    <a:pt x="175641" y="242188"/>
                  </a:lnTo>
                  <a:lnTo>
                    <a:pt x="165227" y="225933"/>
                  </a:lnTo>
                  <a:lnTo>
                    <a:pt x="0" y="303656"/>
                  </a:lnTo>
                  <a:lnTo>
                    <a:pt x="0" y="457708"/>
                  </a:lnTo>
                  <a:lnTo>
                    <a:pt x="35813" y="460629"/>
                  </a:lnTo>
                  <a:lnTo>
                    <a:pt x="81619" y="474298"/>
                  </a:lnTo>
                  <a:lnTo>
                    <a:pt x="120652" y="497440"/>
                  </a:lnTo>
                  <a:lnTo>
                    <a:pt x="150955" y="528404"/>
                  </a:lnTo>
                  <a:lnTo>
                    <a:pt x="170572" y="565537"/>
                  </a:lnTo>
                  <a:lnTo>
                    <a:pt x="177546" y="607187"/>
                  </a:lnTo>
                  <a:lnTo>
                    <a:pt x="170572" y="648823"/>
                  </a:lnTo>
                  <a:lnTo>
                    <a:pt x="150955" y="685924"/>
                  </a:lnTo>
                  <a:lnTo>
                    <a:pt x="120652" y="716850"/>
                  </a:lnTo>
                  <a:lnTo>
                    <a:pt x="81619" y="739961"/>
                  </a:lnTo>
                  <a:lnTo>
                    <a:pt x="35813" y="753618"/>
                  </a:lnTo>
                  <a:lnTo>
                    <a:pt x="0" y="756666"/>
                  </a:lnTo>
                  <a:lnTo>
                    <a:pt x="0" y="910717"/>
                  </a:lnTo>
                  <a:lnTo>
                    <a:pt x="165227" y="988364"/>
                  </a:lnTo>
                  <a:lnTo>
                    <a:pt x="175641" y="972108"/>
                  </a:lnTo>
                  <a:lnTo>
                    <a:pt x="203479" y="945010"/>
                  </a:lnTo>
                  <a:lnTo>
                    <a:pt x="238236" y="924201"/>
                  </a:lnTo>
                  <a:lnTo>
                    <a:pt x="278493" y="910854"/>
                  </a:lnTo>
                  <a:lnTo>
                    <a:pt x="322834" y="906145"/>
                  </a:lnTo>
                  <a:lnTo>
                    <a:pt x="370028" y="911489"/>
                  </a:lnTo>
                  <a:lnTo>
                    <a:pt x="412439" y="926571"/>
                  </a:lnTo>
                  <a:lnTo>
                    <a:pt x="448373" y="949963"/>
                  </a:lnTo>
                  <a:lnTo>
                    <a:pt x="476137" y="980235"/>
                  </a:lnTo>
                  <a:lnTo>
                    <a:pt x="494037" y="1015961"/>
                  </a:lnTo>
                  <a:lnTo>
                    <a:pt x="500380" y="1055712"/>
                  </a:lnTo>
                  <a:lnTo>
                    <a:pt x="499465" y="1070997"/>
                  </a:lnTo>
                  <a:lnTo>
                    <a:pt x="496776" y="1085842"/>
                  </a:lnTo>
                  <a:lnTo>
                    <a:pt x="492396" y="1100170"/>
                  </a:lnTo>
                  <a:lnTo>
                    <a:pt x="486410" y="1113904"/>
                  </a:lnTo>
                  <a:lnTo>
                    <a:pt x="473837" y="1133475"/>
                  </a:lnTo>
                  <a:lnTo>
                    <a:pt x="645668" y="1214285"/>
                  </a:lnTo>
                  <a:lnTo>
                    <a:pt x="818769" y="1132954"/>
                  </a:lnTo>
                  <a:lnTo>
                    <a:pt x="821309" y="1137043"/>
                  </a:lnTo>
                  <a:lnTo>
                    <a:pt x="849201" y="1164117"/>
                  </a:lnTo>
                  <a:lnTo>
                    <a:pt x="883951" y="1184911"/>
                  </a:lnTo>
                  <a:lnTo>
                    <a:pt x="924179" y="1198249"/>
                  </a:lnTo>
                  <a:lnTo>
                    <a:pt x="968502" y="1202956"/>
                  </a:lnTo>
                  <a:lnTo>
                    <a:pt x="1015696" y="1197615"/>
                  </a:lnTo>
                  <a:lnTo>
                    <a:pt x="1058107" y="1182543"/>
                  </a:lnTo>
                  <a:lnTo>
                    <a:pt x="1094041" y="1159163"/>
                  </a:lnTo>
                  <a:lnTo>
                    <a:pt x="1121805" y="1128903"/>
                  </a:lnTo>
                  <a:lnTo>
                    <a:pt x="1139705" y="1093186"/>
                  </a:lnTo>
                  <a:lnTo>
                    <a:pt x="1146048" y="1053439"/>
                  </a:lnTo>
                  <a:lnTo>
                    <a:pt x="1145133" y="1038155"/>
                  </a:lnTo>
                  <a:lnTo>
                    <a:pt x="1142444" y="1023310"/>
                  </a:lnTo>
                  <a:lnTo>
                    <a:pt x="1138064" y="1008982"/>
                  </a:lnTo>
                  <a:lnTo>
                    <a:pt x="1132078" y="995248"/>
                  </a:lnTo>
                  <a:lnTo>
                    <a:pt x="1127379" y="987844"/>
                  </a:lnTo>
                  <a:lnTo>
                    <a:pt x="1291463" y="910717"/>
                  </a:lnTo>
                  <a:lnTo>
                    <a:pt x="1291463" y="756666"/>
                  </a:lnTo>
                  <a:lnTo>
                    <a:pt x="1327150" y="753618"/>
                  </a:lnTo>
                  <a:lnTo>
                    <a:pt x="1372955" y="739961"/>
                  </a:lnTo>
                  <a:lnTo>
                    <a:pt x="1411988" y="716850"/>
                  </a:lnTo>
                  <a:lnTo>
                    <a:pt x="1442291" y="685924"/>
                  </a:lnTo>
                  <a:lnTo>
                    <a:pt x="1461908" y="648823"/>
                  </a:lnTo>
                  <a:lnTo>
                    <a:pt x="1468882" y="607187"/>
                  </a:lnTo>
                  <a:lnTo>
                    <a:pt x="1461908" y="565537"/>
                  </a:lnTo>
                  <a:lnTo>
                    <a:pt x="1442291" y="528404"/>
                  </a:lnTo>
                  <a:lnTo>
                    <a:pt x="1411988" y="497440"/>
                  </a:lnTo>
                  <a:lnTo>
                    <a:pt x="1372955" y="474298"/>
                  </a:lnTo>
                  <a:lnTo>
                    <a:pt x="1327150" y="460629"/>
                  </a:lnTo>
                  <a:lnTo>
                    <a:pt x="1291463" y="457708"/>
                  </a:lnTo>
                  <a:lnTo>
                    <a:pt x="1291463" y="303656"/>
                  </a:lnTo>
                  <a:lnTo>
                    <a:pt x="1126236" y="225933"/>
                  </a:lnTo>
                  <a:lnTo>
                    <a:pt x="1132078" y="216788"/>
                  </a:lnTo>
                  <a:lnTo>
                    <a:pt x="1138064" y="203057"/>
                  </a:lnTo>
                  <a:lnTo>
                    <a:pt x="1142444" y="188753"/>
                  </a:lnTo>
                  <a:lnTo>
                    <a:pt x="1145133" y="173926"/>
                  </a:lnTo>
                  <a:lnTo>
                    <a:pt x="1146048" y="158623"/>
                  </a:lnTo>
                  <a:lnTo>
                    <a:pt x="1139705" y="118887"/>
                  </a:lnTo>
                  <a:lnTo>
                    <a:pt x="1121805" y="83180"/>
                  </a:lnTo>
                  <a:lnTo>
                    <a:pt x="1094041" y="52927"/>
                  </a:lnTo>
                  <a:lnTo>
                    <a:pt x="1058107" y="29553"/>
                  </a:lnTo>
                  <a:lnTo>
                    <a:pt x="1015696" y="14483"/>
                  </a:lnTo>
                  <a:lnTo>
                    <a:pt x="968502" y="9143"/>
                  </a:lnTo>
                  <a:lnTo>
                    <a:pt x="924179" y="13852"/>
                  </a:lnTo>
                  <a:lnTo>
                    <a:pt x="883951" y="27193"/>
                  </a:lnTo>
                  <a:lnTo>
                    <a:pt x="849201" y="47988"/>
                  </a:lnTo>
                  <a:lnTo>
                    <a:pt x="821309" y="75056"/>
                  </a:lnTo>
                  <a:lnTo>
                    <a:pt x="817626" y="80899"/>
                  </a:lnTo>
                  <a:lnTo>
                    <a:pt x="645668" y="0"/>
                  </a:lnTo>
                  <a:close/>
                </a:path>
              </a:pathLst>
            </a:custGeom>
            <a:solidFill>
              <a:srgbClr val="C5F0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861820" y="4655439"/>
              <a:ext cx="1469390" cy="1214755"/>
            </a:xfrm>
            <a:custGeom>
              <a:avLst/>
              <a:gdLst/>
              <a:ahLst/>
              <a:cxnLst/>
              <a:rect l="l" t="t" r="r" b="b"/>
              <a:pathLst>
                <a:path w="1469389" h="1214754">
                  <a:moveTo>
                    <a:pt x="645668" y="0"/>
                  </a:moveTo>
                  <a:lnTo>
                    <a:pt x="817626" y="80899"/>
                  </a:lnTo>
                  <a:lnTo>
                    <a:pt x="821309" y="75056"/>
                  </a:lnTo>
                  <a:lnTo>
                    <a:pt x="849201" y="47988"/>
                  </a:lnTo>
                  <a:lnTo>
                    <a:pt x="883951" y="27193"/>
                  </a:lnTo>
                  <a:lnTo>
                    <a:pt x="924179" y="13852"/>
                  </a:lnTo>
                  <a:lnTo>
                    <a:pt x="968502" y="9143"/>
                  </a:lnTo>
                  <a:lnTo>
                    <a:pt x="1015696" y="14483"/>
                  </a:lnTo>
                  <a:lnTo>
                    <a:pt x="1058107" y="29553"/>
                  </a:lnTo>
                  <a:lnTo>
                    <a:pt x="1094041" y="52927"/>
                  </a:lnTo>
                  <a:lnTo>
                    <a:pt x="1121805" y="83180"/>
                  </a:lnTo>
                  <a:lnTo>
                    <a:pt x="1139705" y="118887"/>
                  </a:lnTo>
                  <a:lnTo>
                    <a:pt x="1146048" y="158623"/>
                  </a:lnTo>
                  <a:lnTo>
                    <a:pt x="1145133" y="173926"/>
                  </a:lnTo>
                  <a:lnTo>
                    <a:pt x="1142444" y="188753"/>
                  </a:lnTo>
                  <a:lnTo>
                    <a:pt x="1138064" y="203057"/>
                  </a:lnTo>
                  <a:lnTo>
                    <a:pt x="1132078" y="216788"/>
                  </a:lnTo>
                  <a:lnTo>
                    <a:pt x="1126236" y="225933"/>
                  </a:lnTo>
                  <a:lnTo>
                    <a:pt x="1291463" y="303656"/>
                  </a:lnTo>
                  <a:lnTo>
                    <a:pt x="1291463" y="457708"/>
                  </a:lnTo>
                  <a:lnTo>
                    <a:pt x="1327150" y="460629"/>
                  </a:lnTo>
                  <a:lnTo>
                    <a:pt x="1372955" y="474298"/>
                  </a:lnTo>
                  <a:lnTo>
                    <a:pt x="1411988" y="497440"/>
                  </a:lnTo>
                  <a:lnTo>
                    <a:pt x="1442291" y="528404"/>
                  </a:lnTo>
                  <a:lnTo>
                    <a:pt x="1461908" y="565537"/>
                  </a:lnTo>
                  <a:lnTo>
                    <a:pt x="1468882" y="607187"/>
                  </a:lnTo>
                  <a:lnTo>
                    <a:pt x="1461908" y="648823"/>
                  </a:lnTo>
                  <a:lnTo>
                    <a:pt x="1442291" y="685924"/>
                  </a:lnTo>
                  <a:lnTo>
                    <a:pt x="1411988" y="716850"/>
                  </a:lnTo>
                  <a:lnTo>
                    <a:pt x="1372955" y="739961"/>
                  </a:lnTo>
                  <a:lnTo>
                    <a:pt x="1327150" y="753618"/>
                  </a:lnTo>
                  <a:lnTo>
                    <a:pt x="1291463" y="756666"/>
                  </a:lnTo>
                  <a:lnTo>
                    <a:pt x="1291463" y="910717"/>
                  </a:lnTo>
                  <a:lnTo>
                    <a:pt x="1127379" y="987844"/>
                  </a:lnTo>
                  <a:lnTo>
                    <a:pt x="1132078" y="995248"/>
                  </a:lnTo>
                  <a:lnTo>
                    <a:pt x="1138064" y="1008982"/>
                  </a:lnTo>
                  <a:lnTo>
                    <a:pt x="1142444" y="1023310"/>
                  </a:lnTo>
                  <a:lnTo>
                    <a:pt x="1145133" y="1038155"/>
                  </a:lnTo>
                  <a:lnTo>
                    <a:pt x="1146048" y="1053439"/>
                  </a:lnTo>
                  <a:lnTo>
                    <a:pt x="1139705" y="1093186"/>
                  </a:lnTo>
                  <a:lnTo>
                    <a:pt x="1121805" y="1128903"/>
                  </a:lnTo>
                  <a:lnTo>
                    <a:pt x="1094041" y="1159163"/>
                  </a:lnTo>
                  <a:lnTo>
                    <a:pt x="1058107" y="1182543"/>
                  </a:lnTo>
                  <a:lnTo>
                    <a:pt x="1015696" y="1197615"/>
                  </a:lnTo>
                  <a:lnTo>
                    <a:pt x="968502" y="1202956"/>
                  </a:lnTo>
                  <a:lnTo>
                    <a:pt x="924179" y="1198249"/>
                  </a:lnTo>
                  <a:lnTo>
                    <a:pt x="883951" y="1184911"/>
                  </a:lnTo>
                  <a:lnTo>
                    <a:pt x="849201" y="1164117"/>
                  </a:lnTo>
                  <a:lnTo>
                    <a:pt x="821309" y="1137043"/>
                  </a:lnTo>
                  <a:lnTo>
                    <a:pt x="818769" y="1132954"/>
                  </a:lnTo>
                  <a:lnTo>
                    <a:pt x="645668" y="1214285"/>
                  </a:lnTo>
                  <a:lnTo>
                    <a:pt x="473837" y="1133475"/>
                  </a:lnTo>
                  <a:lnTo>
                    <a:pt x="486410" y="1113904"/>
                  </a:lnTo>
                  <a:lnTo>
                    <a:pt x="492396" y="1100170"/>
                  </a:lnTo>
                  <a:lnTo>
                    <a:pt x="496776" y="1085842"/>
                  </a:lnTo>
                  <a:lnTo>
                    <a:pt x="499465" y="1070997"/>
                  </a:lnTo>
                  <a:lnTo>
                    <a:pt x="500380" y="1055712"/>
                  </a:lnTo>
                  <a:lnTo>
                    <a:pt x="494037" y="1015961"/>
                  </a:lnTo>
                  <a:lnTo>
                    <a:pt x="476137" y="980235"/>
                  </a:lnTo>
                  <a:lnTo>
                    <a:pt x="448373" y="949963"/>
                  </a:lnTo>
                  <a:lnTo>
                    <a:pt x="412439" y="926571"/>
                  </a:lnTo>
                  <a:lnTo>
                    <a:pt x="370028" y="911489"/>
                  </a:lnTo>
                  <a:lnTo>
                    <a:pt x="322834" y="906145"/>
                  </a:lnTo>
                  <a:lnTo>
                    <a:pt x="278493" y="910854"/>
                  </a:lnTo>
                  <a:lnTo>
                    <a:pt x="238236" y="924201"/>
                  </a:lnTo>
                  <a:lnTo>
                    <a:pt x="203479" y="945010"/>
                  </a:lnTo>
                  <a:lnTo>
                    <a:pt x="175641" y="972108"/>
                  </a:lnTo>
                  <a:lnTo>
                    <a:pt x="165227" y="988364"/>
                  </a:lnTo>
                  <a:lnTo>
                    <a:pt x="0" y="910717"/>
                  </a:lnTo>
                  <a:lnTo>
                    <a:pt x="0" y="756666"/>
                  </a:lnTo>
                  <a:lnTo>
                    <a:pt x="35813" y="753618"/>
                  </a:lnTo>
                  <a:lnTo>
                    <a:pt x="81619" y="739961"/>
                  </a:lnTo>
                  <a:lnTo>
                    <a:pt x="120652" y="716850"/>
                  </a:lnTo>
                  <a:lnTo>
                    <a:pt x="150955" y="685924"/>
                  </a:lnTo>
                  <a:lnTo>
                    <a:pt x="170572" y="648823"/>
                  </a:lnTo>
                  <a:lnTo>
                    <a:pt x="177546" y="607187"/>
                  </a:lnTo>
                  <a:lnTo>
                    <a:pt x="170572" y="565537"/>
                  </a:lnTo>
                  <a:lnTo>
                    <a:pt x="150955" y="528404"/>
                  </a:lnTo>
                  <a:lnTo>
                    <a:pt x="120652" y="497440"/>
                  </a:lnTo>
                  <a:lnTo>
                    <a:pt x="81619" y="474298"/>
                  </a:lnTo>
                  <a:lnTo>
                    <a:pt x="35813" y="460629"/>
                  </a:lnTo>
                  <a:lnTo>
                    <a:pt x="0" y="457708"/>
                  </a:lnTo>
                  <a:lnTo>
                    <a:pt x="0" y="303656"/>
                  </a:lnTo>
                  <a:lnTo>
                    <a:pt x="165227" y="225933"/>
                  </a:lnTo>
                  <a:lnTo>
                    <a:pt x="175641" y="242188"/>
                  </a:lnTo>
                  <a:lnTo>
                    <a:pt x="203479" y="269257"/>
                  </a:lnTo>
                  <a:lnTo>
                    <a:pt x="238236" y="290052"/>
                  </a:lnTo>
                  <a:lnTo>
                    <a:pt x="278493" y="303393"/>
                  </a:lnTo>
                  <a:lnTo>
                    <a:pt x="322834" y="308102"/>
                  </a:lnTo>
                  <a:lnTo>
                    <a:pt x="370028" y="302762"/>
                  </a:lnTo>
                  <a:lnTo>
                    <a:pt x="412439" y="287692"/>
                  </a:lnTo>
                  <a:lnTo>
                    <a:pt x="448373" y="264318"/>
                  </a:lnTo>
                  <a:lnTo>
                    <a:pt x="476137" y="234065"/>
                  </a:lnTo>
                  <a:lnTo>
                    <a:pt x="494037" y="198358"/>
                  </a:lnTo>
                  <a:lnTo>
                    <a:pt x="500380" y="158623"/>
                  </a:lnTo>
                  <a:lnTo>
                    <a:pt x="499465" y="143319"/>
                  </a:lnTo>
                  <a:lnTo>
                    <a:pt x="496776" y="128492"/>
                  </a:lnTo>
                  <a:lnTo>
                    <a:pt x="492396" y="114188"/>
                  </a:lnTo>
                  <a:lnTo>
                    <a:pt x="486410" y="100456"/>
                  </a:lnTo>
                  <a:lnTo>
                    <a:pt x="473837" y="80899"/>
                  </a:lnTo>
                  <a:lnTo>
                    <a:pt x="645668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055746" y="4655439"/>
              <a:ext cx="1375410" cy="1214755"/>
            </a:xfrm>
            <a:custGeom>
              <a:avLst/>
              <a:gdLst/>
              <a:ahLst/>
              <a:cxnLst/>
              <a:rect l="l" t="t" r="r" b="b"/>
              <a:pathLst>
                <a:path w="1375410" h="1214754">
                  <a:moveTo>
                    <a:pt x="604519" y="0"/>
                  </a:moveTo>
                  <a:lnTo>
                    <a:pt x="443611" y="80899"/>
                  </a:lnTo>
                  <a:lnTo>
                    <a:pt x="455422" y="100456"/>
                  </a:lnTo>
                  <a:lnTo>
                    <a:pt x="461002" y="114188"/>
                  </a:lnTo>
                  <a:lnTo>
                    <a:pt x="465105" y="128492"/>
                  </a:lnTo>
                  <a:lnTo>
                    <a:pt x="467637" y="143319"/>
                  </a:lnTo>
                  <a:lnTo>
                    <a:pt x="468502" y="158623"/>
                  </a:lnTo>
                  <a:lnTo>
                    <a:pt x="460028" y="205868"/>
                  </a:lnTo>
                  <a:lnTo>
                    <a:pt x="436429" y="246901"/>
                  </a:lnTo>
                  <a:lnTo>
                    <a:pt x="400444" y="279259"/>
                  </a:lnTo>
                  <a:lnTo>
                    <a:pt x="354808" y="300480"/>
                  </a:lnTo>
                  <a:lnTo>
                    <a:pt x="302260" y="308102"/>
                  </a:lnTo>
                  <a:lnTo>
                    <a:pt x="260762" y="303393"/>
                  </a:lnTo>
                  <a:lnTo>
                    <a:pt x="223075" y="290052"/>
                  </a:lnTo>
                  <a:lnTo>
                    <a:pt x="190531" y="269257"/>
                  </a:lnTo>
                  <a:lnTo>
                    <a:pt x="164464" y="242188"/>
                  </a:lnTo>
                  <a:lnTo>
                    <a:pt x="154685" y="225933"/>
                  </a:lnTo>
                  <a:lnTo>
                    <a:pt x="0" y="303656"/>
                  </a:lnTo>
                  <a:lnTo>
                    <a:pt x="0" y="457708"/>
                  </a:lnTo>
                  <a:lnTo>
                    <a:pt x="33527" y="460629"/>
                  </a:lnTo>
                  <a:lnTo>
                    <a:pt x="76396" y="474298"/>
                  </a:lnTo>
                  <a:lnTo>
                    <a:pt x="112942" y="497440"/>
                  </a:lnTo>
                  <a:lnTo>
                    <a:pt x="141326" y="528404"/>
                  </a:lnTo>
                  <a:lnTo>
                    <a:pt x="159707" y="565537"/>
                  </a:lnTo>
                  <a:lnTo>
                    <a:pt x="166242" y="607187"/>
                  </a:lnTo>
                  <a:lnTo>
                    <a:pt x="159707" y="648823"/>
                  </a:lnTo>
                  <a:lnTo>
                    <a:pt x="141326" y="685924"/>
                  </a:lnTo>
                  <a:lnTo>
                    <a:pt x="112942" y="716850"/>
                  </a:lnTo>
                  <a:lnTo>
                    <a:pt x="76396" y="739961"/>
                  </a:lnTo>
                  <a:lnTo>
                    <a:pt x="33527" y="753618"/>
                  </a:lnTo>
                  <a:lnTo>
                    <a:pt x="0" y="756666"/>
                  </a:lnTo>
                  <a:lnTo>
                    <a:pt x="0" y="910717"/>
                  </a:lnTo>
                  <a:lnTo>
                    <a:pt x="155701" y="988898"/>
                  </a:lnTo>
                  <a:lnTo>
                    <a:pt x="164464" y="974382"/>
                  </a:lnTo>
                  <a:lnTo>
                    <a:pt x="190531" y="947296"/>
                  </a:lnTo>
                  <a:lnTo>
                    <a:pt x="223075" y="926490"/>
                  </a:lnTo>
                  <a:lnTo>
                    <a:pt x="260762" y="913142"/>
                  </a:lnTo>
                  <a:lnTo>
                    <a:pt x="302260" y="908431"/>
                  </a:lnTo>
                  <a:lnTo>
                    <a:pt x="354808" y="916056"/>
                  </a:lnTo>
                  <a:lnTo>
                    <a:pt x="400444" y="937288"/>
                  </a:lnTo>
                  <a:lnTo>
                    <a:pt x="436429" y="969661"/>
                  </a:lnTo>
                  <a:lnTo>
                    <a:pt x="460028" y="1010712"/>
                  </a:lnTo>
                  <a:lnTo>
                    <a:pt x="468502" y="1057973"/>
                  </a:lnTo>
                  <a:lnTo>
                    <a:pt x="467637" y="1073257"/>
                  </a:lnTo>
                  <a:lnTo>
                    <a:pt x="465105" y="1088102"/>
                  </a:lnTo>
                  <a:lnTo>
                    <a:pt x="461002" y="1102430"/>
                  </a:lnTo>
                  <a:lnTo>
                    <a:pt x="455422" y="1116164"/>
                  </a:lnTo>
                  <a:lnTo>
                    <a:pt x="444626" y="1134008"/>
                  </a:lnTo>
                  <a:lnTo>
                    <a:pt x="604519" y="1214285"/>
                  </a:lnTo>
                  <a:lnTo>
                    <a:pt x="742188" y="1145184"/>
                  </a:lnTo>
                  <a:lnTo>
                    <a:pt x="759078" y="1163701"/>
                  </a:lnTo>
                  <a:lnTo>
                    <a:pt x="783687" y="1181955"/>
                  </a:lnTo>
                  <a:lnTo>
                    <a:pt x="811926" y="1195739"/>
                  </a:lnTo>
                  <a:lnTo>
                    <a:pt x="843143" y="1204452"/>
                  </a:lnTo>
                  <a:lnTo>
                    <a:pt x="876680" y="1207490"/>
                  </a:lnTo>
                  <a:lnTo>
                    <a:pt x="929229" y="1199868"/>
                  </a:lnTo>
                  <a:lnTo>
                    <a:pt x="974865" y="1178642"/>
                  </a:lnTo>
                  <a:lnTo>
                    <a:pt x="1010850" y="1146276"/>
                  </a:lnTo>
                  <a:lnTo>
                    <a:pt x="1034449" y="1105232"/>
                  </a:lnTo>
                  <a:lnTo>
                    <a:pt x="1042924" y="1057973"/>
                  </a:lnTo>
                  <a:lnTo>
                    <a:pt x="1042691" y="1050278"/>
                  </a:lnTo>
                  <a:lnTo>
                    <a:pt x="1042019" y="1042685"/>
                  </a:lnTo>
                  <a:lnTo>
                    <a:pt x="1040941" y="1035202"/>
                  </a:lnTo>
                  <a:lnTo>
                    <a:pt x="1039494" y="1027836"/>
                  </a:lnTo>
                  <a:lnTo>
                    <a:pt x="1030097" y="1000607"/>
                  </a:lnTo>
                  <a:lnTo>
                    <a:pt x="1209039" y="910717"/>
                  </a:lnTo>
                  <a:lnTo>
                    <a:pt x="1209039" y="756666"/>
                  </a:lnTo>
                  <a:lnTo>
                    <a:pt x="1242567" y="753618"/>
                  </a:lnTo>
                  <a:lnTo>
                    <a:pt x="1285436" y="739961"/>
                  </a:lnTo>
                  <a:lnTo>
                    <a:pt x="1321982" y="716850"/>
                  </a:lnTo>
                  <a:lnTo>
                    <a:pt x="1350366" y="685924"/>
                  </a:lnTo>
                  <a:lnTo>
                    <a:pt x="1368747" y="648823"/>
                  </a:lnTo>
                  <a:lnTo>
                    <a:pt x="1375282" y="607187"/>
                  </a:lnTo>
                  <a:lnTo>
                    <a:pt x="1368747" y="565537"/>
                  </a:lnTo>
                  <a:lnTo>
                    <a:pt x="1350366" y="528404"/>
                  </a:lnTo>
                  <a:lnTo>
                    <a:pt x="1321982" y="497440"/>
                  </a:lnTo>
                  <a:lnTo>
                    <a:pt x="1285436" y="474298"/>
                  </a:lnTo>
                  <a:lnTo>
                    <a:pt x="1242567" y="460629"/>
                  </a:lnTo>
                  <a:lnTo>
                    <a:pt x="1209039" y="457708"/>
                  </a:lnTo>
                  <a:lnTo>
                    <a:pt x="1209039" y="303656"/>
                  </a:lnTo>
                  <a:lnTo>
                    <a:pt x="1030731" y="214122"/>
                  </a:lnTo>
                  <a:lnTo>
                    <a:pt x="1039494" y="188722"/>
                  </a:lnTo>
                  <a:lnTo>
                    <a:pt x="1040941" y="181393"/>
                  </a:lnTo>
                  <a:lnTo>
                    <a:pt x="1042019" y="173910"/>
                  </a:lnTo>
                  <a:lnTo>
                    <a:pt x="1042691" y="166308"/>
                  </a:lnTo>
                  <a:lnTo>
                    <a:pt x="1042924" y="158623"/>
                  </a:lnTo>
                  <a:lnTo>
                    <a:pt x="1034449" y="111377"/>
                  </a:lnTo>
                  <a:lnTo>
                    <a:pt x="1010850" y="70344"/>
                  </a:lnTo>
                  <a:lnTo>
                    <a:pt x="974865" y="37986"/>
                  </a:lnTo>
                  <a:lnTo>
                    <a:pt x="929229" y="16765"/>
                  </a:lnTo>
                  <a:lnTo>
                    <a:pt x="876680" y="9143"/>
                  </a:lnTo>
                  <a:lnTo>
                    <a:pt x="843143" y="12168"/>
                  </a:lnTo>
                  <a:lnTo>
                    <a:pt x="811926" y="20859"/>
                  </a:lnTo>
                  <a:lnTo>
                    <a:pt x="783687" y="34647"/>
                  </a:lnTo>
                  <a:lnTo>
                    <a:pt x="759078" y="52959"/>
                  </a:lnTo>
                  <a:lnTo>
                    <a:pt x="743585" y="69850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FFE3A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055746" y="4655439"/>
              <a:ext cx="1375410" cy="1214755"/>
            </a:xfrm>
            <a:custGeom>
              <a:avLst/>
              <a:gdLst/>
              <a:ahLst/>
              <a:cxnLst/>
              <a:rect l="l" t="t" r="r" b="b"/>
              <a:pathLst>
                <a:path w="1375410" h="1214754">
                  <a:moveTo>
                    <a:pt x="604519" y="0"/>
                  </a:moveTo>
                  <a:lnTo>
                    <a:pt x="743585" y="69850"/>
                  </a:lnTo>
                  <a:lnTo>
                    <a:pt x="759078" y="52959"/>
                  </a:lnTo>
                  <a:lnTo>
                    <a:pt x="783687" y="34647"/>
                  </a:lnTo>
                  <a:lnTo>
                    <a:pt x="811926" y="20859"/>
                  </a:lnTo>
                  <a:lnTo>
                    <a:pt x="843143" y="12168"/>
                  </a:lnTo>
                  <a:lnTo>
                    <a:pt x="876680" y="9143"/>
                  </a:lnTo>
                  <a:lnTo>
                    <a:pt x="929229" y="16765"/>
                  </a:lnTo>
                  <a:lnTo>
                    <a:pt x="974865" y="37986"/>
                  </a:lnTo>
                  <a:lnTo>
                    <a:pt x="1010850" y="70344"/>
                  </a:lnTo>
                  <a:lnTo>
                    <a:pt x="1034449" y="111377"/>
                  </a:lnTo>
                  <a:lnTo>
                    <a:pt x="1042924" y="158623"/>
                  </a:lnTo>
                  <a:lnTo>
                    <a:pt x="1042691" y="166308"/>
                  </a:lnTo>
                  <a:lnTo>
                    <a:pt x="1042019" y="173910"/>
                  </a:lnTo>
                  <a:lnTo>
                    <a:pt x="1040941" y="181393"/>
                  </a:lnTo>
                  <a:lnTo>
                    <a:pt x="1039494" y="188722"/>
                  </a:lnTo>
                  <a:lnTo>
                    <a:pt x="1030731" y="214122"/>
                  </a:lnTo>
                  <a:lnTo>
                    <a:pt x="1209039" y="303656"/>
                  </a:lnTo>
                  <a:lnTo>
                    <a:pt x="1209039" y="457708"/>
                  </a:lnTo>
                  <a:lnTo>
                    <a:pt x="1242567" y="460629"/>
                  </a:lnTo>
                  <a:lnTo>
                    <a:pt x="1285436" y="474298"/>
                  </a:lnTo>
                  <a:lnTo>
                    <a:pt x="1321982" y="497440"/>
                  </a:lnTo>
                  <a:lnTo>
                    <a:pt x="1350366" y="528404"/>
                  </a:lnTo>
                  <a:lnTo>
                    <a:pt x="1368747" y="565537"/>
                  </a:lnTo>
                  <a:lnTo>
                    <a:pt x="1375282" y="607187"/>
                  </a:lnTo>
                  <a:lnTo>
                    <a:pt x="1368747" y="648823"/>
                  </a:lnTo>
                  <a:lnTo>
                    <a:pt x="1350366" y="685924"/>
                  </a:lnTo>
                  <a:lnTo>
                    <a:pt x="1321982" y="716850"/>
                  </a:lnTo>
                  <a:lnTo>
                    <a:pt x="1285436" y="739961"/>
                  </a:lnTo>
                  <a:lnTo>
                    <a:pt x="1242567" y="753618"/>
                  </a:lnTo>
                  <a:lnTo>
                    <a:pt x="1209039" y="756666"/>
                  </a:lnTo>
                  <a:lnTo>
                    <a:pt x="1209039" y="910717"/>
                  </a:lnTo>
                  <a:lnTo>
                    <a:pt x="1030097" y="1000607"/>
                  </a:lnTo>
                  <a:lnTo>
                    <a:pt x="1039494" y="1027836"/>
                  </a:lnTo>
                  <a:lnTo>
                    <a:pt x="1040941" y="1035202"/>
                  </a:lnTo>
                  <a:lnTo>
                    <a:pt x="1042019" y="1042685"/>
                  </a:lnTo>
                  <a:lnTo>
                    <a:pt x="1042691" y="1050278"/>
                  </a:lnTo>
                  <a:lnTo>
                    <a:pt x="1042924" y="1057973"/>
                  </a:lnTo>
                  <a:lnTo>
                    <a:pt x="1034449" y="1105232"/>
                  </a:lnTo>
                  <a:lnTo>
                    <a:pt x="1010850" y="1146276"/>
                  </a:lnTo>
                  <a:lnTo>
                    <a:pt x="974865" y="1178642"/>
                  </a:lnTo>
                  <a:lnTo>
                    <a:pt x="929229" y="1199868"/>
                  </a:lnTo>
                  <a:lnTo>
                    <a:pt x="876680" y="1207490"/>
                  </a:lnTo>
                  <a:lnTo>
                    <a:pt x="843143" y="1204452"/>
                  </a:lnTo>
                  <a:lnTo>
                    <a:pt x="811926" y="1195739"/>
                  </a:lnTo>
                  <a:lnTo>
                    <a:pt x="783687" y="1181955"/>
                  </a:lnTo>
                  <a:lnTo>
                    <a:pt x="759078" y="1163701"/>
                  </a:lnTo>
                  <a:lnTo>
                    <a:pt x="742188" y="1145184"/>
                  </a:lnTo>
                  <a:lnTo>
                    <a:pt x="604519" y="1214285"/>
                  </a:lnTo>
                  <a:lnTo>
                    <a:pt x="444626" y="1134008"/>
                  </a:lnTo>
                  <a:lnTo>
                    <a:pt x="455422" y="1116164"/>
                  </a:lnTo>
                  <a:lnTo>
                    <a:pt x="461002" y="1102430"/>
                  </a:lnTo>
                  <a:lnTo>
                    <a:pt x="465105" y="1088102"/>
                  </a:lnTo>
                  <a:lnTo>
                    <a:pt x="467637" y="1073257"/>
                  </a:lnTo>
                  <a:lnTo>
                    <a:pt x="468502" y="1057973"/>
                  </a:lnTo>
                  <a:lnTo>
                    <a:pt x="460028" y="1010712"/>
                  </a:lnTo>
                  <a:lnTo>
                    <a:pt x="436429" y="969661"/>
                  </a:lnTo>
                  <a:lnTo>
                    <a:pt x="400444" y="937288"/>
                  </a:lnTo>
                  <a:lnTo>
                    <a:pt x="354808" y="916056"/>
                  </a:lnTo>
                  <a:lnTo>
                    <a:pt x="302260" y="908431"/>
                  </a:lnTo>
                  <a:lnTo>
                    <a:pt x="260762" y="913142"/>
                  </a:lnTo>
                  <a:lnTo>
                    <a:pt x="223075" y="926490"/>
                  </a:lnTo>
                  <a:lnTo>
                    <a:pt x="190531" y="947296"/>
                  </a:lnTo>
                  <a:lnTo>
                    <a:pt x="164464" y="974382"/>
                  </a:lnTo>
                  <a:lnTo>
                    <a:pt x="155701" y="988898"/>
                  </a:lnTo>
                  <a:lnTo>
                    <a:pt x="0" y="910717"/>
                  </a:lnTo>
                  <a:lnTo>
                    <a:pt x="0" y="756666"/>
                  </a:lnTo>
                  <a:lnTo>
                    <a:pt x="33527" y="753618"/>
                  </a:lnTo>
                  <a:lnTo>
                    <a:pt x="76396" y="739961"/>
                  </a:lnTo>
                  <a:lnTo>
                    <a:pt x="112942" y="716850"/>
                  </a:lnTo>
                  <a:lnTo>
                    <a:pt x="141326" y="685924"/>
                  </a:lnTo>
                  <a:lnTo>
                    <a:pt x="159707" y="648823"/>
                  </a:lnTo>
                  <a:lnTo>
                    <a:pt x="166242" y="607187"/>
                  </a:lnTo>
                  <a:lnTo>
                    <a:pt x="159707" y="565537"/>
                  </a:lnTo>
                  <a:lnTo>
                    <a:pt x="141326" y="528404"/>
                  </a:lnTo>
                  <a:lnTo>
                    <a:pt x="112942" y="497440"/>
                  </a:lnTo>
                  <a:lnTo>
                    <a:pt x="76396" y="474298"/>
                  </a:lnTo>
                  <a:lnTo>
                    <a:pt x="33527" y="460629"/>
                  </a:lnTo>
                  <a:lnTo>
                    <a:pt x="0" y="457708"/>
                  </a:lnTo>
                  <a:lnTo>
                    <a:pt x="0" y="303656"/>
                  </a:lnTo>
                  <a:lnTo>
                    <a:pt x="154685" y="225933"/>
                  </a:lnTo>
                  <a:lnTo>
                    <a:pt x="164464" y="242188"/>
                  </a:lnTo>
                  <a:lnTo>
                    <a:pt x="190531" y="269257"/>
                  </a:lnTo>
                  <a:lnTo>
                    <a:pt x="223075" y="290052"/>
                  </a:lnTo>
                  <a:lnTo>
                    <a:pt x="260762" y="303393"/>
                  </a:lnTo>
                  <a:lnTo>
                    <a:pt x="302260" y="308102"/>
                  </a:lnTo>
                  <a:lnTo>
                    <a:pt x="354808" y="300480"/>
                  </a:lnTo>
                  <a:lnTo>
                    <a:pt x="400444" y="279259"/>
                  </a:lnTo>
                  <a:lnTo>
                    <a:pt x="436429" y="246901"/>
                  </a:lnTo>
                  <a:lnTo>
                    <a:pt x="460028" y="205868"/>
                  </a:lnTo>
                  <a:lnTo>
                    <a:pt x="468502" y="158623"/>
                  </a:lnTo>
                  <a:lnTo>
                    <a:pt x="467637" y="143319"/>
                  </a:lnTo>
                  <a:lnTo>
                    <a:pt x="465105" y="128492"/>
                  </a:lnTo>
                  <a:lnTo>
                    <a:pt x="461002" y="114188"/>
                  </a:lnTo>
                  <a:lnTo>
                    <a:pt x="455422" y="100456"/>
                  </a:lnTo>
                  <a:lnTo>
                    <a:pt x="443611" y="80899"/>
                  </a:lnTo>
                  <a:lnTo>
                    <a:pt x="604519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0460" y="4914820"/>
            <a:ext cx="102136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68,1</a:t>
            </a:r>
            <a:r>
              <a:rPr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%</a:t>
            </a:r>
            <a:endParaRPr sz="1000" dirty="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lang="ru-RU"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Добыча полезных ископаемых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1210" y="5029113"/>
            <a:ext cx="90551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0,3</a:t>
            </a:r>
            <a:r>
              <a:rPr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%</a:t>
            </a:r>
            <a:endParaRPr sz="1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1000" b="1" spc="-10" dirty="0" smtClean="0">
                <a:solidFill>
                  <a:srgbClr val="244060"/>
                </a:solidFill>
                <a:latin typeface="Calibri"/>
                <a:cs typeface="Calibri"/>
              </a:rPr>
              <a:t>Прочие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6638" y="4936363"/>
            <a:ext cx="1067562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ru-RU"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31,6</a:t>
            </a:r>
            <a:r>
              <a:rPr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%</a:t>
            </a:r>
            <a:endParaRPr sz="1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1000" b="1" spc="-5" dirty="0" smtClean="0">
                <a:solidFill>
                  <a:srgbClr val="244060"/>
                </a:solidFill>
                <a:latin typeface="Calibri"/>
                <a:cs typeface="Calibri"/>
              </a:rPr>
              <a:t>Обрабатывающие производства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056" y="0"/>
            <a:ext cx="7139943" cy="44818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727259" y="112505"/>
            <a:ext cx="4688205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35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17375E"/>
                </a:solidFill>
                <a:latin typeface="Calibri"/>
                <a:cs typeface="Calibri"/>
              </a:rPr>
              <a:t>ПРОМЫШЛЕННОСТЬ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924" y="4097918"/>
            <a:ext cx="1933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СТРУКТУРА</a:t>
            </a:r>
            <a:r>
              <a:rPr sz="1000"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17375E"/>
                </a:solidFill>
                <a:latin typeface="Calibri"/>
                <a:cs typeface="Calibri"/>
              </a:rPr>
              <a:t>ЭКОНОМИКИ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 РАЙОНА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5104" y="6079642"/>
            <a:ext cx="29396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87705" algn="just">
              <a:lnSpc>
                <a:spcPct val="100000"/>
              </a:lnSpc>
              <a:spcBef>
                <a:spcPts val="100"/>
              </a:spcBef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r>
              <a:rPr sz="1000" spc="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0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sz="1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2021 прогнозируется -53,9 млрд. рублей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0866" y="762000"/>
            <a:ext cx="31197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Ведущее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промышленность.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33 020,86 млн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0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11,33%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2" y="3284994"/>
            <a:ext cx="287947" cy="28802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199" y="762001"/>
            <a:ext cx="538521" cy="5334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838438" y="6401206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4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48331"/>
              </p:ext>
            </p:extLst>
          </p:nvPr>
        </p:nvGraphicFramePr>
        <p:xfrm>
          <a:off x="304800" y="762000"/>
          <a:ext cx="4554600" cy="303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2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2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24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24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7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 ПОКАЗАТЕЛЕЙ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72" marR="5119" marT="5119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 год 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 год  прогноз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 год  прогноз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 год  прогноз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2024 год  прогноз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6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организаций по полному кругу организаций), млн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72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47 026,21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53 931,83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46 446,24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48 950,73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49 784,71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Индекс производства, к соответствующему периоду предыдущего года,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72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114,68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91,90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Оборот розничной торговли  по полному кругу организаций, млн.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72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1 293,19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1 352,07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1 419,52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1 488,56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1 562,47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Сальдированный финансовый результат по полному кругу организаций,  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72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14 247,67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14 352,85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14 447,64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14 465,47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5 029,90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Прибыль прибыльных организаций, млн. 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72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14 251,55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14 639,91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14 736,59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14 740,32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14 918,81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5006115" y="1374901"/>
            <a:ext cx="39331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промышленный комплекс Мотыгинского района включает в себя ряд золотодобывающих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(АО «Васильевский рудник», ООО «Прииск Удерейский», ООО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Боголюбовское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др.), несколько мелких старательских артелей, предприятие ООО «Группа Магнезит» по добыче и первичной переработке магнезита и выпуску магнезиальных порошков. Особое значение в структуре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Мотыгинского района принадлежит предприятиям по добыче и обогащению свинцово-цинковых руд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Горевского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месторождения, составляющих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Новоангарскую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группу компаний (АО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Горевский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ГОК», ООО «Новоангарский обогатительный комбинат» и др.). </a:t>
            </a:r>
          </a:p>
        </p:txBody>
      </p:sp>
      <p:pic>
        <p:nvPicPr>
          <p:cNvPr id="1026" name="Picture 2" descr="https://finobzor.ru/uploads/posts/2017-06/org_gkoq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15" y="3109180"/>
            <a:ext cx="2305952" cy="18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" descr="https://mail.yandex.ru/message_part/Screenshot_20211130_104707_ru.ok.android.jpg?_uid=206857549&amp;name=Screenshot_20211130_104707_ru.ok.android.jpg&amp;hid=1.2&amp;ids=17789218528117727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https://mail.yandex.ru/message_part/Screenshot_20211130_104707_ru.ok.android.jpg?_uid=206857549&amp;name=Screenshot_20211130_104707_ru.ok.android.jpg&amp;hid=1.2&amp;ids=177892185281177271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https://mail.yandex.ru/message_part/Screenshot_20211130_104707_ru.ok.android.jpg?_uid=206857549&amp;name=Screenshot_20211130_104707_ru.ok.android.jpg&amp;hid=1.2&amp;ids=177892185281177271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35445" r="3054" b="31005"/>
          <a:stretch/>
        </p:blipFill>
        <p:spPr bwMode="auto">
          <a:xfrm>
            <a:off x="7180175" y="4661021"/>
            <a:ext cx="1610446" cy="193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89099" cy="4766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67433" y="90043"/>
            <a:ext cx="2768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ИНВЕСТИЦИОННАЯ</a:t>
            </a:r>
            <a:r>
              <a:rPr sz="14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ДЕЯТЕЛЬНОСТЬ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140878"/>
            <a:ext cx="25146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ОСНОВНЫЕ</a:t>
            </a:r>
            <a:r>
              <a:rPr sz="1000" b="1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ИНВЕСТИЦИОННЫЕ</a:t>
            </a:r>
            <a:r>
              <a:rPr sz="1000" b="1" spc="4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ПРОЕКТЫ</a:t>
            </a:r>
            <a:r>
              <a:rPr sz="1000" b="1" spc="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40" dirty="0" smtClean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lang="ru-RU" sz="1000" b="1" spc="-10" dirty="0" smtClean="0">
                <a:solidFill>
                  <a:srgbClr val="244060"/>
                </a:solidFill>
                <a:latin typeface="Calibri"/>
                <a:cs typeface="Calibri"/>
              </a:rPr>
              <a:t>ПРОМЫШЛЕННЫХ ПРЕДПРИЯТИЙ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73345" y="3295269"/>
            <a:ext cx="372478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44060"/>
                </a:solidFill>
                <a:latin typeface="Calibri"/>
                <a:cs typeface="Calibri"/>
              </a:rPr>
              <a:t>ОСНОВНЫЕ</a:t>
            </a:r>
            <a:r>
              <a:rPr sz="1000" b="1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000" b="1" spc="-10" dirty="0" smtClean="0">
                <a:solidFill>
                  <a:srgbClr val="244060"/>
                </a:solidFill>
                <a:latin typeface="Calibri"/>
                <a:cs typeface="Calibri"/>
              </a:rPr>
              <a:t>ИНВЕСТИЦИОННЫЕ</a:t>
            </a:r>
            <a:r>
              <a:rPr lang="ru-RU" sz="1000" b="1" spc="-10" dirty="0" smtClean="0">
                <a:solidFill>
                  <a:srgbClr val="244060"/>
                </a:solidFill>
                <a:latin typeface="Calibri"/>
                <a:cs typeface="Calibri"/>
              </a:rPr>
              <a:t> ПРОЕКТЫ за счет средств КРАЕВОГО БЮДЖЕТА (2022-2024гг)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1525" y="3645105"/>
            <a:ext cx="402907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школы на 550 учащихся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Мотыгино – 208,16млн.рублей</a:t>
            </a:r>
          </a:p>
          <a:p>
            <a:pPr marL="12700" marR="5080" indent="309245">
              <a:lnSpc>
                <a:spcPct val="100000"/>
              </a:lnSpc>
              <a:spcBef>
                <a:spcPts val="10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школы на 115 учащихся в п. Первомайск – 177,93млн.рублей</a:t>
            </a:r>
          </a:p>
          <a:p>
            <a:pPr marL="12700" marR="5080" indent="309245">
              <a:lnSpc>
                <a:spcPct val="100000"/>
              </a:lnSpc>
              <a:spcBef>
                <a:spcPts val="100"/>
              </a:spcBef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врачебной амбулатории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п.Кулаково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23,01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000" dirty="0" smtClean="0"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670" y="517652"/>
            <a:ext cx="405257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 algn="just">
              <a:spcBef>
                <a:spcPts val="100"/>
              </a:spcBef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инвестиционной политики Мотыгинского района в долгосрочной перспективе является формирование условий, обеспечивающих району инвестиционный экономический рост за счет развития активной части основного капитала инвестиционной отрасли промышленности. </a:t>
            </a:r>
          </a:p>
          <a:p>
            <a:pPr marL="12700" marR="5080" indent="266700" algn="just">
              <a:lnSpc>
                <a:spcPct val="100000"/>
              </a:lnSpc>
              <a:spcBef>
                <a:spcPts val="100"/>
              </a:spcBef>
            </a:pP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000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всех источников финансирования по полному кругу хозяйствующих субъектов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1 897,15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627434" y="4768492"/>
            <a:ext cx="3937255" cy="409086"/>
          </a:xfrm>
          <a:prstGeom prst="rect">
            <a:avLst/>
          </a:prstGeom>
          <a:solidFill>
            <a:srgbClr val="95E6E3"/>
          </a:solidFill>
        </p:spPr>
        <p:txBody>
          <a:bodyPr vert="horz" wrap="square" lIns="0" tIns="3937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310"/>
              </a:spcBef>
            </a:pPr>
            <a:r>
              <a:rPr lang="ru-RU" sz="1200" dirty="0" smtClean="0">
                <a:latin typeface="Calibri"/>
                <a:cs typeface="Calibri"/>
              </a:rPr>
              <a:t>В 2021 году сумма инвестиций из краевого бюджета составила – 517,49 млн. рублей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81525" y="517652"/>
            <a:ext cx="3856354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80,3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ru-RU"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суммы</a:t>
            </a:r>
            <a:r>
              <a:rPr lang="ru-RU"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r>
              <a:rPr lang="ru-RU"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год, данная тенденция сохранится и в будущем</a:t>
            </a:r>
          </a:p>
          <a:p>
            <a:pPr marL="12700" marR="5080" indent="266700" algn="just">
              <a:lnSpc>
                <a:spcPct val="100000"/>
              </a:lnSpc>
              <a:spcBef>
                <a:spcPts val="100"/>
              </a:spcBef>
            </a:pP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капитал по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малым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 составили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3,75</a:t>
            </a:r>
            <a:r>
              <a:rPr sz="1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sz="1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7670" y="6403949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5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11655" y="2631693"/>
            <a:ext cx="377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107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,5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77770" y="2614675"/>
            <a:ext cx="377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123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,6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44265" y="2557348"/>
            <a:ext cx="377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10505" y="2522600"/>
            <a:ext cx="377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211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,6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76620" y="2475737"/>
            <a:ext cx="377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256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,6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143115" y="2414397"/>
            <a:ext cx="377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314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,3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88740" y="2807397"/>
            <a:ext cx="1688060" cy="294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40"/>
              </a:lnSpc>
            </a:pPr>
            <a:endParaRPr lang="ru-RU" sz="1000" spc="-5" dirty="0" smtClean="0">
              <a:latin typeface="Calibri"/>
              <a:cs typeface="Calibri"/>
            </a:endParaRPr>
          </a:p>
          <a:p>
            <a:pPr marL="12700">
              <a:lnSpc>
                <a:spcPts val="1140"/>
              </a:lnSpc>
            </a:pPr>
            <a:r>
              <a:rPr lang="ru-RU" sz="1000" spc="-5" dirty="0" smtClean="0">
                <a:latin typeface="Calibri"/>
                <a:cs typeface="Calibri"/>
              </a:rPr>
              <a:t>Объем инвестиций, млн. </a:t>
            </a:r>
            <a:r>
              <a:rPr lang="ru-RU" sz="1000" spc="-5" dirty="0" err="1" smtClean="0">
                <a:latin typeface="Calibri"/>
                <a:cs typeface="Calibri"/>
              </a:rPr>
              <a:t>руб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444109" y="2809493"/>
            <a:ext cx="8502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</a:pPr>
            <a:endParaRPr lang="ru-RU" sz="1500" spc="-15" baseline="5555" dirty="0" smtClean="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sz="1500" spc="-15" baseline="5555" dirty="0" err="1" smtClean="0">
                <a:latin typeface="Calibri"/>
                <a:cs typeface="Calibri"/>
              </a:rPr>
              <a:t>Темп</a:t>
            </a:r>
            <a:r>
              <a:rPr sz="1500" spc="-22" baseline="5555" dirty="0" smtClean="0">
                <a:latin typeface="Calibri"/>
                <a:cs typeface="Calibri"/>
              </a:rPr>
              <a:t> </a:t>
            </a:r>
            <a:r>
              <a:rPr sz="1500" spc="-7" baseline="5555" dirty="0">
                <a:latin typeface="Calibri"/>
                <a:cs typeface="Calibri"/>
              </a:rPr>
              <a:t>роста</a:t>
            </a:r>
            <a:r>
              <a:rPr sz="1000" spc="-5" dirty="0">
                <a:latin typeface="Calibri"/>
                <a:cs typeface="Calibri"/>
              </a:rPr>
              <a:t>,%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805467" y="3009900"/>
            <a:ext cx="243840" cy="70485"/>
          </a:xfrm>
          <a:custGeom>
            <a:avLst/>
            <a:gdLst/>
            <a:ahLst/>
            <a:cxnLst/>
            <a:rect l="l" t="t" r="r" b="b"/>
            <a:pathLst>
              <a:path w="243839" h="70485">
                <a:moveTo>
                  <a:pt x="243839" y="0"/>
                </a:moveTo>
                <a:lnTo>
                  <a:pt x="0" y="0"/>
                </a:lnTo>
                <a:lnTo>
                  <a:pt x="0" y="70103"/>
                </a:lnTo>
                <a:lnTo>
                  <a:pt x="243839" y="70103"/>
                </a:lnTo>
                <a:lnTo>
                  <a:pt x="243839" y="0"/>
                </a:lnTo>
                <a:close/>
              </a:path>
            </a:pathLst>
          </a:custGeom>
          <a:solidFill>
            <a:srgbClr val="28AA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6171" y="3009900"/>
            <a:ext cx="243839" cy="88392"/>
          </a:xfrm>
          <a:prstGeom prst="rect">
            <a:avLst/>
          </a:prstGeom>
        </p:spPr>
      </p:pic>
      <p:graphicFrame>
        <p:nvGraphicFramePr>
          <p:cNvPr id="87" name="Диаграмма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82125"/>
              </p:ext>
            </p:extLst>
          </p:nvPr>
        </p:nvGraphicFramePr>
        <p:xfrm>
          <a:off x="533399" y="1752600"/>
          <a:ext cx="7904479" cy="114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9" name="Диаграмма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377546"/>
              </p:ext>
            </p:extLst>
          </p:nvPr>
        </p:nvGraphicFramePr>
        <p:xfrm>
          <a:off x="541909" y="1676400"/>
          <a:ext cx="7772400" cy="59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Прямоугольник 89"/>
          <p:cNvSpPr/>
          <p:nvPr/>
        </p:nvSpPr>
        <p:spPr>
          <a:xfrm>
            <a:off x="311810" y="3487369"/>
            <a:ext cx="400624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«Новоангарский обогатительный комбинат» общая сумма </a:t>
            </a: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-1787,800 млн. рублей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04190" y="3760521"/>
            <a:ext cx="39550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9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9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Горьевский</a:t>
            </a:r>
            <a:r>
              <a:rPr lang="ru-RU" sz="9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горно-обогатительный комбинат» «Строительство водозащитной дамбы карьера», срок реализации проекта 2012-2021 </a:t>
            </a:r>
            <a:r>
              <a:rPr lang="ru-RU" sz="9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9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общий объем инвестиций за период реализации проекта составит 2797,79 млн. рублей, в 2021 году – 243,41 млн. рублей.</a:t>
            </a:r>
            <a:endParaRPr lang="ru-RU" sz="9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28002" y="4343400"/>
            <a:ext cx="3761182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«Васильевский рудник» </a:t>
            </a: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 - </a:t>
            </a: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847,41 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ООО «Группа «Магнезит» в </a:t>
            </a:r>
            <a:r>
              <a:rPr lang="ru-RU" sz="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Раздолинск</a:t>
            </a: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Тальский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карьер», срок реализации проекта 2017-2021гг, общий объем инвестиций 966,397 млн. рублей, в 2021 – 67,376 млн. рублей;</a:t>
            </a:r>
          </a:p>
          <a:p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«ЦДМ. Модернизация шахтных печей», срок реализации 2019-2022гг, общий объем инвестиций 26,129 млн. рублей, в 2021 – 20 млн. рублей; </a:t>
            </a:r>
          </a:p>
          <a:p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модуль по производству каустического магнезита», срок реализации 2017-2021г, общий объем инвестиций  581,874 млн. рублей,, в 2021 – 44,768 млн. рублей;</a:t>
            </a:r>
          </a:p>
          <a:p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плавки на 2 эл.печи+4 </a:t>
            </a:r>
            <a:r>
              <a:rPr lang="ru-RU" sz="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эл.печи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срок реализации 2017-2021г, общий объем инвестиций 795,127 млн. рублей, в 2021 – 14,5 </a:t>
            </a:r>
            <a:r>
              <a:rPr lang="ru-RU" sz="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Кералит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«Разработка бурового участка </a:t>
            </a:r>
            <a:r>
              <a:rPr lang="ru-RU" sz="9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Киргитейского</a:t>
            </a: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</a:t>
            </a:r>
            <a:r>
              <a:rPr lang="ru-RU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сроки реализации – 2022-2038гг, общий объем инвестиции 2450 млн. рублей, в 2021 – 25 млн. рублей</a:t>
            </a:r>
          </a:p>
          <a:p>
            <a:endParaRPr lang="ru-RU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596" y="570103"/>
            <a:ext cx="8152842" cy="5899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/>
            <a:r>
              <a:rPr lang="ru-RU" sz="900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00" b="1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900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9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условий, принимаемых для составления проекта районного бюджета на 2022-2024 годы, подходов к его формированию, а также обеспечение прозрачности и открытости бюджетного планирования.</a:t>
            </a:r>
          </a:p>
          <a:p>
            <a:pPr algn="ctr"/>
            <a:r>
              <a:rPr lang="ru-RU" sz="900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00" b="1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900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00" spc="-5" dirty="0" smtClean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сновных </a:t>
            </a:r>
            <a:r>
              <a:rPr lang="ru-RU" sz="9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является определение подходов к планированию доходов и расходов, источников финансирования дефицита районного бюджета, финансовых взаимоотношений бюджетов муниципальных образований Мотыгинского района, а также сбалансированного развития Мотыгинского района.</a:t>
            </a: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3179" y="0"/>
            <a:ext cx="7200820" cy="47663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384675" y="12268"/>
            <a:ext cx="3844925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35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ОСНОВНЫЕ</a:t>
            </a:r>
            <a:r>
              <a:rPr sz="14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НАПРАВЛЕНИЯ</a:t>
            </a:r>
            <a:r>
              <a:rPr sz="14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БЮДЖЕТНОЙ</a:t>
            </a:r>
            <a:r>
              <a:rPr sz="14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ts val="1535"/>
              </a:lnSpc>
            </a:pP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НАЛОГОВОЙ</a:t>
            </a:r>
            <a:r>
              <a:rPr sz="14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ПОЛИТИКИ</a:t>
            </a:r>
            <a:r>
              <a:rPr sz="14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spc="-55" dirty="0" smtClean="0">
                <a:solidFill>
                  <a:srgbClr val="17375E"/>
                </a:solidFill>
                <a:latin typeface="Calibri"/>
                <a:cs typeface="Calibri"/>
              </a:rPr>
              <a:t>МОТЫГИНСКОГО </a:t>
            </a:r>
            <a:r>
              <a:rPr sz="14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РАЙОНА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13223" y="3733800"/>
            <a:ext cx="3838575" cy="2193290"/>
          </a:xfrm>
          <a:prstGeom prst="rect">
            <a:avLst/>
          </a:prstGeom>
          <a:solidFill>
            <a:srgbClr val="95E6E3"/>
          </a:solidFill>
        </p:spPr>
        <p:txBody>
          <a:bodyPr vert="horz" wrap="square" lIns="0" tIns="0" rIns="0" bIns="0" rtlCol="0">
            <a:spAutoFit/>
          </a:bodyPr>
          <a:lstStyle/>
          <a:p>
            <a:pPr marL="59690" marR="3175" indent="-59690" algn="just">
              <a:lnSpc>
                <a:spcPts val="1145"/>
              </a:lnSpc>
              <a:buClr>
                <a:srgbClr val="1E1C11"/>
              </a:buClr>
              <a:buSzPct val="90000"/>
              <a:buFont typeface="Wingdings"/>
              <a:buChar char=""/>
              <a:tabLst>
                <a:tab pos="60325" algn="l"/>
              </a:tabLst>
            </a:pP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бюджет</a:t>
            </a:r>
            <a:r>
              <a:rPr sz="1000" b="1" spc="2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1000" spc="2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форма</a:t>
            </a:r>
            <a:r>
              <a:rPr sz="1000" spc="2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образования</a:t>
            </a:r>
            <a:r>
              <a:rPr sz="1000" spc="2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и</a:t>
            </a:r>
            <a:r>
              <a:rPr sz="1000" spc="2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расходования</a:t>
            </a:r>
            <a:r>
              <a:rPr sz="1000" spc="2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денежных</a:t>
            </a:r>
            <a:r>
              <a:rPr sz="1000" spc="2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средств,</a:t>
            </a:r>
            <a:endParaRPr sz="1000" dirty="0">
              <a:latin typeface="Calibri"/>
              <a:cs typeface="Calibri"/>
            </a:endParaRPr>
          </a:p>
          <a:p>
            <a:pPr marL="635" algn="just">
              <a:lnSpc>
                <a:spcPct val="100000"/>
              </a:lnSpc>
            </a:pP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предназначенных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для</a:t>
            </a:r>
            <a:r>
              <a:rPr sz="1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финансового</a:t>
            </a:r>
            <a:r>
              <a:rPr sz="1000" i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обеспечения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задач</a:t>
            </a:r>
            <a:r>
              <a:rPr sz="1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и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функций 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государства</a:t>
            </a:r>
            <a:r>
              <a:rPr sz="1000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и</a:t>
            </a:r>
            <a:r>
              <a:rPr sz="1000" spc="-10" dirty="0">
                <a:solidFill>
                  <a:srgbClr val="0F243E"/>
                </a:solidFill>
                <a:latin typeface="Calibri"/>
                <a:cs typeface="Calibri"/>
              </a:rPr>
              <a:t> местного</a:t>
            </a:r>
            <a:r>
              <a:rPr sz="10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самоуправления</a:t>
            </a:r>
            <a:endParaRPr sz="1000" dirty="0">
              <a:latin typeface="Calibri"/>
              <a:cs typeface="Calibri"/>
            </a:endParaRPr>
          </a:p>
          <a:p>
            <a:pPr marL="635" marR="3175" algn="just">
              <a:lnSpc>
                <a:spcPct val="100000"/>
              </a:lnSpc>
              <a:spcBef>
                <a:spcPts val="300"/>
              </a:spcBef>
              <a:buClr>
                <a:srgbClr val="1E1C11"/>
              </a:buClr>
              <a:buSzPct val="90000"/>
              <a:buFont typeface="Wingdings"/>
              <a:buChar char=""/>
              <a:tabLst>
                <a:tab pos="60325" algn="l"/>
              </a:tabLst>
            </a:pP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консолидированный бюджет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- свод бюджетов бюджетной системы 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российской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федерации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на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соответствующей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территории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Calibri"/>
                <a:cs typeface="Calibri"/>
              </a:rPr>
              <a:t>без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 учета 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Calibri"/>
                <a:cs typeface="Calibri"/>
              </a:rPr>
              <a:t>межбюджетных</a:t>
            </a:r>
            <a:r>
              <a:rPr sz="1000" spc="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трансфертов</a:t>
            </a:r>
            <a:r>
              <a:rPr sz="10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Calibri"/>
                <a:cs typeface="Calibri"/>
              </a:rPr>
              <a:t>между</a:t>
            </a:r>
            <a:r>
              <a:rPr sz="10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этими</a:t>
            </a:r>
            <a:r>
              <a:rPr sz="1000" spc="-10" dirty="0">
                <a:solidFill>
                  <a:srgbClr val="0F243E"/>
                </a:solidFill>
                <a:latin typeface="Calibri"/>
                <a:cs typeface="Calibri"/>
              </a:rPr>
              <a:t> бюджетами</a:t>
            </a:r>
            <a:endParaRPr sz="1000" dirty="0">
              <a:latin typeface="Calibri"/>
              <a:cs typeface="Calibri"/>
            </a:endParaRPr>
          </a:p>
          <a:p>
            <a:pPr marL="635" marR="3175" algn="just">
              <a:lnSpc>
                <a:spcPct val="100000"/>
              </a:lnSpc>
              <a:spcBef>
                <a:spcPts val="300"/>
              </a:spcBef>
            </a:pP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доходы</a:t>
            </a:r>
            <a:r>
              <a:rPr sz="1000" b="1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1000" b="1" spc="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- поступающие</a:t>
            </a:r>
            <a:r>
              <a:rPr sz="10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в</a:t>
            </a:r>
            <a:r>
              <a:rPr sz="1000" spc="-10" dirty="0">
                <a:solidFill>
                  <a:srgbClr val="0F243E"/>
                </a:solidFill>
                <a:latin typeface="Calibri"/>
                <a:cs typeface="Calibri"/>
              </a:rPr>
              <a:t> бюджет</a:t>
            </a:r>
            <a:r>
              <a:rPr sz="1000" spc="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Calibri"/>
                <a:cs typeface="Calibri"/>
              </a:rPr>
              <a:t>денежные</a:t>
            </a:r>
            <a:r>
              <a:rPr sz="1000" spc="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средства</a:t>
            </a:r>
            <a:endParaRPr sz="1000" dirty="0">
              <a:latin typeface="Calibri"/>
              <a:cs typeface="Calibri"/>
            </a:endParaRPr>
          </a:p>
          <a:p>
            <a:pPr marL="59690" marR="3175" indent="-59690" algn="just">
              <a:lnSpc>
                <a:spcPct val="100000"/>
              </a:lnSpc>
              <a:spcBef>
                <a:spcPts val="300"/>
              </a:spcBef>
              <a:buClr>
                <a:srgbClr val="1E1C11"/>
              </a:buClr>
              <a:buSzPct val="90000"/>
              <a:buFont typeface="Wingdings"/>
              <a:buChar char=""/>
              <a:tabLst>
                <a:tab pos="60325" algn="l"/>
              </a:tabLst>
            </a:pP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расходы</a:t>
            </a:r>
            <a:r>
              <a:rPr sz="1000" b="1" spc="6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1000" b="1" spc="6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1000" spc="6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выплачиваемые</a:t>
            </a:r>
            <a:r>
              <a:rPr sz="1000" spc="6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из</a:t>
            </a:r>
            <a:r>
              <a:rPr sz="1000" spc="6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 err="1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1000" spc="6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 err="1" smtClean="0">
                <a:solidFill>
                  <a:srgbClr val="0F243E"/>
                </a:solidFill>
                <a:latin typeface="Calibri"/>
                <a:cs typeface="Calibri"/>
              </a:rPr>
              <a:t>денежные</a:t>
            </a:r>
            <a:endParaRPr sz="1000" dirty="0">
              <a:latin typeface="Calibri"/>
              <a:cs typeface="Calibri"/>
            </a:endParaRPr>
          </a:p>
          <a:p>
            <a:pPr marL="635" marR="3175">
              <a:lnSpc>
                <a:spcPct val="100000"/>
              </a:lnSpc>
            </a:pP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средства</a:t>
            </a:r>
            <a:endParaRPr sz="1000" dirty="0">
              <a:latin typeface="Calibri"/>
              <a:cs typeface="Calibri"/>
            </a:endParaRPr>
          </a:p>
          <a:p>
            <a:pPr marL="635">
              <a:lnSpc>
                <a:spcPct val="100000"/>
              </a:lnSpc>
              <a:spcBef>
                <a:spcPts val="300"/>
              </a:spcBef>
              <a:buClr>
                <a:srgbClr val="1E1C11"/>
              </a:buClr>
              <a:buSzPct val="90000"/>
              <a:buFont typeface="Wingdings"/>
              <a:buChar char=""/>
              <a:tabLst>
                <a:tab pos="60325" algn="l"/>
              </a:tabLst>
            </a:pPr>
            <a:r>
              <a:rPr sz="1000" b="1" dirty="0">
                <a:solidFill>
                  <a:srgbClr val="0F243E"/>
                </a:solidFill>
                <a:latin typeface="Calibri"/>
                <a:cs typeface="Calibri"/>
              </a:rPr>
              <a:t>дефицит</a:t>
            </a:r>
            <a:r>
              <a:rPr sz="1000" b="1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10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превышение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расходов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над</a:t>
            </a:r>
            <a:r>
              <a:rPr sz="100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его </a:t>
            </a:r>
            <a:r>
              <a:rPr sz="1000" spc="-2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доходами</a:t>
            </a:r>
            <a:endParaRPr sz="1000" dirty="0">
              <a:latin typeface="Calibri"/>
              <a:cs typeface="Calibri"/>
            </a:endParaRPr>
          </a:p>
          <a:p>
            <a:pPr marL="635">
              <a:lnSpc>
                <a:spcPct val="100000"/>
              </a:lnSpc>
              <a:spcBef>
                <a:spcPts val="300"/>
              </a:spcBef>
              <a:buClr>
                <a:srgbClr val="1E1C11"/>
              </a:buClr>
              <a:buSzPct val="90000"/>
              <a:buFont typeface="Wingdings"/>
              <a:buChar char=""/>
              <a:tabLst>
                <a:tab pos="60325" algn="l"/>
              </a:tabLst>
            </a:pP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профицит</a:t>
            </a:r>
            <a:r>
              <a:rPr sz="1000" b="1" spc="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1000" b="1" spc="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-</a:t>
            </a:r>
            <a:r>
              <a:rPr sz="1000" spc="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превышение</a:t>
            </a:r>
            <a:r>
              <a:rPr sz="1000" spc="6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доходов</a:t>
            </a:r>
            <a:r>
              <a:rPr sz="10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бюджета</a:t>
            </a:r>
            <a:r>
              <a:rPr sz="1000" spc="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над</a:t>
            </a:r>
            <a:r>
              <a:rPr sz="1000" spc="7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его </a:t>
            </a:r>
            <a:r>
              <a:rPr sz="1000" spc="-21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Calibri"/>
                <a:cs typeface="Calibri"/>
              </a:rPr>
              <a:t>расходами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38438" y="6401206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6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596" y="1600200"/>
            <a:ext cx="394335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900" spc="-5" dirty="0">
                <a:solidFill>
                  <a:srgbClr val="0F243E"/>
                </a:solidFill>
                <a:latin typeface="Calibri"/>
                <a:cs typeface="Calibri"/>
              </a:rPr>
              <a:t>       </a:t>
            </a: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налоговой политики на 2022 год и плановый период 2023 - 2024 годов является наращивание экономического и налогового потенциала, мобилизация доходов местных бюджетов в условиях решения ключевых задач, поставленных Президентом Российской Федерации в качестве национальных целей развития страны на ближайшие 5 лет.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Основными задачами налоговой политики на 2022 год и на плановый период 2023 - 2024 годов являются выявление скрытых резервов для увеличения налоговых доходов районного бюджета, повышения бюджетной устойчивости, а также создание благоприятных условий для развития производства, ведения предпринимательской и инвестиционной деятельности.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реализации налоговой политики так же планируется учитывать стратегические приоритеты социально-экономического развития района. 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и на плановый период 2023-2024 гг. планируется обеспечить преемственность реализуемой в Мотыгинском районе налоговой политики на основе основных направлений налоговой политики Российской Федерации и Правительства Красноярского края, бюджетного послания Президента Российской Федерации Федеральному Собранию Российской Федерации, а также анализа принимаемых на федеральном и краевом уровне изменений налогового законодательства.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целях наращивания доходного потенциала бюджета Мотыгинского района в текущем году проводится оценка деятельности по следующим показателям: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межведомственное взаимодействие, направленное на повышение эффективности администрирования доходов бюджета;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земельно-имущественным комплексом района; 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налогового законодательства и оценки эффективности налоговых льгот (налоговых расходов);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единых подходов к налоговой политике муниципальных образований района;</a:t>
            </a:r>
          </a:p>
          <a:p>
            <a:pPr marL="12700" marR="5080" lvl="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внесение сведений в Федеральную информационную адресную систему.</a:t>
            </a:r>
          </a:p>
        </p:txBody>
      </p:sp>
      <p:sp>
        <p:nvSpPr>
          <p:cNvPr id="27" name="object 38"/>
          <p:cNvSpPr txBox="1"/>
          <p:nvPr/>
        </p:nvSpPr>
        <p:spPr>
          <a:xfrm>
            <a:off x="762000" y="1295400"/>
            <a:ext cx="3733800" cy="205826"/>
          </a:xfrm>
          <a:prstGeom prst="rect">
            <a:avLst/>
          </a:prstGeom>
          <a:solidFill>
            <a:srgbClr val="2AACA9"/>
          </a:solidFill>
        </p:spPr>
        <p:txBody>
          <a:bodyPr vert="horz" wrap="square" lIns="0" tIns="514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НАЛОГОВАЯ ПОЛИТИКА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8" name="object 38"/>
          <p:cNvSpPr txBox="1"/>
          <p:nvPr/>
        </p:nvSpPr>
        <p:spPr>
          <a:xfrm>
            <a:off x="4889880" y="1295400"/>
            <a:ext cx="3733800" cy="205826"/>
          </a:xfrm>
          <a:prstGeom prst="rect">
            <a:avLst/>
          </a:prstGeom>
          <a:solidFill>
            <a:srgbClr val="2AACA9"/>
          </a:solidFill>
        </p:spPr>
        <p:txBody>
          <a:bodyPr vert="horz" wrap="square" lIns="0" tIns="514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lang="ru-RU" sz="1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БЮДЖЕТНАЯ ПОЛИТИКА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89880" y="1616131"/>
            <a:ext cx="3839058" cy="203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бюджетной политики на 2022 год и плановый период 2023 - 2024 годов является обеспечение сбалансированного развития Мотыгинского района и реализации ключевых задач, поставленных Президентом Российской Федерации в качестве национальных целей развития страны.</a:t>
            </a:r>
          </a:p>
          <a:p>
            <a:pPr marL="12700" marR="508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цель будет достигаться через решение следующих задач:</a:t>
            </a:r>
          </a:p>
          <a:p>
            <a:pPr marL="12700" marR="508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marL="12700" marR="508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с краевыми органами власти по увеличению объема финансовой поддержки из краевого бюджета.</a:t>
            </a:r>
          </a:p>
          <a:p>
            <a:pPr marL="12700" marR="5080" indent="180975" algn="just">
              <a:lnSpc>
                <a:spcPct val="83400"/>
              </a:lnSpc>
              <a:spcBef>
                <a:spcPts val="280"/>
              </a:spcBef>
              <a:tabLst>
                <a:tab pos="3197860" algn="l"/>
              </a:tabLst>
            </a:pPr>
            <a:r>
              <a:rPr lang="ru-RU" sz="1000" spc="-5" dirty="0">
                <a:solidFill>
                  <a:srgbClr val="0F2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эффективности бюджетных расходов, вовлечение в бюджетный процесс граждан.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34332" cy="4766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67460" y="89153"/>
            <a:ext cx="7146925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96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7375E"/>
                </a:solidFill>
                <a:latin typeface="Calibri"/>
                <a:cs typeface="Calibri"/>
              </a:rPr>
              <a:t>РАЙОННЫЙ</a:t>
            </a:r>
            <a:r>
              <a:rPr sz="14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БЮДЖЕТ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ПАРАМЕТРЫ</a:t>
            </a:r>
            <a:r>
              <a:rPr sz="10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РАЙОННОГО</a:t>
            </a:r>
            <a:r>
              <a:rPr sz="10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БЮДЖЕТА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32381"/>
              </p:ext>
            </p:extLst>
          </p:nvPr>
        </p:nvGraphicFramePr>
        <p:xfrm>
          <a:off x="457200" y="762000"/>
          <a:ext cx="7138418" cy="124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7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58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900" spc="5" dirty="0" err="1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dirty="0" err="1">
                          <a:latin typeface="Calibri"/>
                          <a:cs typeface="Calibri"/>
                        </a:rPr>
                        <a:t>м</a:t>
                      </a:r>
                      <a:r>
                        <a:rPr sz="900" spc="-5" dirty="0" err="1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 err="1">
                          <a:latin typeface="Calibri"/>
                          <a:cs typeface="Calibri"/>
                        </a:rPr>
                        <a:t>нование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 err="1" smtClean="0">
                          <a:latin typeface="Calibri"/>
                          <a:cs typeface="Calibri"/>
                        </a:rPr>
                        <a:t>показ</a:t>
                      </a:r>
                      <a:r>
                        <a:rPr sz="900" spc="-15" dirty="0" err="1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900" spc="-5" dirty="0" err="1" smtClean="0">
                          <a:latin typeface="Calibri"/>
                          <a:cs typeface="Calibri"/>
                        </a:rPr>
                        <a:t>тел</a:t>
                      </a:r>
                      <a:r>
                        <a:rPr sz="900" dirty="0" err="1" smtClean="0">
                          <a:latin typeface="Calibri"/>
                          <a:cs typeface="Calibri"/>
                        </a:rPr>
                        <a:t>я</a:t>
                      </a:r>
                      <a:r>
                        <a:rPr lang="ru-RU" sz="900" dirty="0" smtClean="0">
                          <a:latin typeface="Calibri"/>
                          <a:cs typeface="Calibri"/>
                        </a:rPr>
                        <a:t> (млн. руб.)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9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sz="9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д</a:t>
                      </a:r>
                    </a:p>
                  </a:txBody>
                  <a:tcPr marL="0" marR="0" marT="2857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900" dirty="0" smtClean="0">
                          <a:latin typeface="Calibri"/>
                          <a:cs typeface="Calibri"/>
                        </a:rPr>
                        <a:t>21</a:t>
                      </a:r>
                      <a:r>
                        <a:rPr sz="9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д</a:t>
                      </a:r>
                    </a:p>
                  </a:txBody>
                  <a:tcPr marL="0" marR="0" marT="2857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9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д</a:t>
                      </a:r>
                    </a:p>
                  </a:txBody>
                  <a:tcPr marL="0" marR="0" marT="2857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9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д</a:t>
                      </a:r>
                    </a:p>
                  </a:txBody>
                  <a:tcPr marL="0" marR="0" marT="2857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900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sz="9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д</a:t>
                      </a:r>
                    </a:p>
                  </a:txBody>
                  <a:tcPr marL="0" marR="0" marT="2857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ды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го</a:t>
                      </a: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1255,2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9525" marR="1752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sz="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неналоговые </a:t>
                      </a:r>
                      <a:r>
                        <a:rPr sz="9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доходы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478,9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575,9</a:t>
                      </a:r>
                    </a:p>
                  </a:txBody>
                  <a:tcPr marL="9525" marR="9525" marT="9525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597,7</a:t>
                      </a:r>
                    </a:p>
                  </a:txBody>
                  <a:tcPr marL="9525" marR="9525" marT="9525" marB="0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620,7</a:t>
                      </a:r>
                    </a:p>
                  </a:txBody>
                  <a:tcPr marL="9525" marR="9525" marT="9525" marB="0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Безвозмездные</a:t>
                      </a:r>
                      <a:r>
                        <a:rPr sz="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поступления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776,3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759,5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Рас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ды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вс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го</a:t>
                      </a:r>
                    </a:p>
                  </a:txBody>
                  <a:tcPr marL="0" marR="0" marT="24130" marB="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1246,1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1 300,6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1 083,2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1 065,0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1 071,6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Дефицит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(–)/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профицит</a:t>
                      </a:r>
                    </a:p>
                  </a:txBody>
                  <a:tcPr marL="0" marR="0" marT="2413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9,1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6,5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-12,5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 smtClean="0">
                          <a:latin typeface="Calibri"/>
                          <a:cs typeface="Calibri"/>
                        </a:rPr>
                        <a:t>0,0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348232" y="2175763"/>
            <a:ext cx="1871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7375E"/>
                </a:solidFill>
                <a:latin typeface="Calibri"/>
                <a:cs typeface="Calibri"/>
              </a:rPr>
              <a:t>ДОХОДЫ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РАЙОННОГО</a:t>
            </a:r>
            <a:r>
              <a:rPr sz="1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БЮДЖЕТА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670" y="6403949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9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997953"/>
              </p:ext>
            </p:extLst>
          </p:nvPr>
        </p:nvGraphicFramePr>
        <p:xfrm>
          <a:off x="457200" y="2590800"/>
          <a:ext cx="7162800" cy="4006817"/>
        </p:xfrm>
        <a:graphic>
          <a:graphicData uri="http://schemas.openxmlformats.org/drawingml/2006/table">
            <a:tbl>
              <a:tblPr/>
              <a:tblGrid>
                <a:gridCol w="2972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1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383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3065" marR="3065" marT="306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Доходы, всего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83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том числе: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 доходы, всего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прибыль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НДФЛ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Акцизы на нефтепродукты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Налоги на совокупный доход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Налоги на имущество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Госпошлина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Платежи при пользовании природными ресурсами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неналоговые доходы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65" marR="3065" marT="3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AAC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93"/>
            <a:ext cx="7349022" cy="4754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6069" y="116585"/>
            <a:ext cx="5594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17375E"/>
                </a:solidFill>
                <a:latin typeface="Calibri"/>
                <a:cs typeface="Calibri"/>
              </a:rPr>
              <a:t>РАСХОДЫ</a:t>
            </a:r>
            <a:r>
              <a:rPr sz="14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Calibri"/>
                <a:cs typeface="Calibri"/>
              </a:rPr>
              <a:t>МУНИЦИПАЛЬНОГО</a:t>
            </a:r>
            <a:r>
              <a:rPr sz="14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Calibri"/>
                <a:cs typeface="Calibri"/>
              </a:rPr>
              <a:t>ОБРАЗОВАНИЯ</a:t>
            </a:r>
            <a:r>
              <a:rPr sz="14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dirty="0" smtClean="0">
                <a:solidFill>
                  <a:srgbClr val="17375E"/>
                </a:solidFill>
                <a:latin typeface="Calibri"/>
                <a:cs typeface="Calibri"/>
              </a:rPr>
              <a:t>МОТЫГИНСКИЙ </a:t>
            </a:r>
            <a:r>
              <a:rPr sz="1400" b="1" spc="-15" dirty="0" smtClean="0">
                <a:solidFill>
                  <a:srgbClr val="17375E"/>
                </a:solidFill>
                <a:latin typeface="Calibri"/>
                <a:cs typeface="Calibri"/>
              </a:rPr>
              <a:t>РАЙОН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1000" y="533401"/>
          <a:ext cx="4114799" cy="6196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8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9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64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marR="121920" indent="-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dirty="0" err="1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ла</a:t>
                      </a:r>
                      <a:r>
                        <a:rPr sz="800" dirty="0" err="1">
                          <a:latin typeface="Calibri"/>
                          <a:cs typeface="Calibri"/>
                        </a:rPr>
                        <a:t>н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40005" indent="-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dirty="0" err="1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spc="-10" dirty="0" err="1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5" dirty="0" err="1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 err="1">
                          <a:latin typeface="Calibri"/>
                          <a:cs typeface="Calibri"/>
                        </a:rPr>
                        <a:t>кт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40005" indent="-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кт  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36195" indent="-508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кт  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960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Динамика</a:t>
                      </a:r>
                    </a:p>
                  </a:txBody>
                  <a:tcPr marL="0" marR="0" marT="317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332">
                <a:tc>
                  <a:txBody>
                    <a:bodyPr/>
                    <a:lstStyle/>
                    <a:p>
                      <a:pPr marL="397510">
                        <a:lnSpc>
                          <a:spcPts val="81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показателя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8419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8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755"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Общегосударственные расходы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139,3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139,9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13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8,6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138,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6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100,4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371">
                <a:tc>
                  <a:txBody>
                    <a:bodyPr/>
                    <a:lstStyle/>
                    <a:p>
                      <a:pPr marL="2540" marR="781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Функционирование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высшего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должностного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лица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9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100,0</a:t>
                      </a:r>
                    </a:p>
                  </a:txBody>
                  <a:tcPr marL="0" marR="0" marT="635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371">
                <a:tc>
                  <a:txBody>
                    <a:bodyPr/>
                    <a:lstStyle/>
                    <a:p>
                      <a:pPr marL="2540" marR="2609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Функционирование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представительного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органа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 smtClean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 smtClean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9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21,5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591">
                <a:tc>
                  <a:txBody>
                    <a:bodyPr/>
                    <a:lstStyle/>
                    <a:p>
                      <a:pPr marL="2540" marR="7308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Функционирование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местной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администрации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30,8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32,9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32,9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9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32,9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9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995">
                <a:tc>
                  <a:txBody>
                    <a:bodyPr/>
                    <a:lstStyle/>
                    <a:p>
                      <a:pPr marL="2540" marR="210820">
                        <a:lnSpc>
                          <a:spcPct val="100000"/>
                        </a:lnSpc>
                      </a:pPr>
                      <a:endParaRPr lang="ru-RU" sz="800" spc="-5" dirty="0" smtClean="0">
                        <a:latin typeface="Calibri"/>
                        <a:cs typeface="Calibri"/>
                      </a:endParaRPr>
                    </a:p>
                    <a:p>
                      <a:pPr marL="2540" marR="210820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финансовых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 smtClean="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органов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финансового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надзора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18,1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19,3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19,3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19,3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106,6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755"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Резервные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фонды</a:t>
                      </a:r>
                    </a:p>
                  </a:txBody>
                  <a:tcPr marL="0" marR="0" marT="4889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90"/>
                        </a:lnSpc>
                        <a:spcBef>
                          <a:spcPts val="38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100,0</a:t>
                      </a:r>
                    </a:p>
                  </a:txBody>
                  <a:tcPr marL="0" marR="0" marT="48895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Другие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общегосударственные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вопросы</a:t>
                      </a: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81,5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77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77,2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77,2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95,1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оборона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1,8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1,9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,0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b="1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6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Мобилизационная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экономики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916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безопасность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и</a:t>
                      </a:r>
                    </a:p>
                    <a:p>
                      <a:pPr marL="2540">
                        <a:lnSpc>
                          <a:spcPts val="88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правоохранительная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деятельность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6,8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7,4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7,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3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85"/>
                        </a:lnSpc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6,5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85"/>
                        </a:lnSpc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8,8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2806">
                <a:tc>
                  <a:txBody>
                    <a:bodyPr/>
                    <a:lstStyle/>
                    <a:p>
                      <a:pPr marL="2540" marR="2997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Защита населения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чрезвычайных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ситуаций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природного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техногенного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характера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6,8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85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8802">
                <a:tc>
                  <a:txBody>
                    <a:bodyPr/>
                    <a:lstStyle/>
                    <a:p>
                      <a:pPr marL="254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Национальная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экономика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46,7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42,6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42,4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42,4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91,2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Общеэкономические</a:t>
                      </a:r>
                      <a:r>
                        <a:rPr lang="ru-RU" sz="800" baseline="0" dirty="0" smtClean="0">
                          <a:latin typeface="Calibri"/>
                          <a:cs typeface="Calibri"/>
                        </a:rPr>
                        <a:t> вопросы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Сельское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хозяйство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рыболовство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Транспорт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24,6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27,0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27,0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27,0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109,8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Дорожное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хозяйство (дорожные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фонды)</a:t>
                      </a: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20,7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13,8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13,9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13,9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66,7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Связь и информатика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8537">
                <a:tc>
                  <a:txBody>
                    <a:bodyPr/>
                    <a:lstStyle/>
                    <a:p>
                      <a:pPr marL="2540" marR="177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Другие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вопросы в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национальной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экономики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8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400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998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Жилищно-коммунальное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хозяйство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245,</a:t>
                      </a:r>
                      <a:r>
                        <a:rPr sz="800" b="1" dirty="0" smtClean="0">
                          <a:latin typeface="Calibri"/>
                          <a:cs typeface="Calibri"/>
                        </a:rPr>
                        <a:t>0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83,3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70,1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70,1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34,0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0376">
                <a:tc>
                  <a:txBody>
                    <a:bodyPr/>
                    <a:lstStyle/>
                    <a:p>
                      <a:pPr marL="25400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Жилищное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хозяйство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144,5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39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998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Коммунальное хозяйство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81,0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86,4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0998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Благоустройство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41371">
                <a:tc>
                  <a:txBody>
                    <a:bodyPr/>
                    <a:lstStyle/>
                    <a:p>
                      <a:pPr marL="2540" marR="3619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Другие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вопросы в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жилищно-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коммунального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хозяйства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17,0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13,2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8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0,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8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77,6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0998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Охрана окружающей среды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5,1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0,5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9,8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72888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+mn-lt"/>
                          <a:cs typeface="Calibri"/>
                        </a:rPr>
                        <a:t>Другие вопросы в области охраны окружающей среды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72888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+mn-lt"/>
                          <a:cs typeface="Calibri"/>
                        </a:rPr>
                        <a:t>Охрана объектов растительного и животного мира среды их обитания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24399" y="525780"/>
          <a:ext cx="4092970" cy="6234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2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22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5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8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План</a:t>
                      </a: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2021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Проект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Динамика</a:t>
                      </a:r>
                    </a:p>
                  </a:txBody>
                  <a:tcPr marL="0" marR="0" marT="1270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535">
                <a:tc>
                  <a:txBody>
                    <a:bodyPr/>
                    <a:lstStyle/>
                    <a:p>
                      <a:pPr marL="242570">
                        <a:lnSpc>
                          <a:spcPts val="88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показателя</a:t>
                      </a: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T w="12700">
                      <a:solidFill>
                        <a:srgbClr val="4AACC5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8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392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Образование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630,1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588,8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582,2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576,4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93,4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392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Дошкольное образование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193,5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183,5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182,2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182,2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94,8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392"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Общее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образование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344,9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316,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310,7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304,9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0"/>
                        </a:lnSpc>
                        <a:spcBef>
                          <a:spcPts val="39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91,6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392">
                <a:tc>
                  <a:txBody>
                    <a:bodyPr/>
                    <a:lstStyle/>
                    <a:p>
                      <a:pPr marL="2540" marR="2089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дополнительного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образования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детей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61,3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59,2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10160" algn="r">
                        <a:lnSpc>
                          <a:spcPts val="88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59,2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6350" algn="r">
                        <a:lnSpc>
                          <a:spcPts val="88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59,2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8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96,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885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Молодежная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политика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</a:t>
                      </a:r>
                    </a:p>
                    <a:p>
                      <a:pPr marL="3175">
                        <a:lnSpc>
                          <a:spcPts val="91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оздоровление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детей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10"/>
                        </a:lnSpc>
                        <a:spcBef>
                          <a:spcPts val="484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ts val="910"/>
                        </a:lnSpc>
                        <a:spcBef>
                          <a:spcPts val="484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10"/>
                        </a:lnSpc>
                        <a:spcBef>
                          <a:spcPts val="48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  <a:spcBef>
                          <a:spcPts val="48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  <a:spcBef>
                          <a:spcPts val="484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682">
                <a:tc>
                  <a:txBody>
                    <a:bodyPr/>
                    <a:lstStyle/>
                    <a:p>
                      <a:pPr marL="3175" marR="509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Другие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вопросы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образования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1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23,4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ts val="91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23,1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1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23,1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23,1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98,7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6631">
                <a:tc>
                  <a:txBody>
                    <a:bodyPr/>
                    <a:lstStyle/>
                    <a:p>
                      <a:pPr marL="3175">
                        <a:lnSpc>
                          <a:spcPts val="915"/>
                        </a:lnSpc>
                        <a:spcBef>
                          <a:spcPts val="49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Культура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кинематография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15"/>
                        </a:lnSpc>
                        <a:spcBef>
                          <a:spcPts val="4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82,2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5"/>
                        </a:lnSpc>
                        <a:spcBef>
                          <a:spcPts val="4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66,6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5"/>
                        </a:lnSpc>
                        <a:spcBef>
                          <a:spcPts val="4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47,8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5"/>
                        </a:lnSpc>
                        <a:spcBef>
                          <a:spcPts val="4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47,8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5"/>
                        </a:lnSpc>
                        <a:spcBef>
                          <a:spcPts val="49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81,0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606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Культура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78,4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62,9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44,2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44,2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80,2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6631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Другие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вопросы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области культуры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6631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Социальная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политика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30,3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32,9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32,7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24,1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8,6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Пенсионное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6533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Социальное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населения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26,5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23,1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22,8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14,1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0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87,2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91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Охрана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семьи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детства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7,3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591,7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682">
                <a:tc>
                  <a:txBody>
                    <a:bodyPr/>
                    <a:lstStyle/>
                    <a:p>
                      <a:pPr marL="3175" marR="5092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Другие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вопросы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области </a:t>
                      </a:r>
                      <a:r>
                        <a:rPr sz="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социальной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политики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25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marL="3175">
                        <a:lnSpc>
                          <a:spcPts val="910"/>
                        </a:lnSpc>
                        <a:spcBef>
                          <a:spcPts val="505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культура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спорт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10"/>
                        </a:lnSpc>
                        <a:spcBef>
                          <a:spcPts val="50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0"/>
                        </a:lnSpc>
                        <a:spcBef>
                          <a:spcPts val="50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0"/>
                        </a:lnSpc>
                        <a:spcBef>
                          <a:spcPts val="50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0"/>
                        </a:lnSpc>
                        <a:spcBef>
                          <a:spcPts val="50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100,0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91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культура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0,1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10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100,0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7324">
                <a:tc>
                  <a:txBody>
                    <a:bodyPr/>
                    <a:lstStyle/>
                    <a:p>
                      <a:pPr marL="3175" marR="2298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Обслуживание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муниципального </a:t>
                      </a:r>
                      <a:r>
                        <a:rPr sz="800" b="1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долга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05"/>
                        </a:lnSpc>
                        <a:spcBef>
                          <a:spcPts val="5"/>
                        </a:spcBef>
                      </a:pP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marL="3175" marR="425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Межбюджетные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трансферты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800" b="1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характера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бюджетам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  <a:p>
                      <a:pPr marL="3175">
                        <a:lnSpc>
                          <a:spcPts val="905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муниципальных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образований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05"/>
                        </a:lnSpc>
                        <a:spcBef>
                          <a:spcPts val="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113,2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ts val="905"/>
                        </a:lnSpc>
                        <a:spcBef>
                          <a:spcPts val="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119,2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05"/>
                        </a:lnSpc>
                        <a:spcBef>
                          <a:spcPts val="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119,2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  <a:spcBef>
                          <a:spcPts val="5"/>
                        </a:spcBef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119,2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  <a:spcBef>
                          <a:spcPts val="5"/>
                        </a:spcBef>
                      </a:pPr>
                      <a:r>
                        <a:rPr sz="800" b="1" dirty="0" smtClean="0">
                          <a:latin typeface="Calibri"/>
                          <a:cs typeface="Calibri"/>
                        </a:rPr>
                        <a:t>10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b="1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3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31516">
                <a:tc>
                  <a:txBody>
                    <a:bodyPr/>
                    <a:lstStyle/>
                    <a:p>
                      <a:pPr marL="3175" marR="41973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Дотации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на выравнивание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бюджетной обеспеченности </a:t>
                      </a:r>
                      <a:r>
                        <a:rPr sz="8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поселений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ts val="90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34,5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ts val="90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32,6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0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30,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94,5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95826">
                <a:tc>
                  <a:txBody>
                    <a:bodyPr/>
                    <a:lstStyle/>
                    <a:p>
                      <a:pPr marL="3175">
                        <a:lnSpc>
                          <a:spcPts val="905"/>
                        </a:lnSpc>
                        <a:spcBef>
                          <a:spcPts val="50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Прочие</a:t>
                      </a:r>
                      <a:r>
                        <a:rPr lang="ru-RU" sz="800" baseline="0" dirty="0" smtClean="0">
                          <a:latin typeface="Calibri"/>
                          <a:cs typeface="Calibri"/>
                        </a:rPr>
                        <a:t> межбюджетные трансферты общего характера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905"/>
                        </a:lnSpc>
                        <a:spcBef>
                          <a:spcPts val="50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78,7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Times New Roman"/>
                          <a:cs typeface="Times New Roman"/>
                        </a:rPr>
                        <a:t>    86,6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05"/>
                        </a:lnSpc>
                        <a:spcBef>
                          <a:spcPts val="50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89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5"/>
                        </a:lnSpc>
                        <a:spcBef>
                          <a:spcPts val="50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89,2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5"/>
                        </a:lnSpc>
                        <a:spcBef>
                          <a:spcPts val="505"/>
                        </a:spcBef>
                      </a:pPr>
                      <a:r>
                        <a:rPr lang="ru-RU" sz="800" dirty="0" smtClean="0">
                          <a:latin typeface="Calibri"/>
                          <a:cs typeface="Calibri"/>
                        </a:rPr>
                        <a:t>11</a:t>
                      </a:r>
                      <a:r>
                        <a:rPr sz="800" dirty="0" smtClean="0">
                          <a:latin typeface="Calibri"/>
                          <a:cs typeface="Calibri"/>
                        </a:rPr>
                        <a:t>0,0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79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b="1" dirty="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90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Условно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утвержденные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b="1" dirty="0">
                        <a:latin typeface="Times New Roman"/>
                        <a:cs typeface="Times New Roman"/>
                      </a:endParaRPr>
                    </a:p>
                    <a:p>
                      <a:pPr marR="22225" algn="ctr">
                        <a:lnSpc>
                          <a:spcPts val="905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х</a:t>
                      </a:r>
                    </a:p>
                  </a:txBody>
                  <a:tcPr marL="0" marR="0" marT="190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b="1" dirty="0">
                        <a:latin typeface="Times New Roman"/>
                        <a:cs typeface="Times New Roman"/>
                      </a:endParaRPr>
                    </a:p>
                    <a:p>
                      <a:pPr marR="37465" algn="ctr">
                        <a:lnSpc>
                          <a:spcPts val="905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х</a:t>
                      </a:r>
                    </a:p>
                  </a:txBody>
                  <a:tcPr marL="0" marR="0" marT="190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b="1" dirty="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ts val="905"/>
                        </a:lnSpc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22,2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b="1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</a:pPr>
                      <a:r>
                        <a:rPr lang="ru-RU" sz="800" b="1" dirty="0" smtClean="0">
                          <a:latin typeface="Calibri"/>
                          <a:cs typeface="Calibri"/>
                        </a:rPr>
                        <a:t>46,0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b="1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1905" marB="0"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905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расходов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90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800" spc="0" dirty="0" smtClean="0">
                          <a:latin typeface="Calibri"/>
                          <a:cs typeface="Calibri"/>
                        </a:rPr>
                        <a:t>300,6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64135" algn="r">
                        <a:lnSpc>
                          <a:spcPts val="905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 083,2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ts val="905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800" dirty="0" smtClean="0">
                          <a:latin typeface="Calibri"/>
                          <a:cs typeface="Calibri"/>
                        </a:rPr>
                        <a:t> 065,0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</a:pPr>
                      <a:r>
                        <a:rPr sz="8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800" baseline="0" dirty="0" smtClean="0">
                          <a:latin typeface="Calibri"/>
                          <a:cs typeface="Calibri"/>
                        </a:rPr>
                        <a:t> 071,6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90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95,8</a:t>
                      </a:r>
                    </a:p>
                  </a:txBody>
                  <a:tcPr marL="0" marR="0" marT="3810" marB="0"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951723" y="343280"/>
            <a:ext cx="452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м</a:t>
            </a:r>
            <a:r>
              <a:rPr sz="900" spc="-5" dirty="0">
                <a:latin typeface="Calibri"/>
                <a:cs typeface="Calibri"/>
              </a:rPr>
              <a:t>л</a:t>
            </a:r>
            <a:r>
              <a:rPr sz="900" dirty="0">
                <a:latin typeface="Calibri"/>
                <a:cs typeface="Calibri"/>
              </a:rPr>
              <a:t>н.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у</a:t>
            </a:r>
            <a:r>
              <a:rPr sz="900" spc="-5" dirty="0">
                <a:latin typeface="Calibri"/>
                <a:cs typeface="Calibri"/>
              </a:rPr>
              <a:t>б</a:t>
            </a:r>
            <a:r>
              <a:rPr sz="900" dirty="0"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0" y="666432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F243E"/>
                </a:solidFill>
                <a:latin typeface="Calibri"/>
                <a:cs typeface="Calibri"/>
              </a:rPr>
              <a:t>11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6403</Words>
  <Application>Microsoft Office PowerPoint</Application>
  <PresentationFormat>Экран (4:3)</PresentationFormat>
  <Paragraphs>1623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МОТЫГИНСКИЙ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ПАРАМЕТРЫ БЮДЖЕТА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Артемьева Светлана</dc:creator>
  <cp:lastModifiedBy>Payganova</cp:lastModifiedBy>
  <cp:revision>172</cp:revision>
  <dcterms:created xsi:type="dcterms:W3CDTF">2021-11-12T04:47:55Z</dcterms:created>
  <dcterms:modified xsi:type="dcterms:W3CDTF">2021-12-02T08:02:52Z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2021-11-12T00:00:00Z</vt:filetime>
  </property>
</Properties>
</file>