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220" r:id="rId1"/>
  </p:sldMasterIdLst>
  <p:notesMasterIdLst>
    <p:notesMasterId r:id="rId29"/>
  </p:notesMasterIdLst>
  <p:handoutMasterIdLst>
    <p:handoutMasterId r:id="rId30"/>
  </p:handoutMasterIdLst>
  <p:sldIdLst>
    <p:sldId id="259" r:id="rId2"/>
    <p:sldId id="619" r:id="rId3"/>
    <p:sldId id="621" r:id="rId4"/>
    <p:sldId id="620" r:id="rId5"/>
    <p:sldId id="583" r:id="rId6"/>
    <p:sldId id="613" r:id="rId7"/>
    <p:sldId id="586" r:id="rId8"/>
    <p:sldId id="614" r:id="rId9"/>
    <p:sldId id="530" r:id="rId10"/>
    <p:sldId id="617" r:id="rId11"/>
    <p:sldId id="618" r:id="rId12"/>
    <p:sldId id="616" r:id="rId13"/>
    <p:sldId id="623" r:id="rId14"/>
    <p:sldId id="624" r:id="rId15"/>
    <p:sldId id="625" r:id="rId16"/>
    <p:sldId id="634" r:id="rId17"/>
    <p:sldId id="626" r:id="rId18"/>
    <p:sldId id="627" r:id="rId19"/>
    <p:sldId id="628" r:id="rId20"/>
    <p:sldId id="629" r:id="rId21"/>
    <p:sldId id="630" r:id="rId22"/>
    <p:sldId id="631" r:id="rId23"/>
    <p:sldId id="632" r:id="rId24"/>
    <p:sldId id="635" r:id="rId25"/>
    <p:sldId id="633" r:id="rId26"/>
    <p:sldId id="608" r:id="rId27"/>
    <p:sldId id="607" r:id="rId28"/>
  </p:sldIdLst>
  <p:sldSz cx="9144000" cy="6858000" type="screen4x3"/>
  <p:notesSz cx="9947275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ova" initials="S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FFF"/>
    <a:srgbClr val="FFFF99"/>
    <a:srgbClr val="9CEC9C"/>
    <a:srgbClr val="B1AF5D"/>
    <a:srgbClr val="D58BCA"/>
    <a:srgbClr val="00FF99"/>
    <a:srgbClr val="66FF33"/>
    <a:srgbClr val="99EFEF"/>
    <a:srgbClr val="D6ECEE"/>
    <a:srgbClr val="D5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77802" autoAdjust="0"/>
  </p:normalViewPr>
  <p:slideViewPr>
    <p:cSldViewPr>
      <p:cViewPr>
        <p:scale>
          <a:sx n="66" d="100"/>
          <a:sy n="66" d="100"/>
        </p:scale>
        <p:origin x="-1560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sideWall>
    <c:backWall>
      <c:thickness val="0"/>
      <c:spPr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835315999157706E-3"/>
                  <c:y val="-0.436771271577197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75297399873662E-3"/>
                  <c:y val="-0.37117349270605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912946099810483E-2"/>
                  <c:y val="-0.3432162333806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50594799747321E-2"/>
                  <c:y val="-0.29274325788352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912946099810483E-2"/>
                  <c:y val="-0.26245947258522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550594799747321E-2"/>
                  <c:y val="-0.22460474096235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13739</c:v>
                </c:pt>
                <c:pt idx="1">
                  <c:v>13570</c:v>
                </c:pt>
                <c:pt idx="2">
                  <c:v>13493</c:v>
                </c:pt>
                <c:pt idx="3">
                  <c:v>13382</c:v>
                </c:pt>
                <c:pt idx="4">
                  <c:v>13289</c:v>
                </c:pt>
                <c:pt idx="5">
                  <c:v>13213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0365952"/>
        <c:axId val="191484288"/>
        <c:axId val="0"/>
      </c:bar3DChart>
      <c:catAx>
        <c:axId val="18036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91484288"/>
        <c:crosses val="autoZero"/>
        <c:auto val="1"/>
        <c:lblAlgn val="ctr"/>
        <c:lblOffset val="100"/>
        <c:noMultiLvlLbl val="0"/>
      </c:catAx>
      <c:valAx>
        <c:axId val="191484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0365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278676970934183E-2"/>
          <c:y val="0.13950752945055689"/>
          <c:w val="0.89480545834548508"/>
          <c:h val="0.539620603413683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произведенной продукции, итого 38 663,3 млн.рублей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ООО "Новоангарский…</c:v>
                </c:pt>
                <c:pt idx="1">
                  <c:v>ОАО "Горевский ГОК"</c:v>
                </c:pt>
                <c:pt idx="2">
                  <c:v>ООО "Боголюбовское"</c:v>
                </c:pt>
                <c:pt idx="3">
                  <c:v>ЗАО "Прииск Удерейский"</c:v>
                </c:pt>
                <c:pt idx="4">
                  <c:v>ООО "Группа Магнезит"</c:v>
                </c:pt>
                <c:pt idx="5">
                  <c:v>АО "Васильевский рудник"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21689.487000000005</c:v>
                </c:pt>
                <c:pt idx="1">
                  <c:v>5061.2480000000005</c:v>
                </c:pt>
                <c:pt idx="2">
                  <c:v>3496.627</c:v>
                </c:pt>
                <c:pt idx="3">
                  <c:v>2472.8870000000002</c:v>
                </c:pt>
                <c:pt idx="4">
                  <c:v>1852.1489999999999</c:v>
                </c:pt>
                <c:pt idx="5">
                  <c:v>4090.92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отгруженной продукции, итого 45 351,6 млн. рублей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ООО "Новоангарский…</c:v>
                </c:pt>
                <c:pt idx="1">
                  <c:v>ОАО "Горевский ГОК"</c:v>
                </c:pt>
                <c:pt idx="2">
                  <c:v>ООО "Боголюбовское"</c:v>
                </c:pt>
                <c:pt idx="3">
                  <c:v>ЗАО "Прииск Удерейский"</c:v>
                </c:pt>
                <c:pt idx="4">
                  <c:v>ООО "Группа Магнезит"</c:v>
                </c:pt>
                <c:pt idx="5">
                  <c:v>АО "Васильевский рудник"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24154.608</c:v>
                </c:pt>
                <c:pt idx="1">
                  <c:v>5049.8769999999995</c:v>
                </c:pt>
                <c:pt idx="2">
                  <c:v>7731.152000000001</c:v>
                </c:pt>
                <c:pt idx="3">
                  <c:v>2472.8870000000002</c:v>
                </c:pt>
                <c:pt idx="4">
                  <c:v>1852.1489999999999</c:v>
                </c:pt>
                <c:pt idx="5">
                  <c:v>4090.92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2549120"/>
        <c:axId val="242550656"/>
        <c:axId val="0"/>
      </c:bar3DChart>
      <c:catAx>
        <c:axId val="242549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42550656"/>
        <c:crosses val="autoZero"/>
        <c:auto val="1"/>
        <c:lblAlgn val="ctr"/>
        <c:lblOffset val="100"/>
        <c:noMultiLvlLbl val="0"/>
      </c:catAx>
      <c:valAx>
        <c:axId val="24255065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42549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639277729172723"/>
          <c:y val="1.3473999209882083E-2"/>
          <c:w val="0.40589117332555658"/>
          <c:h val="0.2108356974657122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90511563413071"/>
          <c:y val="0.19150233572677186"/>
          <c:w val="0.79221438122121457"/>
          <c:h val="0.669158828929318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7232704402516E-2"/>
                  <c:y val="-0.252629810759716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578616352201252E-2"/>
                  <c:y val="-0.34619640733738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339622641509448E-3"/>
                  <c:y val="-0.233916491444182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4339622641509448E-3"/>
                  <c:y val="-0.21520317212864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600" b="1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159.19999999999999</c:v>
                </c:pt>
                <c:pt idx="1">
                  <c:v>256.60000000000002</c:v>
                </c:pt>
                <c:pt idx="2">
                  <c:v>141.5</c:v>
                </c:pt>
                <c:pt idx="3">
                  <c:v>125.8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2630656"/>
        <c:axId val="242632192"/>
        <c:axId val="0"/>
      </c:bar3DChart>
      <c:catAx>
        <c:axId val="24263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42632192"/>
        <c:crosses val="autoZero"/>
        <c:auto val="1"/>
        <c:lblAlgn val="ctr"/>
        <c:lblOffset val="100"/>
        <c:noMultiLvlLbl val="0"/>
      </c:catAx>
      <c:valAx>
        <c:axId val="242632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42630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78616352201255E-2"/>
                  <c:y val="-1.2789723105012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23270440251579E-2"/>
                  <c:y val="-3.1974307762531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339622641509448E-3"/>
                  <c:y val="1.5987153881265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867924528301886E-2"/>
                  <c:y val="-3.1974307762531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ОАО "Горевский ГОК"</c:v>
                </c:pt>
                <c:pt idx="1">
                  <c:v>ЗАО "Прииск Удерейский"</c:v>
                </c:pt>
                <c:pt idx="2">
                  <c:v>ООО "Группа Магнезит"</c:v>
                </c:pt>
                <c:pt idx="3">
                  <c:v>ООО "Боголюбовское"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31.5</c:v>
                </c:pt>
                <c:pt idx="1">
                  <c:v>203.1</c:v>
                </c:pt>
                <c:pt idx="2">
                  <c:v>245.1</c:v>
                </c:pt>
                <c:pt idx="3">
                  <c:v>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2714112"/>
        <c:axId val="242715648"/>
        <c:axId val="0"/>
      </c:bar3DChart>
      <c:catAx>
        <c:axId val="242714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242715648"/>
        <c:crosses val="autoZero"/>
        <c:auto val="1"/>
        <c:lblAlgn val="ctr"/>
        <c:lblOffset val="100"/>
        <c:noMultiLvlLbl val="0"/>
      </c:catAx>
      <c:valAx>
        <c:axId val="242715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42714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6-22T16:54:37.050" idx="5">
    <p:pos x="10" y="10"/>
    <p:text>Доля налоговых и неналоговых доходов в общем объеме собственных доходов в 2016 году составит 49,41% 
В случае сохранения дополнительного норматива отчислений сумма налоговых и неналоговых доходов в 2015 году составила 500123 тыс. руб. в 2016 году 517 768 тыс. руб.
Размер налоговых отчислений во все уровни бюджетной системы в 2015 году составил 10 026 892 тыс. руб.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6-22T16:54:37.050" idx="4">
    <p:pos x="10" y="10"/>
    <p:text>Доля налоговых и неналоговых доходов в общем объеме собственных доходов в 2016 году составит 49,41% 
В случае сохранения дополнительного норматива отчислений сумма налоговых и неналоговых доходов в 2015 году составила 500123 тыс. руб. в 2016 году 517 768 тыс. руб.
Размер налоговых отчислений во все уровни бюджетной системы в 2015 году составил 10 026 892 тыс. руб.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6-22T16:54:37.050" idx="6">
    <p:pos x="10" y="10"/>
    <p:text>Доля налоговых и неналоговых доходов в общем объеме собственных доходов в 2016 году составит 49,41% 
В случае сохранения дополнительного норматива отчислений сумма налоговых и неналоговых доходов в 2015 году составила 500123 тыс. руб. в 2016 году 517 768 тыс. руб.
Размер налоговых отчислений во все уровни бюджетной системы в 2015 году составил 10 026 892 тыс. руб.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2-09T12:04:12.601" idx="3">
    <p:pos x="10" y="10"/>
    <p:text>До 2016 года была не дотация, а субсидия на выравнивание. С 2016 года норматив отчислений от прибыли составляет 5% вместо 10%.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6-22T16:54:37.050" idx="7">
    <p:pos x="10" y="10"/>
    <p:text>Доля налоговых и неналоговых доходов в общем объеме собственных доходов в 2016 году составит 49,41% 
В случае сохранения дополнительного норматива отчислений сумма налоговых и неналоговых доходов в 2015 году составила 500123 тыс. руб. в 2016 году 517 768 тыс. руб.
Размер налоговых отчислений во все уровни бюджетной системы в 2015 году составил 10 026 892 тыс. руб.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380" cy="3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3715" y="0"/>
            <a:ext cx="4311971" cy="3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FDF15F-0EAC-400B-B9DC-F74530E506CF}" type="datetimeFigureOut">
              <a:rPr lang="ru-RU"/>
              <a:pPr>
                <a:defRPr/>
              </a:pPr>
              <a:t>16.06.2021</a:t>
            </a:fld>
            <a:endParaRPr lang="ru-RU" dirty="0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660"/>
            <a:ext cx="4310380" cy="3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3715" y="6513660"/>
            <a:ext cx="4311971" cy="3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05D121A-515E-46CE-9AFC-F25E3DC1C6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793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1971" cy="3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3715" y="0"/>
            <a:ext cx="4311971" cy="3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2313" y="514350"/>
            <a:ext cx="3427412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092" y="3257630"/>
            <a:ext cx="7959092" cy="308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660"/>
            <a:ext cx="4311971" cy="3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3715" y="6513660"/>
            <a:ext cx="4311971" cy="3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F9AEF7-6369-4E65-A841-FE8330788F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504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C777F-F86E-4A99-BF7F-B7EAF8F938F3}" type="slidenum">
              <a:rPr lang="ru-RU" smtClean="0">
                <a:cs typeface="Arial" charset="0"/>
              </a:rPr>
              <a:pPr/>
              <a:t>0</a:t>
            </a:fld>
            <a:endParaRPr lang="ru-RU" dirty="0" smtClean="0">
              <a:cs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5938"/>
            <a:ext cx="3427412" cy="257175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092" y="3260833"/>
            <a:ext cx="7959092" cy="3083057"/>
          </a:xfrm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F9AEF7-6369-4E65-A841-FE8330788F41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F9AEF7-6369-4E65-A841-FE8330788F4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F9AEF7-6369-4E65-A841-FE8330788F4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F9AEF7-6369-4E65-A841-FE8330788F4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F9AEF7-6369-4E65-A841-FE8330788F4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C21E4E-3382-4553-93FA-728516CC2CC2}" type="datetime1">
              <a:rPr lang="ru-RU" smtClean="0"/>
              <a:pPr>
                <a:defRPr/>
              </a:pPr>
              <a:t>16.06.2021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03F8B-DB85-46A8-9F05-7F6B6D85EE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47DF2F-E262-4A21-B01B-B114E9E2E6F3}" type="datetime1">
              <a:rPr lang="ru-RU" smtClean="0"/>
              <a:pPr>
                <a:defRPr/>
              </a:pPr>
              <a:t>16.06.2021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5EBB7-101C-4B33-B24A-1A354295B12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57F6-B0B1-4065-BD83-0253B58A9442}" type="datetime1">
              <a:rPr lang="ru-RU" smtClean="0"/>
              <a:pPr>
                <a:defRPr/>
              </a:pPr>
              <a:t>16.06.2021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452EF-B01B-46F2-9B66-DE97402638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B036A-2B23-44A8-8AF1-9790DFF76C23}" type="datetime1">
              <a:rPr lang="ru-RU"/>
              <a:pPr>
                <a:defRPr/>
              </a:pPr>
              <a:t>16.06.2021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5B064-F995-4371-B991-03D696B40F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FE5B8A-CBA5-4026-A38F-AB446FEE4875}" type="datetime1">
              <a:rPr lang="ru-RU" smtClean="0"/>
              <a:pPr>
                <a:defRPr/>
              </a:pPr>
              <a:t>16.06.2021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CF87-94BF-461E-8082-5303BB6CA94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14E1A7-81D1-475E-914B-56E5DB692EE8}" type="datetime1">
              <a:rPr lang="ru-RU" smtClean="0"/>
              <a:pPr>
                <a:defRPr/>
              </a:pPr>
              <a:t>16.06.2021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B9C87-FF92-4F91-AAD9-C9FB4D118E7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D308AE-9DF9-4C5C-9FC1-8D64651C4F52}" type="datetime1">
              <a:rPr lang="ru-RU" smtClean="0"/>
              <a:pPr>
                <a:defRPr/>
              </a:pPr>
              <a:t>16.06.2021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DE163-8E63-48C9-94E8-A02FACBBF1F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D693D1-6D50-418D-BB47-4C4A91A42DE2}" type="datetime1">
              <a:rPr lang="ru-RU" smtClean="0"/>
              <a:pPr>
                <a:defRPr/>
              </a:pPr>
              <a:t>16.06.2021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49C88-6327-4007-AA07-622CEEE815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4A44C4-55F7-49B4-9769-46BAD13FA4AC}" type="datetime1">
              <a:rPr lang="ru-RU" smtClean="0"/>
              <a:pPr>
                <a:defRPr/>
              </a:pPr>
              <a:t>16.06.2021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57FD1-671E-4C50-9467-84BC253CBD1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8F605-F8DD-430D-91F1-DBAD6B40F327}" type="datetime1">
              <a:rPr lang="ru-RU" smtClean="0"/>
              <a:pPr>
                <a:defRPr/>
              </a:pPr>
              <a:t>16.06.2021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544CF-25B2-4A8F-940C-8E98C636FE8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A9E600-7A50-4971-B662-4536244EBD9F}" type="datetime1">
              <a:rPr lang="ru-RU" smtClean="0"/>
              <a:pPr>
                <a:defRPr/>
              </a:pPr>
              <a:t>16.06.2021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11D8F-729A-4608-A4FF-6BC194E803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621D57-D369-468B-B7C3-449543D60485}" type="datetime1">
              <a:rPr lang="ru-RU" smtClean="0"/>
              <a:pPr>
                <a:defRPr/>
              </a:pPr>
              <a:t>16.06.2021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9302-64D1-4F7E-9C9F-BA26F9CA452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166BF7-F185-4D4C-BE44-B164A21C710F}" type="datetime1">
              <a:rPr lang="ru-RU" smtClean="0"/>
              <a:pPr>
                <a:defRPr/>
              </a:pPr>
              <a:t>16.06.2021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FF61A2-8FB8-4116-8B86-0E0AE2608D2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620713"/>
            <a:ext cx="9144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8677275" y="620713"/>
            <a:ext cx="4667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0" y="5589588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57158" y="5072074"/>
            <a:ext cx="8536017" cy="145255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Bef>
                <a:spcPct val="80000"/>
              </a:spcBef>
              <a:spcAft>
                <a:spcPct val="70000"/>
              </a:spcAft>
              <a:defRPr/>
            </a:pPr>
            <a:r>
              <a:rPr lang="ru-RU" sz="3200" b="1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 МОТЫГИНСКОГО РАЙОНА ЗА 2020 ГОД</a:t>
            </a:r>
          </a:p>
        </p:txBody>
      </p:sp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43577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8477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РАСХОДЫ БЮДЖЕТА МОТЫГИНСКОГО РАЙОНА ЗА 2020 ГОД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78" y="1071546"/>
            <a:ext cx="5643602" cy="35719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  <a:cs typeface="Times New Roman" pitchFamily="18" charset="0"/>
              </a:rPr>
              <a:t>Общегосударственные</a:t>
            </a:r>
            <a:r>
              <a:rPr lang="ru-RU" sz="1600" b="1" i="1" dirty="0" smtClean="0">
                <a:solidFill>
                  <a:prstClr val="black"/>
                </a:solidFill>
              </a:rPr>
              <a:t> вопросы 134 534,34 тыс. руб. </a:t>
            </a:r>
            <a:endParaRPr lang="ru-RU" sz="1600" b="1" i="1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4678" y="1928802"/>
            <a:ext cx="564360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Национальная безопасность и правоохранительная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деятельность 6 315,73 тыс. руб.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14678" y="3000372"/>
            <a:ext cx="5643602" cy="500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1600" b="1" i="1" dirty="0" smtClean="0">
                <a:solidFill>
                  <a:prstClr val="black"/>
                </a:solidFill>
                <a:cs typeface="Times New Roman" pitchFamily="18" charset="0"/>
              </a:rPr>
              <a:t>илищно-коммунальное хозяйство 205 967,61 тыс. руб.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81623" y="3454281"/>
            <a:ext cx="5643602" cy="500066"/>
          </a:xfrm>
          <a:prstGeom prst="roundRect">
            <a:avLst>
              <a:gd name="adj" fmla="val 2243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Образование  651 917,55 тыс. руб. 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14678" y="4143380"/>
            <a:ext cx="5643602" cy="500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кинематография, средства массовой информации 81 725,81 тыс. руб. 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14678" y="4714884"/>
            <a:ext cx="5643602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Социальная политика 16 051,0 тыс. руб. 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14678" y="6286520"/>
            <a:ext cx="5643602" cy="35719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100 712,55 тыс. руб. 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14678" y="1500174"/>
            <a:ext cx="5643602" cy="3571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Национальная оборона 1 792,9 тыс. руб. 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1071546"/>
            <a:ext cx="2643206" cy="55721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400" b="1" i="1" dirty="0" smtClean="0">
                <a:solidFill>
                  <a:prstClr val="black"/>
                </a:solidFill>
              </a:rPr>
              <a:t>РАСХОДЫ</a:t>
            </a:r>
            <a:r>
              <a:rPr lang="ru-RU" b="1" i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1 246 082,22 тыс. руб</a:t>
            </a:r>
            <a:r>
              <a:rPr lang="ru-RU" i="1" dirty="0" smtClean="0">
                <a:solidFill>
                  <a:prstClr val="black"/>
                </a:solidFill>
              </a:rPr>
              <a:t>.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14678" y="2571744"/>
            <a:ext cx="5643602" cy="3571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solidFill>
                <a:prstClr val="black"/>
              </a:solidFill>
            </a:endParaRPr>
          </a:p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Национальная экономика 46 938,36 тыс.руб. </a:t>
            </a: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14678" y="5715016"/>
            <a:ext cx="5643602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и муниципального долга 16,55 тыс. руб. 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4678" y="5214950"/>
            <a:ext cx="5643602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109,82 тыс. руб. 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487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8643998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  <a:latin typeface="+mn-lt"/>
              </a:rPr>
              <a:t>РАСХОДЫ БЮДЖЕТА МОТЫГИНСКОГО РАЙОНА </a:t>
            </a:r>
            <a:br>
              <a:rPr lang="ru-RU" sz="18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+mn-lt"/>
              </a:rPr>
              <a:t>НА СОЦИАЛЬНУЮ СФЕРУ </a:t>
            </a:r>
            <a:br>
              <a:rPr lang="ru-RU" sz="18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+mn-lt"/>
              </a:rPr>
              <a:t>ЗА 2020 ГОД</a:t>
            </a:r>
            <a:endParaRPr lang="ru-RU" sz="18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3005942" y="1423157"/>
            <a:ext cx="319077" cy="901737"/>
          </a:xfrm>
          <a:prstGeom prst="downArrow">
            <a:avLst>
              <a:gd name="adj1" fmla="val 50000"/>
              <a:gd name="adj2" fmla="val 1086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214282" y="1285860"/>
            <a:ext cx="2428892" cy="4929222"/>
          </a:xfrm>
          <a:prstGeom prst="foldedCorner">
            <a:avLst>
              <a:gd name="adj" fmla="val 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smtClean="0">
                <a:solidFill>
                  <a:prstClr val="black"/>
                </a:solidFill>
              </a:rPr>
              <a:t>749 694,36 тыс</a:t>
            </a:r>
            <a:r>
              <a:rPr lang="ru-RU" sz="2400" b="1" i="1" dirty="0" smtClean="0">
                <a:solidFill>
                  <a:prstClr val="black"/>
                </a:solidFill>
              </a:rPr>
              <a:t>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1428736"/>
            <a:ext cx="5214974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</a:p>
          <a:p>
            <a:pPr algn="ctr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651 917,55 тыс. руб.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43306" y="3143248"/>
            <a:ext cx="5214974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КУЛЬТУРА </a:t>
            </a:r>
          </a:p>
          <a:p>
            <a:pPr algn="ctr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81 725,81 тыс. руб.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43306" y="4786322"/>
            <a:ext cx="5214974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СОЦИАЛЬНАЯ  ПОЛИТИКА </a:t>
            </a:r>
          </a:p>
          <a:p>
            <a:pPr algn="ctr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16 051,0 тыс. руб.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3005942" y="3280546"/>
            <a:ext cx="319077" cy="901737"/>
          </a:xfrm>
          <a:prstGeom prst="downArrow">
            <a:avLst>
              <a:gd name="adj1" fmla="val 50000"/>
              <a:gd name="adj2" fmla="val 1086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3005942" y="4923620"/>
            <a:ext cx="319077" cy="901737"/>
          </a:xfrm>
          <a:prstGeom prst="downArrow">
            <a:avLst>
              <a:gd name="adj1" fmla="val 50000"/>
              <a:gd name="adj2" fmla="val 1086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5859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846" y="193509"/>
            <a:ext cx="8715436" cy="9286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ПЕРЕЧЕНЬ МУНИЦИПАЛЬНЫХ ПРОГРАММ,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РЕАЛИЗОВАННЫХ В 2020 ГОДУ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63587299"/>
              </p:ext>
            </p:extLst>
          </p:nvPr>
        </p:nvGraphicFramePr>
        <p:xfrm>
          <a:off x="293084" y="1247979"/>
          <a:ext cx="8640961" cy="5146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476"/>
                <a:gridCol w="5443564"/>
                <a:gridCol w="1038716"/>
                <a:gridCol w="1040116"/>
                <a:gridCol w="800089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 Мотыгинского района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сводной росписью на 2020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на 2020 год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</a:tr>
              <a:tr h="433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НА ТЕРРИТОРИИ МОТЫГИНСКОГО РАЙОНА"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119,47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109,82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</a:tr>
              <a:tr h="2902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 И ТУРИЗМА"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117 437,93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115 453,62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</a:tr>
              <a:tr h="4105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ОБЩЕГО И ДОПОЛНИТЕЛЬНОГО ОБРАЗОВАНИЯ В МОТЫГИНСКОМ РАЙОНЕ 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653 112,12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626 354,47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</a:tr>
              <a:tr h="2902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МОЛОДЕЖЬ МОТЫГИНСКОГО РАЙОНА В ХХ1 ВЕКЕ"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6 124,76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6 016,40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</a:tr>
              <a:tr h="47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"УПРАВЛЕНИЕ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МУНИЦИПАЛЬНЫМИ ФИНАНСАМИ"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110 109,45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107 965,72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</a:tr>
              <a:tr h="2902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"СОДЕЙСТВИЕ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РАЗВИТИЮ МЕСТНОГО САМОУПРАВЛЕНИЯ"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5 953,71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5 738,14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</a:tr>
              <a:tr h="577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"РЕФОРМИРОВАНИЕ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МОДЕРНИЗАЦИЯ ЖИЛИЩНО-КОММУНАЛЬНОГО ХОЗЯЙСТВА И ПОВЫШЕНИЯ ЭНЕРГЕТИЧЕСКОЙ ЭФФЕКТИВНОСТИ"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77 834,60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76 316,52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</a:tr>
              <a:tr h="577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"ЗАЩИТА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И ТЕРРИТОРИЙ МОТЫГИНСКОГО РАЙОНА ОТ ЧРЕЗВЫЧАЙНЫХ СИТУАЦИЙ ПРИРОДНОГО И ТЕХНОГЕННОГО ХАРАКТЕРА."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5 970,13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5 893,25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</a:tr>
              <a:tr h="433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МАЛОГО,СРЕДНЕГО ПРЕДПРИНИМАТЕЛЬСТВА И СЕЛЬСКОГО ХОЗЯЙСТВА В МОТЫГИНСКОМ РАЙОНЕ"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1 862,05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1 361,90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</a:tr>
              <a:tr h="2902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ТРАНСПОРТНОЙ СИСТЕМЫ В МОТЫГИНСКОМ РАЙОНЕ".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46 755,12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44 654,46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</a:tr>
              <a:tr h="433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"ОБЕСПЕЧЕНИЕ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ДОСТУПНЫМ И КОМФОРТНЫМ ЖИЛЬЕМ ЖИТЕЛЕЙ МОТЫГИНСКОГО РАЙОНА"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133 901,34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130 294,85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</a:tr>
              <a:tr h="192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1 159 180,69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1 120 159,14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/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5846" y="1628800"/>
            <a:ext cx="7268482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Приобретение спортивного инвентаря</a:t>
            </a:r>
            <a:br>
              <a:rPr lang="ru-RU" dirty="0" smtClean="0"/>
            </a:br>
            <a:r>
              <a:rPr lang="ru-RU" dirty="0" smtClean="0"/>
              <a:t>Приобретение сувенирной продукции</a:t>
            </a:r>
            <a:br>
              <a:rPr lang="ru-RU" dirty="0" smtClean="0"/>
            </a:br>
            <a:r>
              <a:rPr lang="ru-RU" dirty="0" smtClean="0"/>
              <a:t>Проведение 12-ти спортивно мероприятий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059832" y="1131406"/>
            <a:ext cx="5911450" cy="80486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финансирование -  109,82 тыс. 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5B064-F995-4371-B991-03D696B40FA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5846" y="193509"/>
            <a:ext cx="8715436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СПОРТА НА ТЕРРИТОРИИ МОТЫГИНСКОГО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2880320" cy="3840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24944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45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498" y="1628800"/>
            <a:ext cx="870854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Приобретение оборудования для занятий военно-спортивного клуба.</a:t>
            </a:r>
            <a:br>
              <a:rPr lang="ru-RU" dirty="0" smtClean="0"/>
            </a:br>
            <a:r>
              <a:rPr lang="ru-RU" dirty="0" smtClean="0"/>
              <a:t>Приобретение звукового, светового, сценического и проекционного оборудования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Создание новых </a:t>
            </a:r>
            <a:r>
              <a:rPr lang="ru-RU" dirty="0"/>
              <a:t>постановок, </a:t>
            </a:r>
            <a:r>
              <a:rPr lang="ru-RU" dirty="0" smtClean="0"/>
              <a:t>изготовление сценических костюмов </a:t>
            </a:r>
            <a:r>
              <a:rPr lang="ru-RU" dirty="0"/>
              <a:t>на </a:t>
            </a:r>
            <a:r>
              <a:rPr lang="ru-RU" dirty="0" smtClean="0"/>
              <a:t>заказ.</a:t>
            </a:r>
            <a:br>
              <a:rPr lang="ru-RU" dirty="0" smtClean="0"/>
            </a:br>
            <a:r>
              <a:rPr lang="ru-RU" dirty="0" smtClean="0"/>
              <a:t>Приобретение </a:t>
            </a:r>
            <a:r>
              <a:rPr lang="ru-RU" dirty="0"/>
              <a:t>и </a:t>
            </a:r>
            <a:r>
              <a:rPr lang="ru-RU" dirty="0" smtClean="0"/>
              <a:t>установка системы кондиционирования в театре.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9302-64D1-4F7E-9C9F-BA26F9CA452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5846" y="193509"/>
            <a:ext cx="8715436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КУЛЬТУРЫ И ТУРИЗМА" 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1122203"/>
            <a:ext cx="5695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финансирование -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115 453,62 тыс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pic>
        <p:nvPicPr>
          <p:cNvPr id="6146" name="Picture 2" descr="C:\Users\Nina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8" y="4532964"/>
            <a:ext cx="384042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Nina\Desktop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25" y="2771702"/>
            <a:ext cx="2533073" cy="15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Nina\Desktop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12455"/>
            <a:ext cx="3971822" cy="210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Nina\Desktop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35" y="5146372"/>
            <a:ext cx="3456384" cy="154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447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353" y="1547589"/>
            <a:ext cx="8507339" cy="20254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Капитальный ремонт </a:t>
            </a:r>
            <a:r>
              <a:rPr lang="ru-RU" dirty="0"/>
              <a:t>спортзала в </a:t>
            </a:r>
            <a:r>
              <a:rPr lang="ru-RU" dirty="0" err="1"/>
              <a:t>Раздолинской</a:t>
            </a:r>
            <a:r>
              <a:rPr lang="ru-RU" dirty="0"/>
              <a:t> </a:t>
            </a:r>
            <a:r>
              <a:rPr lang="ru-RU" dirty="0" smtClean="0"/>
              <a:t>СОШ;</a:t>
            </a:r>
            <a:br>
              <a:rPr lang="ru-RU" dirty="0" smtClean="0"/>
            </a:br>
            <a:r>
              <a:rPr lang="ru-RU" dirty="0" smtClean="0"/>
              <a:t>Установлено </a:t>
            </a:r>
            <a:r>
              <a:rPr lang="ru-RU" dirty="0"/>
              <a:t>ограждение в МБОУ Кулаковской </a:t>
            </a:r>
            <a:r>
              <a:rPr lang="ru-RU" dirty="0" smtClean="0"/>
              <a:t>СОШ;</a:t>
            </a:r>
            <a:br>
              <a:rPr lang="ru-RU" dirty="0" smtClean="0"/>
            </a:br>
            <a:r>
              <a:rPr lang="ru-RU" dirty="0" smtClean="0"/>
              <a:t>Введена </a:t>
            </a:r>
            <a:r>
              <a:rPr lang="ru-RU" dirty="0"/>
              <a:t>цифровая модель цифровой образовательной среды </a:t>
            </a:r>
            <a:r>
              <a:rPr lang="ru-RU" dirty="0" smtClean="0"/>
              <a:t>(Мотыгинская СОШ №2, Раздолинская СОШ);</a:t>
            </a:r>
            <a:br>
              <a:rPr lang="ru-RU" dirty="0" smtClean="0"/>
            </a:br>
            <a:r>
              <a:rPr lang="ru-RU" dirty="0" smtClean="0"/>
              <a:t>Ремонт </a:t>
            </a:r>
            <a:r>
              <a:rPr lang="ru-RU" dirty="0" err="1" smtClean="0"/>
              <a:t>сан.узла</a:t>
            </a:r>
            <a:r>
              <a:rPr lang="ru-RU" dirty="0" smtClean="0"/>
              <a:t> и пищеблока (МБУО ДС Белочка);</a:t>
            </a:r>
            <a:br>
              <a:rPr lang="ru-RU" dirty="0" smtClean="0"/>
            </a:br>
            <a:r>
              <a:rPr lang="ru-RU" dirty="0" smtClean="0"/>
              <a:t>Выполнены </a:t>
            </a:r>
            <a:r>
              <a:rPr lang="ru-RU" dirty="0"/>
              <a:t>работы по замене оконных блоков в МБОУ Орджоникидзевская СОШ.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Ведется </a:t>
            </a:r>
            <a:r>
              <a:rPr lang="ru-RU" dirty="0"/>
              <a:t>строительство школ в п. Мотыгино и в п. Первомайск.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9302-64D1-4F7E-9C9F-BA26F9CA452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5353" y="193509"/>
            <a:ext cx="8715436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ОБЩЕГО И ДОПОЛНИТЕЛЬНОГО ОБРАЗОВАНИЯ В МОТЫГИНСКОМ РАЙОНЕ »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7"/>
          <p:cNvSpPr>
            <a:spLocks noGrp="1"/>
          </p:cNvSpPr>
          <p:nvPr>
            <p:ph type="body" sz="half" idx="2"/>
          </p:nvPr>
        </p:nvSpPr>
        <p:spPr>
          <a:xfrm>
            <a:off x="2771800" y="1131406"/>
            <a:ext cx="6199482" cy="42538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финансирование -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626 354,47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 txBox="1">
            <a:spLocks/>
          </p:cNvSpPr>
          <p:nvPr/>
        </p:nvSpPr>
        <p:spPr>
          <a:xfrm>
            <a:off x="2771800" y="1122203"/>
            <a:ext cx="6199482" cy="42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финансирование - 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626 354,47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-10"/>
          <a:stretch/>
        </p:blipFill>
        <p:spPr>
          <a:xfrm>
            <a:off x="467544" y="3722092"/>
            <a:ext cx="3528392" cy="27843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64097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31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60648"/>
            <a:ext cx="9001000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Приобретение в п</a:t>
            </a:r>
            <a:r>
              <a:rPr lang="ru-RU" sz="2800" dirty="0" smtClean="0"/>
              <a:t>. Новоангарск нового спортивного </a:t>
            </a:r>
            <a:r>
              <a:rPr lang="ru-RU" sz="2800" dirty="0"/>
              <a:t>зала для МБОУ Новоангарская СОШ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7" r="16907"/>
          <a:stretch>
            <a:fillRect/>
          </a:stretch>
        </p:blipFill>
        <p:spPr>
          <a:xfrm>
            <a:off x="1115616" y="1628800"/>
            <a:ext cx="7028083" cy="365010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9302-64D1-4F7E-9C9F-BA26F9CA452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939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846" y="1628800"/>
            <a:ext cx="7844546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Поддержка реализации 9 социально-экономических проектов, реализуемых на территории Мотыгинского района, таких как: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9302-64D1-4F7E-9C9F-BA26F9CA452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5846" y="193509"/>
            <a:ext cx="8715436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"МОЛОДЕЖЬ МОТЫГИНСКОГО РАЙОНА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ВЕКЕ"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7"/>
          <p:cNvSpPr txBox="1">
            <a:spLocks/>
          </p:cNvSpPr>
          <p:nvPr/>
        </p:nvSpPr>
        <p:spPr>
          <a:xfrm>
            <a:off x="3059832" y="1131406"/>
            <a:ext cx="5911450" cy="49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финансирование -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6016,40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Nina\Desktop\Новая папка\Библиотечный двор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77" y="2348880"/>
            <a:ext cx="2394579" cy="17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na\Desktop\Новая папка\Детский город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77" y="4186262"/>
            <a:ext cx="1432227" cy="254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na\Desktop\Новая папка\Дорога в моду - я научюсь сам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12" y="2348880"/>
            <a:ext cx="2394577" cy="179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ina\Desktop\Новая папка\игр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7" y="2348879"/>
            <a:ext cx="2394781" cy="179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Nina\Desktop\Новая папка\Спортивная площад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16970"/>
            <a:ext cx="2043072" cy="253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Nina\Desktop\Новая папка\Парта геро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198" y="4193233"/>
            <a:ext cx="3394910" cy="254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246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9302-64D1-4F7E-9C9F-BA26F9CA452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5846" y="193509"/>
            <a:ext cx="8715436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"УПРАВЛЕНИЕ МУНИЦИПАЛЬНЫМИ ФИНАНСАМИ" 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7"/>
          <p:cNvSpPr txBox="1">
            <a:spLocks/>
          </p:cNvSpPr>
          <p:nvPr/>
        </p:nvSpPr>
        <p:spPr>
          <a:xfrm>
            <a:off x="3059832" y="1131406"/>
            <a:ext cx="5911450" cy="4973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финансирование -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107 965,72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108" y="1780710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Финансовая помощь муниципальным образованиям </a:t>
            </a:r>
            <a:r>
              <a:rPr lang="ru-RU" sz="2400" b="1" dirty="0" err="1" smtClean="0"/>
              <a:t>Мотыгинского</a:t>
            </a:r>
            <a:r>
              <a:rPr lang="ru-RU" sz="2400" b="1" dirty="0" smtClean="0"/>
              <a:t> района:</a:t>
            </a:r>
          </a:p>
          <a:p>
            <a:endParaRPr lang="ru-RU" sz="2400" dirty="0" smtClean="0"/>
          </a:p>
          <a:p>
            <a:r>
              <a:rPr lang="ru-RU" sz="2400" dirty="0" err="1" smtClean="0">
                <a:latin typeface="+mn-lt"/>
              </a:rPr>
              <a:t>Кирсантьево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-8 369,40 тыс. руб.;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Кулаково – 9 799,80 тыс. руб.;</a:t>
            </a:r>
            <a:br>
              <a:rPr lang="ru-RU" sz="2400" dirty="0">
                <a:latin typeface="+mn-lt"/>
              </a:rPr>
            </a:br>
            <a:r>
              <a:rPr lang="ru-RU" sz="2400" dirty="0" err="1">
                <a:latin typeface="+mn-lt"/>
              </a:rPr>
              <a:t>Машуковка</a:t>
            </a:r>
            <a:r>
              <a:rPr lang="ru-RU" sz="2400" dirty="0">
                <a:latin typeface="+mn-lt"/>
              </a:rPr>
              <a:t> – 12 199,00 тыс. руб.;</a:t>
            </a:r>
            <a:br>
              <a:rPr lang="ru-RU" sz="2400" dirty="0">
                <a:latin typeface="+mn-lt"/>
              </a:rPr>
            </a:br>
            <a:r>
              <a:rPr lang="ru-RU" sz="2400" dirty="0" err="1">
                <a:latin typeface="+mn-lt"/>
              </a:rPr>
              <a:t>Новоангарск</a:t>
            </a:r>
            <a:r>
              <a:rPr lang="ru-RU" sz="2400" dirty="0">
                <a:latin typeface="+mn-lt"/>
              </a:rPr>
              <a:t> – 13 </a:t>
            </a:r>
            <a:r>
              <a:rPr lang="ru-RU" sz="2400" dirty="0" smtClean="0">
                <a:latin typeface="+mn-lt"/>
              </a:rPr>
              <a:t>542,50 </a:t>
            </a:r>
            <a:r>
              <a:rPr lang="ru-RU" sz="2400" dirty="0">
                <a:latin typeface="+mn-lt"/>
              </a:rPr>
              <a:t>тыс. руб.;</a:t>
            </a:r>
            <a:br>
              <a:rPr lang="ru-RU" sz="2400" dirty="0">
                <a:latin typeface="+mn-lt"/>
              </a:rPr>
            </a:br>
            <a:r>
              <a:rPr lang="ru-RU" sz="2400" dirty="0" err="1">
                <a:latin typeface="+mn-lt"/>
              </a:rPr>
              <a:t>Орджоникизде</a:t>
            </a:r>
            <a:r>
              <a:rPr lang="ru-RU" sz="2400" dirty="0">
                <a:latin typeface="+mn-lt"/>
              </a:rPr>
              <a:t> – 13 502,00 тыс. руб.;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Первомайск – 15 972,80 тыс. руб.;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Рыбное – 8 938,50 тыс. руб.;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Южно-Енисейск </a:t>
            </a:r>
            <a:r>
              <a:rPr lang="ru-RU" sz="2400">
                <a:latin typeface="+mn-lt"/>
              </a:rPr>
              <a:t>– </a:t>
            </a:r>
            <a:r>
              <a:rPr lang="ru-RU" sz="2400" smtClean="0">
                <a:latin typeface="+mn-lt"/>
              </a:rPr>
              <a:t>9 211,50 </a:t>
            </a:r>
            <a:r>
              <a:rPr lang="ru-RU" sz="2400" dirty="0">
                <a:latin typeface="+mn-lt"/>
              </a:rPr>
              <a:t>тыс. руб.;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Мотыгино – 2 442,10 тыс. руб.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ИТОГО: 93 977,60 тыс. руб.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74341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31407"/>
            <a:ext cx="8726998" cy="36657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Проведена оценка недвижимости, признание прав по государственной и муниципальной собственности;</a:t>
            </a:r>
            <a:br>
              <a:rPr lang="ru-RU" dirty="0" smtClean="0"/>
            </a:br>
            <a:r>
              <a:rPr lang="ru-RU" dirty="0" smtClean="0"/>
              <a:t>Ремонт дворового проезда (п. </a:t>
            </a:r>
            <a:r>
              <a:rPr lang="ru-RU" dirty="0" err="1" smtClean="0"/>
              <a:t>Раздолинск</a:t>
            </a:r>
            <a:r>
              <a:rPr lang="ru-RU" dirty="0" smtClean="0"/>
              <a:t>);</a:t>
            </a:r>
            <a:br>
              <a:rPr lang="ru-RU" dirty="0" smtClean="0"/>
            </a:br>
            <a:r>
              <a:rPr lang="ru-RU" dirty="0" smtClean="0"/>
              <a:t>Очистка кладбища (п. Орджоникидзе);</a:t>
            </a:r>
            <a:br>
              <a:rPr lang="ru-RU" dirty="0" smtClean="0"/>
            </a:br>
            <a:r>
              <a:rPr lang="ru-RU" dirty="0" smtClean="0"/>
              <a:t>Установка ограждения, лавочек и урн возле мемориального комплекса (с. Рыбное);</a:t>
            </a:r>
            <a:br>
              <a:rPr lang="ru-RU" dirty="0" smtClean="0"/>
            </a:br>
            <a:r>
              <a:rPr lang="ru-RU" dirty="0" smtClean="0"/>
              <a:t>Установка детских площадок (п. Кирсантьево, п. Южно-Енисейск);</a:t>
            </a:r>
            <a:br>
              <a:rPr lang="ru-RU" dirty="0" smtClean="0"/>
            </a:br>
            <a:r>
              <a:rPr lang="ru-RU" dirty="0" smtClean="0"/>
              <a:t>Оказана материальная помощь ко Дню Победы 37 жителям Мотыгинского района;</a:t>
            </a:r>
            <a:br>
              <a:rPr lang="ru-RU" dirty="0" smtClean="0"/>
            </a:br>
            <a:r>
              <a:rPr lang="ru-RU" dirty="0" smtClean="0"/>
              <a:t>Обеспечено временное трудоустройство  20 безработных граждан (п. </a:t>
            </a:r>
            <a:r>
              <a:rPr lang="ru-RU" dirty="0" err="1" smtClean="0"/>
              <a:t>Машуковка</a:t>
            </a:r>
            <a:r>
              <a:rPr lang="ru-RU" dirty="0" smtClean="0"/>
              <a:t>, п. Орджоникидзе, п. Первомайск);</a:t>
            </a:r>
            <a:br>
              <a:rPr lang="ru-RU" dirty="0" smtClean="0"/>
            </a:br>
            <a:r>
              <a:rPr lang="ru-RU" dirty="0" smtClean="0"/>
              <a:t>Выплата пенсий за выслугу лет 30 муниципальным служащим.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4588951"/>
            <a:ext cx="4032448" cy="212282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9302-64D1-4F7E-9C9F-BA26F9CA452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5846" y="193509"/>
            <a:ext cx="8715436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"СОДЕЙСТВИЕ РАЗВИТИЮ МЕСТНОГО САМОУПРАВЛЕНИЯ"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7"/>
          <p:cNvSpPr txBox="1">
            <a:spLocks/>
          </p:cNvSpPr>
          <p:nvPr/>
        </p:nvSpPr>
        <p:spPr>
          <a:xfrm>
            <a:off x="3059832" y="1131406"/>
            <a:ext cx="5911450" cy="4973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финансирование -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5 738,14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Nina\Desktop\Attachments_ribnoeadm@mail.ru_2021-05-31_14-51-37\DSC023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02555"/>
            <a:ext cx="2778246" cy="208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6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544CF-25B2-4A8F-940C-8E98C636FE8F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85728"/>
            <a:ext cx="864399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cs typeface="Arial" pitchFamily="34" charset="0"/>
              </a:rPr>
              <a:t>МОТЫГИНСКИЙ МУНИЦИПАЛЬНЫЙ РАЙОН</a:t>
            </a:r>
          </a:p>
          <a:p>
            <a:pPr algn="ctr"/>
            <a:r>
              <a:rPr lang="ru-RU" sz="1600" dirty="0" smtClean="0">
                <a:cs typeface="Arial" pitchFamily="34" charset="0"/>
              </a:rPr>
              <a:t>Среднегодовая численность постоянного населения, </a:t>
            </a:r>
            <a:r>
              <a:rPr lang="ru-RU" sz="1600" b="1" dirty="0" smtClean="0">
                <a:cs typeface="Arial" pitchFamily="34" charset="0"/>
              </a:rPr>
              <a:t>2020 г- 13 493 </a:t>
            </a:r>
            <a:r>
              <a:rPr lang="ru-RU" sz="1600" dirty="0" smtClean="0">
                <a:cs typeface="Arial" pitchFamily="34" charset="0"/>
              </a:rPr>
              <a:t>человек</a:t>
            </a:r>
            <a:endParaRPr lang="ru-RU" sz="1600" dirty="0"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397000"/>
          <a:ext cx="8501122" cy="503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366540" y="3637243"/>
            <a:ext cx="12144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Arial" pitchFamily="34" charset="0"/>
              </a:rPr>
              <a:t>Человек</a:t>
            </a:r>
            <a:endParaRPr lang="ru-RU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846" y="1844824"/>
            <a:ext cx="8715436" cy="2880320"/>
          </a:xfrm>
        </p:spPr>
        <p:txBody>
          <a:bodyPr>
            <a:normAutofit/>
          </a:bodyPr>
          <a:lstStyle/>
          <a:p>
            <a:r>
              <a:rPr lang="ru-RU" sz="1800" dirty="0"/>
              <a:t>Капитальный ремонт участка тепловой сети (п. Первомайск) – 833,45 тыс. </a:t>
            </a:r>
            <a:r>
              <a:rPr lang="ru-RU" sz="1800" dirty="0" smtClean="0"/>
              <a:t>руб.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Капитальный ремонт участков тепловой и водопроводной сети (п. </a:t>
            </a:r>
            <a:r>
              <a:rPr lang="ru-RU" sz="1800" dirty="0" err="1" smtClean="0"/>
              <a:t>Раздолинск</a:t>
            </a:r>
            <a:r>
              <a:rPr lang="ru-RU" sz="1800" dirty="0" smtClean="0"/>
              <a:t>) – 6796,68 тыс. руб.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Предоставление выпадающих доходов (ДЭС) – 24 074,59 тыс. руб.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Ограничения платы граждан за коммунальные услуги – 44 611,80 тыс. руб.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9302-64D1-4F7E-9C9F-BA26F9CA452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5846" y="193509"/>
            <a:ext cx="8715436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"РЕФОРМИРОВАНИЕ И МОДЕРНИЗАЦИЯ ЖИЛИЩНО-КОММУНАЛЬНОГО ХОЗЯЙСТВА И ПОВЫШЕНИЯ ЭНЕРГЕТИЧЕСКОЙ ЭФФЕКТИВНОСТИ"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7"/>
          <p:cNvSpPr txBox="1">
            <a:spLocks/>
          </p:cNvSpPr>
          <p:nvPr/>
        </p:nvSpPr>
        <p:spPr>
          <a:xfrm>
            <a:off x="3059832" y="1131406"/>
            <a:ext cx="5911450" cy="4973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финансирование -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76 316,52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77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8492618" cy="33843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Обеспечение первичных мер пожарной безопасности:</a:t>
            </a:r>
            <a:br>
              <a:rPr lang="ru-RU" dirty="0" smtClean="0"/>
            </a:br>
            <a:r>
              <a:rPr lang="ru-RU" b="0" dirty="0"/>
              <a:t>Р</a:t>
            </a:r>
            <a:r>
              <a:rPr lang="ru-RU" b="0" dirty="0" smtClean="0"/>
              <a:t>емонт, очистка от снега подъездов к источникам противопожарного водоснабжения;</a:t>
            </a:r>
            <a:br>
              <a:rPr lang="ru-RU" b="0" dirty="0" smtClean="0"/>
            </a:br>
            <a:r>
              <a:rPr lang="ru-RU" b="0" dirty="0" smtClean="0"/>
              <a:t>устройство подъездов с площадками с твердым покрытием;</a:t>
            </a:r>
            <a:br>
              <a:rPr lang="ru-RU" b="0" dirty="0" smtClean="0"/>
            </a:br>
            <a:r>
              <a:rPr lang="ru-RU" b="0" dirty="0" smtClean="0"/>
              <a:t>устройство незамерзающих прорубей;</a:t>
            </a:r>
            <a:br>
              <a:rPr lang="ru-RU" b="0" dirty="0" smtClean="0"/>
            </a:br>
            <a:r>
              <a:rPr lang="ru-RU" b="0" dirty="0" smtClean="0"/>
              <a:t>устройство </a:t>
            </a:r>
            <a:r>
              <a:rPr lang="ru-RU" b="0" dirty="0" err="1" smtClean="0"/>
              <a:t>минерализированных</a:t>
            </a:r>
            <a:r>
              <a:rPr lang="ru-RU" b="0" dirty="0" smtClean="0"/>
              <a:t> защитных полос;</a:t>
            </a:r>
            <a:br>
              <a:rPr lang="ru-RU" b="0" dirty="0" smtClean="0"/>
            </a:br>
            <a:r>
              <a:rPr lang="ru-RU" b="0" dirty="0" smtClean="0"/>
              <a:t>приобретение первичных средств пожаротушения;</a:t>
            </a:r>
            <a:br>
              <a:rPr lang="ru-RU" b="0" dirty="0" smtClean="0"/>
            </a:br>
            <a:r>
              <a:rPr lang="ru-RU" b="0" dirty="0" smtClean="0"/>
              <a:t>приобретение средств индивидуальной защиты;</a:t>
            </a:r>
            <a:br>
              <a:rPr lang="ru-RU" b="0" dirty="0" smtClean="0"/>
            </a:br>
            <a:r>
              <a:rPr lang="ru-RU" b="0" dirty="0" smtClean="0"/>
              <a:t>пополнение пожарных водоемов;</a:t>
            </a:r>
            <a:br>
              <a:rPr lang="ru-RU" b="0" dirty="0" smtClean="0"/>
            </a:br>
            <a:r>
              <a:rPr lang="ru-RU" b="0" dirty="0" smtClean="0"/>
              <a:t>ремонт и обслуживание автоматических установок пожарной сигнализации.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Обеспечение деятельности ЕДДС </a:t>
            </a:r>
            <a:r>
              <a:rPr lang="ru-RU" dirty="0" err="1" smtClean="0"/>
              <a:t>Мотыгинского</a:t>
            </a:r>
            <a:r>
              <a:rPr lang="ru-RU" dirty="0" smtClean="0"/>
              <a:t> района.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9302-64D1-4F7E-9C9F-BA26F9CA452B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5846" y="193509"/>
            <a:ext cx="8715436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"ЗАЩИТА НАСЕЛЕНИЯ И ТЕРРИТОРИЙ МОТЫГИНСКОГО РАЙОНА ОТ ЧРЕЗВЫЧАЙНЫХ СИТУАЦИЙ ПРИРОДНОГО И ТЕХНОГЕННОГО ХАРАКТЕРА."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7"/>
          <p:cNvSpPr txBox="1">
            <a:spLocks/>
          </p:cNvSpPr>
          <p:nvPr/>
        </p:nvSpPr>
        <p:spPr>
          <a:xfrm>
            <a:off x="3059832" y="1131406"/>
            <a:ext cx="5911450" cy="4973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финансирование -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5 893,25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Nina\Desktop\png-transparent-fire-extinguisher-fire-protection-firefighting-red-fire-extinguisher-painted-hand-techn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96792"/>
            <a:ext cx="2138292" cy="185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925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501" y="1631377"/>
            <a:ext cx="8442125" cy="861520"/>
          </a:xfrm>
        </p:spPr>
        <p:txBody>
          <a:bodyPr>
            <a:normAutofit/>
          </a:bodyPr>
          <a:lstStyle/>
          <a:p>
            <a:r>
              <a:rPr lang="ru-RU" dirty="0" smtClean="0"/>
              <a:t>Финансовую поддержку получил ИП Гаевский Ю.А. в размере 600 тыс. руб. – приобретение фронтального погрузчика.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9302-64D1-4F7E-9C9F-BA26F9CA452B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5846" y="193509"/>
            <a:ext cx="8715436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МАЛОГО,СРЕДНЕГО ПРЕДПРИНИМАТЕЛЬСТВА И СЕЛЬСКОГО ХОЗЯЙСТВА В МОТЫГИНСКОМ РАЙОНЕ"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7"/>
          <p:cNvSpPr txBox="1">
            <a:spLocks/>
          </p:cNvSpPr>
          <p:nvPr/>
        </p:nvSpPr>
        <p:spPr>
          <a:xfrm>
            <a:off x="3059832" y="1131406"/>
            <a:ext cx="5911450" cy="4973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финансирование -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1 361,90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Nina\Desktop\419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66" y="2852936"/>
            <a:ext cx="5371381" cy="358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5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075" y="1772816"/>
            <a:ext cx="8654650" cy="4752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Субсидирование водных перевозок (</a:t>
            </a:r>
            <a:r>
              <a:rPr lang="ru-RU" dirty="0" err="1" smtClean="0"/>
              <a:t>Машуковка-Кирсантьево</a:t>
            </a:r>
            <a:r>
              <a:rPr lang="ru-RU" dirty="0" smtClean="0"/>
              <a:t>) – 3 890,88 тыс. руб.</a:t>
            </a:r>
            <a:br>
              <a:rPr lang="ru-RU" dirty="0" smtClean="0"/>
            </a:br>
            <a:r>
              <a:rPr lang="ru-RU" dirty="0" smtClean="0"/>
              <a:t>Субсидирование автомобильных перевозок по муниципальным маршрутам – 16 336,98 тыс. руб.</a:t>
            </a:r>
            <a:br>
              <a:rPr lang="ru-RU" dirty="0" smtClean="0"/>
            </a:br>
            <a:r>
              <a:rPr lang="ru-RU" dirty="0" smtClean="0"/>
              <a:t>Проведение профилактических мероприятий подвижного состава общественного транспорта – 513,14 тыс. руб.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Безопасность дорожного движения – 1471,33 тыс.  руб. (ремонты и содержание дорог ; установка дорожных знаков; утверждена КСОД Мотыгинского района; в п</a:t>
            </a:r>
            <a:r>
              <a:rPr lang="ru-RU" dirty="0"/>
              <a:t>. Мотыгино установлены лежачие полицейские возле социально-значимых </a:t>
            </a:r>
            <a:r>
              <a:rPr lang="ru-RU" dirty="0" smtClean="0"/>
              <a:t>объектов)</a:t>
            </a:r>
            <a:br>
              <a:rPr lang="ru-RU" dirty="0" smtClean="0"/>
            </a:br>
            <a:r>
              <a:rPr lang="ru-RU" dirty="0" smtClean="0"/>
              <a:t>Капитальный ремонт автомобильных дорог, отремонтировано 6661 м автодорог – 12 810 тыс. руб.</a:t>
            </a:r>
            <a:br>
              <a:rPr lang="ru-RU" dirty="0" smtClean="0"/>
            </a:br>
            <a:r>
              <a:rPr lang="ru-RU" dirty="0" smtClean="0"/>
              <a:t>Содержание автомобильных дорог – 5 450,13 тыс. руб.</a:t>
            </a:r>
            <a:br>
              <a:rPr lang="ru-RU" dirty="0" smtClean="0"/>
            </a:br>
            <a:r>
              <a:rPr lang="ru-RU" dirty="0" smtClean="0"/>
              <a:t>Развитие услуг связи – 4182,01 тыс. руб. (установлена вышка сотовой связи в п. Южно-Енисейск).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9302-64D1-4F7E-9C9F-BA26F9CA452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5846" y="217072"/>
            <a:ext cx="8715436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ТРАНСПОРТНОЙ СИСТЕМЫ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МОТЫГИНСКОМ РАЙОНЕ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7"/>
          <p:cNvSpPr txBox="1">
            <a:spLocks/>
          </p:cNvSpPr>
          <p:nvPr/>
        </p:nvSpPr>
        <p:spPr>
          <a:xfrm>
            <a:off x="3059832" y="1131406"/>
            <a:ext cx="5911450" cy="4973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финансирование -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44 654,46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15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075" y="1772816"/>
            <a:ext cx="8654650" cy="475252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9302-64D1-4F7E-9C9F-BA26F9CA452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7" name="Текст 7"/>
          <p:cNvSpPr txBox="1">
            <a:spLocks/>
          </p:cNvSpPr>
          <p:nvPr/>
        </p:nvSpPr>
        <p:spPr>
          <a:xfrm>
            <a:off x="395536" y="286937"/>
            <a:ext cx="8424936" cy="693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2000" b="1" dirty="0"/>
              <a:t>Перечень объектов отремонтированных </a:t>
            </a:r>
            <a:r>
              <a:rPr lang="ru-RU" sz="2000" b="1" dirty="0" smtClean="0"/>
              <a:t>дорог в 2020 году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Nina\Desktop\1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88988"/>
            <a:ext cx="7573963" cy="606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352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282" y="1844824"/>
            <a:ext cx="8602126" cy="396044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Количество жителей, улучшивших жилищные условия – 137, объем общей площади приобретенного жилья – 3,456 тыс. кв. м. – 126785,32 тыс. руб.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Обеспечение жильем молодых семей </a:t>
            </a:r>
            <a:r>
              <a:rPr lang="ru-RU" sz="2700" smtClean="0"/>
              <a:t>– </a:t>
            </a:r>
            <a:r>
              <a:rPr lang="ru-RU" sz="2700" smtClean="0"/>
              <a:t>2058,92 </a:t>
            </a:r>
            <a:r>
              <a:rPr lang="ru-RU" sz="2700" dirty="0" smtClean="0"/>
              <a:t>тыс. руб. (2 молодые семьи улучшили жилищные условия)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Проведены работы по описанию границ территориальных зон, что позволит актуализировать правила землепользования и застройки.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9302-64D1-4F7E-9C9F-BA26F9CA452B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5846" y="217072"/>
            <a:ext cx="8715436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"ОБЕСПЕЧЕНИЕ ДОСТУПНЫМ И КОМФОРТНЫМ ЖИЛЬЕМ ЖИТЕЛЕЙ МОТЫГИНСКОГО РАЙОНА"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 txBox="1">
            <a:spLocks/>
          </p:cNvSpPr>
          <p:nvPr/>
        </p:nvSpPr>
        <p:spPr>
          <a:xfrm>
            <a:off x="3059832" y="1131406"/>
            <a:ext cx="5911450" cy="4973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финансирование -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130 294,85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35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8643998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КРЕДИТОРСКАЯ ЗАДОЛЖЕННОСТЬ ПО СОСТОЯНИЮ НА 01.01.2020 ГОДА (ЗА СЧЕТ СОБСТВЕННЫХ СРЕДСТВ МЕСТНОГО БЮДЖЕТА)</a:t>
            </a:r>
            <a:endParaRPr lang="ru-RU" sz="20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000892" y="2428868"/>
            <a:ext cx="319077" cy="2286016"/>
          </a:xfrm>
          <a:prstGeom prst="downArrow">
            <a:avLst>
              <a:gd name="adj1" fmla="val 50000"/>
              <a:gd name="adj2" fmla="val 1086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214282" y="1285860"/>
            <a:ext cx="8643998" cy="928694"/>
          </a:xfrm>
          <a:prstGeom prst="foldedCorner">
            <a:avLst>
              <a:gd name="adj" fmla="val 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КОНСОЛИДИРОВАННЫЙ БЮДЖЕТ МОТЫИНСКОГО РАЙОНА </a:t>
            </a:r>
          </a:p>
          <a:p>
            <a:pPr algn="ctr"/>
            <a:r>
              <a:rPr lang="ru-RU" sz="2000" b="1" i="1" dirty="0" smtClean="0"/>
              <a:t>262,007 ТЫС. РУБ. В ТОМ. ЧИСЛЕ: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3500438"/>
            <a:ext cx="5214974" cy="12144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ЗАДОЛЖЕННОСТЬ РАЙОННОГО БЮДЖЕТА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9, 291 тыс. руб.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643306" y="4929198"/>
            <a:ext cx="5214974" cy="12144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ЗАДОЛЖЕННОСТЬ ПОСЕЛЕНИЙ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252,717тыс. руб.</a:t>
            </a:r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2928926" y="2500306"/>
            <a:ext cx="319077" cy="830299"/>
          </a:xfrm>
          <a:prstGeom prst="downArrow">
            <a:avLst>
              <a:gd name="adj1" fmla="val 50000"/>
              <a:gd name="adj2" fmla="val 1086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143000"/>
          </a:xfrm>
        </p:spPr>
        <p:txBody>
          <a:bodyPr/>
          <a:lstStyle/>
          <a:p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57FD1-671E-4C50-9467-84BC253CBD15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28604"/>
            <a:ext cx="43577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451576"/>
              </p:ext>
            </p:extLst>
          </p:nvPr>
        </p:nvGraphicFramePr>
        <p:xfrm>
          <a:off x="457200" y="1285860"/>
          <a:ext cx="822960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CF87-94BF-461E-8082-5303BB6CA94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285728"/>
            <a:ext cx="8572560" cy="9397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ОБЪЕМ ПРОИЗВЕДЕННОЙ, ОТГРУЖЕННОЙ ПРОДУКЦИИ ОСНОВНЫХ ПРОМЫШЛЕННЫХ ПРЕДПРИЯТИЙ МОТЫГИНСКОГО РАЙОНА, 2020 ГОД, </a:t>
            </a:r>
            <a:r>
              <a:rPr lang="ru-RU" sz="2200" b="1" i="1" dirty="0" smtClean="0">
                <a:cs typeface="Times New Roman" pitchFamily="18" charset="0"/>
              </a:rPr>
              <a:t>МЛН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. РУБЛЕЙ. 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134606" y="1024822"/>
          <a:ext cx="4352956" cy="4404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Содержимое 10"/>
          <p:cNvGraphicFramePr>
            <a:graphicFrameLocks noGrp="1"/>
          </p:cNvGraphicFramePr>
          <p:nvPr>
            <p:ph sz="half" idx="2"/>
          </p:nvPr>
        </p:nvGraphicFramePr>
        <p:xfrm>
          <a:off x="4648200" y="1600201"/>
          <a:ext cx="4424394" cy="390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DE163-8E63-48C9-94E8-A02FACBBF1F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i="1" dirty="0" smtClean="0">
                <a:cs typeface="Arial" pitchFamily="34" charset="0"/>
              </a:rPr>
              <a:t>СТРУКТУРА ИНВЕСТИЦИЙ В ОСНОВНОЙ КАПИТАЛ ПО ИСТОЧНИКАМ ФИНАНСИРОВАНИЯ В 2020 ГОДУ</a:t>
            </a:r>
            <a:endParaRPr lang="ru-RU" sz="2000" i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714348" y="1000108"/>
            <a:ext cx="3786214" cy="6540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kumimoji="0" lang="ru-RU" sz="1400" b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инвестиций в основной капитал в расчете на одного жителя </a:t>
            </a:r>
            <a:endParaRPr kumimoji="0" lang="ru-RU" sz="1400" b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714876" y="1000108"/>
            <a:ext cx="4214842" cy="6540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/>
              <a:t>Объем инвестиций в основной капитал за счет всех источников финансирования, млн. рублей</a:t>
            </a:r>
            <a:endParaRPr kumimoji="0" lang="ru-RU" sz="1400" b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149492"/>
              </p:ext>
            </p:extLst>
          </p:nvPr>
        </p:nvGraphicFramePr>
        <p:xfrm>
          <a:off x="285720" y="5643579"/>
          <a:ext cx="8572564" cy="105727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143141"/>
                <a:gridCol w="4286282"/>
                <a:gridCol w="2143141"/>
              </a:tblGrid>
              <a:tr h="35242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Всего, тыс. рублей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в том числе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2425">
                <a:tc v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Объем инвестиций без бюджетных средств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Бюджетные средства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242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</a:t>
                      </a:r>
                      <a:r>
                        <a:rPr lang="ru-RU" sz="1400" b="1" baseline="0" dirty="0" smtClean="0">
                          <a:latin typeface="+mn-lt"/>
                          <a:cs typeface="+mn-cs"/>
                        </a:rPr>
                        <a:t> 893 403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1 698 291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195 112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право 12"/>
          <p:cNvSpPr/>
          <p:nvPr/>
        </p:nvSpPr>
        <p:spPr>
          <a:xfrm>
            <a:off x="2285984" y="4786322"/>
            <a:ext cx="1908000" cy="278488"/>
          </a:xfrm>
          <a:prstGeom prst="rightArrow">
            <a:avLst>
              <a:gd name="adj1" fmla="val 50000"/>
              <a:gd name="adj2" fmla="val 1313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1214414" y="2857496"/>
            <a:ext cx="1988045" cy="257061"/>
          </a:xfrm>
          <a:prstGeom prst="rightArrow">
            <a:avLst>
              <a:gd name="adj1" fmla="val 50000"/>
              <a:gd name="adj2" fmla="val 12171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8701118" cy="91914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+mn-lt"/>
              </a:rPr>
              <a:t>ДОХОДЫ БЮДЖЕТА МОТЫГИНСКОГО РАЙОНА ЗА 2020 ГОД</a:t>
            </a:r>
            <a:endParaRPr lang="ru-RU" sz="20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14678" y="2071678"/>
            <a:ext cx="4929222" cy="1285884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НАЛОГОВЫЕ И НЕНАЛОГОВЫЕ ДОХОДЫ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478 948,254 тыс. руб.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4810" y="4357694"/>
            <a:ext cx="4429156" cy="1338266"/>
          </a:xfrm>
          <a:prstGeom prst="round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БЕЗВОЗМЕЗДНЫЕ ПОСТУПЛЕНИЯ   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776 248,221 тыс. руб.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1357298"/>
            <a:ext cx="2357454" cy="500066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ДОХОДЫ</a:t>
            </a:r>
            <a:endParaRPr lang="en-US" sz="24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1 255 196,475</a:t>
            </a:r>
            <a:endParaRPr lang="en-US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тыс. руб.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9286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ДИНАМИКА ПОСТУПЛЕНИЙ ДОХОДОВ БЮДЖЕТА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МОТЫГИНСКОГО РАЙОНА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(ТЫС. РУБ.)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13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77583891"/>
              </p:ext>
            </p:extLst>
          </p:nvPr>
        </p:nvGraphicFramePr>
        <p:xfrm>
          <a:off x="214282" y="1214422"/>
          <a:ext cx="8715438" cy="4604402"/>
        </p:xfrm>
        <a:graphic>
          <a:graphicData uri="http://schemas.openxmlformats.org/drawingml/2006/table">
            <a:tbl>
              <a:tblPr/>
              <a:tblGrid>
                <a:gridCol w="3914790"/>
                <a:gridCol w="1497058"/>
                <a:gridCol w="1651795"/>
                <a:gridCol w="1651795"/>
              </a:tblGrid>
              <a:tr h="41858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  показателя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 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6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371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Налоговые и неналоговые доходы 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421 046,28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338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218,36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478 948,25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5344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Безвозмездные поступления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631 473,95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680 941,82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776 248,22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5344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Всего доходов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1 048 705,97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1 019 160,18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1 255 196,47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97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 расходов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1 030 167,26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1 068 438,13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1 246 082,22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601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(-)Дефицит/(+)Профицит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18 538,7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-49 277,95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9 114,25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9286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СТРУКТУРА НАЛОГОВЫХ, НЕНАЛОГОВЫХ ДОХОДОВ РАЙОННОГО БЮДЖЕТА В 2019-2020 ГОДАХ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(ТЫС. РУБ.)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13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72373274"/>
              </p:ext>
            </p:extLst>
          </p:nvPr>
        </p:nvGraphicFramePr>
        <p:xfrm>
          <a:off x="251519" y="1124745"/>
          <a:ext cx="8606190" cy="5166899"/>
        </p:xfrm>
        <a:graphic>
          <a:graphicData uri="http://schemas.openxmlformats.org/drawingml/2006/table">
            <a:tbl>
              <a:tblPr/>
              <a:tblGrid>
                <a:gridCol w="4248473"/>
                <a:gridCol w="1008112"/>
                <a:gridCol w="1108642"/>
                <a:gridCol w="1178746"/>
                <a:gridCol w="1062217"/>
              </a:tblGrid>
              <a:tr h="4055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показателя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6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52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110394,0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216045,9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221098,2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52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188621,6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194559,1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184598,5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52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52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7212,3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14883,8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17183,6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52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52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291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28399,7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38397,0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37880,2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52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-3083,0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10783,6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10783,8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291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услуг, компенсации затрат государства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59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974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50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9286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В 2019-2020 ГОДАХ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(ТЫС. РУБ.)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13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15517822"/>
              </p:ext>
            </p:extLst>
          </p:nvPr>
        </p:nvGraphicFramePr>
        <p:xfrm>
          <a:off x="323528" y="1196752"/>
          <a:ext cx="8496944" cy="4494439"/>
        </p:xfrm>
        <a:graphic>
          <a:graphicData uri="http://schemas.openxmlformats.org/drawingml/2006/table">
            <a:tbl>
              <a:tblPr/>
              <a:tblGrid>
                <a:gridCol w="4194544"/>
                <a:gridCol w="995315"/>
                <a:gridCol w="1094569"/>
                <a:gridCol w="1163783"/>
                <a:gridCol w="1048733"/>
              </a:tblGrid>
              <a:tr h="50405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показателя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3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1625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77 973,9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105 276,4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105 276,4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1625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161 124,8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304 331,3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291 489,6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398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427 011,8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362 490,7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357 921,4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647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17 886,0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30 387,0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29 492,5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71438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РАЙОННОГО БЮДЖЕТА ЗА 2020 ГОД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11565410"/>
              </p:ext>
            </p:extLst>
          </p:nvPr>
        </p:nvGraphicFramePr>
        <p:xfrm>
          <a:off x="214282" y="1285863"/>
          <a:ext cx="8715435" cy="535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  <a:gridCol w="2008244"/>
                <a:gridCol w="1800200"/>
                <a:gridCol w="1549405"/>
              </a:tblGrid>
              <a:tr h="901057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Направления</a:t>
                      </a:r>
                      <a:endParaRPr lang="ru-RU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первоначальный  на </a:t>
                      </a:r>
                      <a:r>
                        <a:rPr lang="en-US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год        (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35-343 от 18.12.2019г)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за 2020 </a:t>
                      </a:r>
                      <a:r>
                        <a:rPr lang="ru-RU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126325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110 823,09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255 196,47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113%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1237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1 110 823,09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1 246 082,22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112,2%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051237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ДЕФИЦИТ(-)/ПРОФИЦИТ(+)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9 114,25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42240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  <a:r>
                        <a:rPr lang="ru-RU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финансирования дефицита 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-9 114,25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5272" y="92867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21674</TotalTime>
  <Words>1250</Words>
  <Application>Microsoft Office PowerPoint</Application>
  <PresentationFormat>Экран (4:3)</PresentationFormat>
  <Paragraphs>343</Paragraphs>
  <Slides>27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ОТЧЕТ ОБ ИСПОЛНЕНИИ БЮДЖЕТА МОТЫГИНСКОГО РАЙОНА ЗА 2020 ГОД</vt:lpstr>
      <vt:lpstr>Презентация PowerPoint</vt:lpstr>
      <vt:lpstr>Презентация PowerPoint</vt:lpstr>
      <vt:lpstr>СТРУКТУРА ИНВЕСТИЦИЙ В ОСНОВНОЙ КАПИТАЛ ПО ИСТОЧНИКАМ ФИНАНСИРОВАНИЯ В 2020 ГОДУ</vt:lpstr>
      <vt:lpstr>ДОХОДЫ БЮДЖЕТА МОТЫГИНСКОГО РАЙОНА ЗА 2020 ГОД</vt:lpstr>
      <vt:lpstr>ДИНАМИКА ПОСТУПЛЕНИЙ ДОХОДОВ БЮДЖЕТА  МОТЫГИНСКОГО РАЙОНА  (ТЫС. РУБ.)</vt:lpstr>
      <vt:lpstr>СТРУКТУРА НАЛОГОВЫХ, НЕНАЛОГОВЫХ ДОХОДОВ РАЙОННОГО БЮДЖЕТА В 2019-2020 ГОДАХ  (ТЫС. РУБ.)</vt:lpstr>
      <vt:lpstr>СТРУКТУРА БЕЗВОЗМЕЗДНЫХ ПОСТУПЛЕНИЙ В 2019-2020 ГОДАХ  (ТЫС. РУБ.)</vt:lpstr>
      <vt:lpstr>ОСНОВНЫЕ ХАРАКТЕРИСТИКИ РАЙОННОГО БЮДЖЕТА ЗА 2020 ГОД</vt:lpstr>
      <vt:lpstr>РАСХОДЫ БЮДЖЕТА МОТЫГИНСКОГО РАЙОНА ЗА 2020 ГОД</vt:lpstr>
      <vt:lpstr>РАСХОДЫ БЮДЖЕТА МОТЫГИНСКОГО РАЙОНА  НА СОЦИАЛЬНУЮ СФЕРУ  ЗА 2020 ГОД</vt:lpstr>
      <vt:lpstr>ПЕРЕЧЕНЬ МУНИЦИПАЛЬНЫХ ПРОГРАММ,  РЕАЛИЗОВАННЫХ В 2020 ГОДУ (ТЫС. РУБ.)</vt:lpstr>
      <vt:lpstr>Приобретение спортивного инвентаря Приобретение сувенирной продукции Проведение 12-ти спортивно мероприятий</vt:lpstr>
      <vt:lpstr>Приобретение оборудования для занятий военно-спортивного клуба. Приобретение звукового, светового, сценического и проекционного оборудования. Создание новых постановок, изготовление сценических костюмов на заказ. Приобретение и установка системы кондиционирования в театре.</vt:lpstr>
      <vt:lpstr>Капитальный ремонт спортзала в Раздолинской СОШ; Установлено ограждение в МБОУ Кулаковской СОШ; Введена цифровая модель цифровой образовательной среды (Мотыгинская СОШ №2, Раздолинская СОШ); Ремонт сан.узла и пищеблока (МБУО ДС Белочка); Выполнены работы по замене оконных блоков в МБОУ Орджоникидзевская СОШ.  Ведется строительство школ в п. Мотыгино и в п. Первомайск. </vt:lpstr>
      <vt:lpstr>Приобретение в п. Новоангарск нового спортивного зала для МБОУ Новоангарская СОШ</vt:lpstr>
      <vt:lpstr>             Поддержка реализации 9 социально-экономических проектов, реализуемых на территории Мотыгинского района, таких как:</vt:lpstr>
      <vt:lpstr>Презентация PowerPoint</vt:lpstr>
      <vt:lpstr>Проведена оценка недвижимости, признание прав по государственной и муниципальной собственности; Ремонт дворового проезда (п. Раздолинск); Очистка кладбища (п. Орджоникидзе); Установка ограждения, лавочек и урн возле мемориального комплекса (с. Рыбное); Установка детских площадок (п. Кирсантьево, п. Южно-Енисейск); Оказана материальная помощь ко Дню Победы 37 жителям Мотыгинского района; Обеспечено временное трудоустройство  20 безработных граждан (п. Машуковка, п. Орджоникидзе, п. Первомайск); Выплата пенсий за выслугу лет 30 муниципальным служащим. </vt:lpstr>
      <vt:lpstr>Капитальный ремонт участка тепловой сети (п. Первомайск) – 833,45 тыс. руб.  Капитальный ремонт участков тепловой и водопроводной сети (п. Раздолинск) – 6796,68 тыс. руб.  Предоставление выпадающих доходов (ДЭС) – 24 074,59 тыс. руб.  Ограничения платы граждан за коммунальные услуги – 44 611,80 тыс. руб. </vt:lpstr>
      <vt:lpstr>Обеспечение первичных мер пожарной безопасности: Ремонт, очистка от снега подъездов к источникам противопожарного водоснабжения; устройство подъездов с площадками с твердым покрытием; устройство незамерзающих прорубей; устройство минерализированных защитных полос; приобретение первичных средств пожаротушения; приобретение средств индивидуальной защиты; пополнение пожарных водоемов; ремонт и обслуживание автоматических установок пожарной сигнализации.  Обеспечение деятельности ЕДДС Мотыгинского района.</vt:lpstr>
      <vt:lpstr>Финансовую поддержку получил ИП Гаевский Ю.А. в размере 600 тыс. руб. – приобретение фронтального погрузчика.</vt:lpstr>
      <vt:lpstr>Субсидирование водных перевозок (Машуковка-Кирсантьево) – 3 890,88 тыс. руб. Субсидирование автомобильных перевозок по муниципальным маршрутам – 16 336,98 тыс. руб. Проведение профилактических мероприятий подвижного состава общественного транспорта – 513,14 тыс. руб.  Безопасность дорожного движения – 1471,33 тыс.  руб. (ремонты и содержание дорог ; установка дорожных знаков; утверждена КСОД Мотыгинского района; в п. Мотыгино установлены лежачие полицейские возле социально-значимых объектов) Капитальный ремонт автомобильных дорог, отремонтировано 6661 м автодорог – 12 810 тыс. руб. Содержание автомобильных дорог – 5 450,13 тыс. руб. Развитие услуг связи – 4182,01 тыс. руб. (установлена вышка сотовой связи в п. Южно-Енисейск).   </vt:lpstr>
      <vt:lpstr>  </vt:lpstr>
      <vt:lpstr>Количество жителей, улучшивших жилищные условия – 137, объем общей площади приобретенного жилья – 3,456 тыс. кв. м. – 126785,32 тыс. руб.  Обеспечение жильем молодых семей – 2058,92 тыс. руб. (2 молодые семьи улучшили жилищные условия)  Проведены работы по описанию границ территориальных зон, что позволит актуализировать правила землепользования и застройки. </vt:lpstr>
      <vt:lpstr>КРЕДИТОРСКАЯ ЗАДОЛЖЕННОСТЬ ПО СОСТОЯНИЮ НА 01.01.2020 ГОДА (ЗА СЧЕТ СОБСТВЕННЫХ СРЕДСТВ МЕСТНОГО БЮДЖЕТА)</vt:lpstr>
      <vt:lpstr>Спасибо за внимание!</vt:lpstr>
    </vt:vector>
  </TitlesOfParts>
  <Company>MACROPROF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Согласование консолидированного бюджета Красноярского края на 2011 год</dc:title>
  <dc:creator>ulanov</dc:creator>
  <cp:lastModifiedBy>Sasha</cp:lastModifiedBy>
  <cp:revision>1373</cp:revision>
  <cp:lastPrinted>2021-05-31T14:04:06Z</cp:lastPrinted>
  <dcterms:created xsi:type="dcterms:W3CDTF">2010-10-07T17:17:34Z</dcterms:created>
  <dcterms:modified xsi:type="dcterms:W3CDTF">2021-06-16T10:03:34Z</dcterms:modified>
</cp:coreProperties>
</file>