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220" r:id="rId1"/>
  </p:sldMasterIdLst>
  <p:notesMasterIdLst>
    <p:notesMasterId r:id="rId16"/>
  </p:notesMasterIdLst>
  <p:handoutMasterIdLst>
    <p:handoutMasterId r:id="rId17"/>
  </p:handoutMasterIdLst>
  <p:sldIdLst>
    <p:sldId id="259" r:id="rId2"/>
    <p:sldId id="609" r:id="rId3"/>
    <p:sldId id="610" r:id="rId4"/>
    <p:sldId id="611" r:id="rId5"/>
    <p:sldId id="583" r:id="rId6"/>
    <p:sldId id="613" r:id="rId7"/>
    <p:sldId id="586" r:id="rId8"/>
    <p:sldId id="614" r:id="rId9"/>
    <p:sldId id="530" r:id="rId10"/>
    <p:sldId id="617" r:id="rId11"/>
    <p:sldId id="618" r:id="rId12"/>
    <p:sldId id="616" r:id="rId13"/>
    <p:sldId id="608" r:id="rId14"/>
    <p:sldId id="607" r:id="rId15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ova" initials="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FFF"/>
    <a:srgbClr val="FFFF99"/>
    <a:srgbClr val="9CEC9C"/>
    <a:srgbClr val="B1AF5D"/>
    <a:srgbClr val="D58BCA"/>
    <a:srgbClr val="00FF99"/>
    <a:srgbClr val="66FF33"/>
    <a:srgbClr val="99EFEF"/>
    <a:srgbClr val="D6ECEE"/>
    <a:srgbClr val="D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31" autoAdjust="0"/>
    <p:restoredTop sz="77802" autoAdjust="0"/>
  </p:normalViewPr>
  <p:slideViewPr>
    <p:cSldViewPr>
      <p:cViewPr varScale="1">
        <p:scale>
          <a:sx n="108" d="100"/>
          <a:sy n="108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Среднегодовая численность постоянного населения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1766839834993"/>
          <c:y val="0.11594080107741569"/>
          <c:w val="0.87182331601650265"/>
          <c:h val="0.78308721143545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население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153652974006097E-3"/>
                  <c:y val="-1.461176987651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92275495667675E-2"/>
                  <c:y val="-1.461176987651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53820396534156E-2"/>
                  <c:y val="-1.9482359835351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30730594801185E-2"/>
                  <c:y val="-1.7047064855932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161503045234449E-2"/>
                  <c:y val="-1.9482359835351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22304794610098E-2"/>
                  <c:y val="-1.461176987651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14245</c:v>
                </c:pt>
                <c:pt idx="1">
                  <c:v>13739</c:v>
                </c:pt>
                <c:pt idx="2">
                  <c:v>13570</c:v>
                </c:pt>
                <c:pt idx="3">
                  <c:v>13541</c:v>
                </c:pt>
                <c:pt idx="4">
                  <c:v>13514</c:v>
                </c:pt>
                <c:pt idx="5">
                  <c:v>13486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454720"/>
        <c:axId val="98259328"/>
        <c:axId val="0"/>
      </c:bar3DChart>
      <c:catAx>
        <c:axId val="9745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+mn-lt"/>
                <a:cs typeface="Arial" pitchFamily="34" charset="0"/>
              </a:defRPr>
            </a:pPr>
            <a:endParaRPr lang="ru-RU"/>
          </a:p>
        </c:txPr>
        <c:crossAx val="98259328"/>
        <c:crosses val="autoZero"/>
        <c:auto val="1"/>
        <c:lblAlgn val="ctr"/>
        <c:lblOffset val="100"/>
        <c:noMultiLvlLbl val="0"/>
      </c:catAx>
      <c:valAx>
        <c:axId val="98259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Человек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9.0964852143649803E-3"/>
              <c:y val="0.4339014618491424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+mn-lt"/>
                <a:cs typeface="Arial" pitchFamily="34" charset="0"/>
              </a:defRPr>
            </a:pPr>
            <a:endParaRPr lang="ru-RU"/>
          </a:p>
        </c:txPr>
        <c:crossAx val="9745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916068824730238E-2"/>
          <c:y val="0.16338096626810517"/>
          <c:w val="0.91708393117526843"/>
          <c:h val="0.47144920773792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произведенной продукции, итого 41 542 197тыс.рублей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0987654320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29629629629685E-3"/>
                  <c:y val="-2.716049382716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259259259259274E-3"/>
                  <c:y val="-2.46913580246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444444444444514E-3"/>
                  <c:y val="-1.234567901234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222222222222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456790123456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14814814814821E-3"/>
                  <c:y val="-2.716049382716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ООО "Новоангарский обогатительный комбинат"</c:v>
                </c:pt>
                <c:pt idx="1">
                  <c:v>ОАО "Горевский ГОК"</c:v>
                </c:pt>
                <c:pt idx="2">
                  <c:v>ООО "Боголюбовское"</c:v>
                </c:pt>
                <c:pt idx="3">
                  <c:v>ЗАО "Прииск Удерейский"</c:v>
                </c:pt>
                <c:pt idx="4">
                  <c:v>ООО "Группа Магнезит"</c:v>
                </c:pt>
                <c:pt idx="5">
                  <c:v>АО "Васильевский рудник"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23636843</c:v>
                </c:pt>
                <c:pt idx="1">
                  <c:v>5723549</c:v>
                </c:pt>
                <c:pt idx="2">
                  <c:v>2933352</c:v>
                </c:pt>
                <c:pt idx="3">
                  <c:v>2873493</c:v>
                </c:pt>
                <c:pt idx="4">
                  <c:v>1883251</c:v>
                </c:pt>
                <c:pt idx="5">
                  <c:v>4491707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отгруженной продукции, итого 39 678 047 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370370370370344E-2"/>
                  <c:y val="-2.46913580246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59259259259274E-3"/>
                  <c:y val="-2.716049382716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14814814814821E-3"/>
                  <c:y val="-2.46913580246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888888888889114E-3"/>
                  <c:y val="-1.481500923495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629629629629685E-3"/>
                  <c:y val="-2.46913580246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8888888888889114E-3"/>
                  <c:y val="-2.46913580246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444444444444514E-3"/>
                  <c:y val="-2.716049382716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ООО "Новоангарский обогатительный комбинат"</c:v>
                </c:pt>
                <c:pt idx="1">
                  <c:v>ОАО "Горевский ГОК"</c:v>
                </c:pt>
                <c:pt idx="2">
                  <c:v>ООО "Боголюбовское"</c:v>
                </c:pt>
                <c:pt idx="3">
                  <c:v>ЗАО "Прииск Удерейский"</c:v>
                </c:pt>
                <c:pt idx="4">
                  <c:v>ООО "Группа Магнезит"</c:v>
                </c:pt>
                <c:pt idx="5">
                  <c:v>АО "Васильевский рудник"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22684161</c:v>
                </c:pt>
                <c:pt idx="1">
                  <c:v>6405347</c:v>
                </c:pt>
                <c:pt idx="2">
                  <c:v>6405347</c:v>
                </c:pt>
                <c:pt idx="3">
                  <c:v>2873493</c:v>
                </c:pt>
                <c:pt idx="4">
                  <c:v>1883251</c:v>
                </c:pt>
                <c:pt idx="5">
                  <c:v>4430343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91328"/>
        <c:axId val="9092480"/>
        <c:axId val="0"/>
      </c:bar3DChart>
      <c:catAx>
        <c:axId val="9091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92480"/>
        <c:crosses val="autoZero"/>
        <c:auto val="1"/>
        <c:lblAlgn val="ctr"/>
        <c:lblOffset val="100"/>
        <c:noMultiLvlLbl val="0"/>
      </c:catAx>
      <c:valAx>
        <c:axId val="909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0913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4112440944882001"/>
          <c:y val="1.4814814814814815E-2"/>
          <c:w val="0.45108451443569558"/>
          <c:h val="0.26795168807791031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aseline="0">
                <a:solidFill>
                  <a:schemeClr val="dk1"/>
                </a:solidFill>
                <a:latin typeface="Times New Roman" pitchFamily="18" charset="0"/>
                <a:ea typeface="+mn-ea"/>
                <a:cs typeface="+mn-cs"/>
              </a:defRPr>
            </a:pPr>
            <a:r>
              <a:rPr lang="ru-RU" sz="1400" baseline="0" dirty="0">
                <a:latin typeface="Times New Roman" pitchFamily="18" charset="0"/>
              </a:rPr>
              <a:t>Объем инвестиций в основной капитал в расчете на одного жителя, тыс. рублей</a:t>
            </a:r>
          </a:p>
        </c:rich>
      </c:tx>
      <c:layout>
        <c:manualLayout>
          <c:xMode val="edge"/>
          <c:yMode val="edge"/>
          <c:x val="0.15090348796851971"/>
          <c:y val="1.4285714285714285E-2"/>
        </c:manualLayout>
      </c:layout>
      <c:overlay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инвестиций в основной капитал в расчете на одного жителя,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64950702064107E-2"/>
                  <c:y val="-9.0013434682318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64950702064107E-2"/>
                  <c:y val="-9.0013434682318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96139079644212E-2"/>
                  <c:y val="-6.751007601173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72990140412819E-2"/>
                  <c:y val="-1.8002686936463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201.6</c:v>
                </c:pt>
                <c:pt idx="1">
                  <c:v>159.19999999999999</c:v>
                </c:pt>
                <c:pt idx="2">
                  <c:v>265.60000000000002</c:v>
                </c:pt>
                <c:pt idx="3">
                  <c:v>132.5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44320"/>
        <c:axId val="110745856"/>
        <c:axId val="0"/>
      </c:bar3DChart>
      <c:catAx>
        <c:axId val="11074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0745856"/>
        <c:crosses val="autoZero"/>
        <c:auto val="1"/>
        <c:lblAlgn val="ctr"/>
        <c:lblOffset val="100"/>
        <c:noMultiLvlLbl val="0"/>
      </c:catAx>
      <c:valAx>
        <c:axId val="11074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0744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Объем инвестиций в основной капитал за счет всех источников финансирования, млн. рублей</a:t>
            </a:r>
          </a:p>
        </c:rich>
      </c:tx>
      <c:layout>
        <c:manualLayout>
          <c:xMode val="edge"/>
          <c:yMode val="edge"/>
          <c:x val="0.16579457413260792"/>
          <c:y val="1.4719158520350674E-2"/>
        </c:manualLayout>
      </c:layout>
      <c:overlay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231262325832009"/>
          <c:y val="0.18300974271396203"/>
          <c:w val="0.81768737674167991"/>
          <c:h val="0.557848141823057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инвестиций в основной капитал за счет всех источников финансирования, млн. рублей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ООО "Новоангарский обогатительный комбинат"</c:v>
                </c:pt>
                <c:pt idx="1">
                  <c:v>ОАО "Горевский ГОК"</c:v>
                </c:pt>
                <c:pt idx="2">
                  <c:v>ЗАО "Прииск Удерейский"</c:v>
                </c:pt>
                <c:pt idx="3">
                  <c:v>ООО "Группа Магнезит"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660.2</c:v>
                </c:pt>
                <c:pt idx="1">
                  <c:v>250.2</c:v>
                </c:pt>
                <c:pt idx="2">
                  <c:v>201.1</c:v>
                </c:pt>
                <c:pt idx="3">
                  <c:v>439.9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95904"/>
        <c:axId val="9109888"/>
        <c:axId val="0"/>
      </c:bar3DChart>
      <c:catAx>
        <c:axId val="128395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9109888"/>
        <c:crosses val="autoZero"/>
        <c:auto val="1"/>
        <c:lblAlgn val="ctr"/>
        <c:lblOffset val="100"/>
        <c:noMultiLvlLbl val="0"/>
      </c:catAx>
      <c:valAx>
        <c:axId val="910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839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22T16:54:37.050" idx="5">
    <p:pos x="10" y="10"/>
    <p:text>Доля налоговых и неналоговых доходов в общем объеме собственных доходов в 2016 году составит 49,41% 
В случае сохранения дополнительного норматива отчислений сумма налоговых и неналоговых доходов в 2015 году составила 500123 тыс. руб. в 2016 году 517 768 тыс. руб.
Размер налоговых отчислений во все уровни бюджетной системы в 2015 году составил 10 026 892 тыс. руб.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22T16:54:37.050" idx="4">
    <p:pos x="10" y="10"/>
    <p:text>Доля налоговых и неналоговых доходов в общем объеме собственных доходов в 2016 году составит 49,41% 
В случае сохранения дополнительного норматива отчислений сумма налоговых и неналоговых доходов в 2015 году составила 500123 тыс. руб. в 2016 году 517 768 тыс. руб.
Размер налоговых отчислений во все уровни бюджетной системы в 2015 году составил 10 026 892 тыс. руб.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22T16:54:37.050" idx="6">
    <p:pos x="10" y="10"/>
    <p:text>Доля налоговых и неналоговых доходов в общем объеме собственных доходов в 2016 году составит 49,41% 
В случае сохранения дополнительного норматива отчислений сумма налоговых и неналоговых доходов в 2015 году составила 500123 тыс. руб. в 2016 году 517 768 тыс. руб.
Размер налоговых отчислений во все уровни бюджетной системы в 2015 году составил 10 026 892 тыс. руб.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09T12:04:12.601" idx="3">
    <p:pos x="10" y="10"/>
    <p:text>До 2016 года была не дотация, а субсидия на выравнивание. С 2016 года норматив отчислений от прибыли составляет 5% вместо 10%.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6-22T16:54:37.050" idx="7">
    <p:pos x="10" y="10"/>
    <p:text>Доля налоговых и неналоговых доходов в общем объеме собственных доходов в 2016 году составит 49,41% 
В случае сохранения дополнительного норматива отчислений сумма налоговых и неналоговых доходов в 2015 году составила 500123 тыс. руб. в 2016 году 517 768 тыс. руб.
Размер налоговых отчислений во все уровни бюджетной системы в 2015 году составил 10 026 892 тыс. руб.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FDF15F-0EAC-400B-B9DC-F74530E506CF}" type="datetimeFigureOut">
              <a:rPr lang="ru-RU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5D121A-515E-46CE-9AFC-F25E3DC1C6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793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F9AEF7-6369-4E65-A841-FE8330788F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50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C777F-F86E-4A99-BF7F-B7EAF8F938F3}" type="slidenum">
              <a:rPr lang="ru-RU" smtClean="0">
                <a:cs typeface="Arial" charset="0"/>
              </a:rPr>
              <a:pPr/>
              <a:t>0</a:t>
            </a:fld>
            <a:endParaRPr lang="ru-RU" dirty="0" smtClean="0"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1175"/>
            <a:ext cx="3398838" cy="25495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32150"/>
            <a:ext cx="7943850" cy="3055938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F9AEF7-6369-4E65-A841-FE8330788F4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F9AEF7-6369-4E65-A841-FE8330788F4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F9AEF7-6369-4E65-A841-FE8330788F4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F9AEF7-6369-4E65-A841-FE8330788F4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C21E4E-3382-4553-93FA-728516CC2CC2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03F8B-DB85-46A8-9F05-7F6B6D85EE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7DF2F-E262-4A21-B01B-B114E9E2E6F3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5EBB7-101C-4B33-B24A-1A354295B1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DA57F6-B0B1-4065-BD83-0253B58A9442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452EF-B01B-46F2-9B66-DE974026380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036A-2B23-44A8-8AF1-9790DFF76C23}" type="datetime1">
              <a:rPr lang="ru-RU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5B064-F995-4371-B991-03D696B40F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E5B8A-CBA5-4026-A38F-AB446FEE4875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ACF87-94BF-461E-8082-5303BB6CA9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14E1A7-81D1-475E-914B-56E5DB692EE8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B9C87-FF92-4F91-AAD9-C9FB4D118E7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308AE-9DF9-4C5C-9FC1-8D64651C4F52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DE163-8E63-48C9-94E8-A02FACBBF1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693D1-6D50-418D-BB47-4C4A91A42DE2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49C88-6327-4007-AA07-622CEEE815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A44C4-55F7-49B4-9769-46BAD13FA4AC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57FD1-671E-4C50-9467-84BC253CBD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8F605-F8DD-430D-91F1-DBAD6B40F327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544CF-25B2-4A8F-940C-8E98C636FE8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9E600-7A50-4971-B662-4536244EBD9F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11D8F-729A-4608-A4FF-6BC194E803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621D57-D369-468B-B7C3-449543D60485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9302-64D1-4F7E-9C9F-BA26F9CA45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166BF7-F185-4D4C-BE44-B164A21C710F}" type="datetime1">
              <a:rPr lang="ru-RU" smtClean="0"/>
              <a:pPr>
                <a:defRPr/>
              </a:pPr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FF61A2-8FB8-4116-8B86-0E0AE2608D2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  <p:sldLayoutId id="21474842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8677275" y="620713"/>
            <a:ext cx="4667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57158" y="5072074"/>
            <a:ext cx="8536017" cy="14525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ct val="80000"/>
              </a:spcBef>
              <a:spcAft>
                <a:spcPct val="7000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МОТЫГИНСКОГО РАЙОНА ЗА 2019 ГОД</a:t>
            </a:r>
          </a:p>
        </p:txBody>
      </p:sp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435771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8477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РАСХОДЫ БЮДЖЕТА МОТЫГИНСКОГО РАЙОНА ЗА 2019 ГОД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1071546"/>
            <a:ext cx="5643602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cs typeface="Times New Roman" pitchFamily="18" charset="0"/>
              </a:rPr>
              <a:t>Общегосударственные</a:t>
            </a:r>
            <a:r>
              <a:rPr lang="ru-RU" sz="1600" b="1" i="1" dirty="0" smtClean="0">
                <a:solidFill>
                  <a:prstClr val="black"/>
                </a:solidFill>
              </a:rPr>
              <a:t> вопросы 138 171,57 тыс. руб. </a:t>
            </a:r>
            <a:endParaRPr lang="ru-RU" sz="1600" b="1" i="1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1928802"/>
            <a:ext cx="5643602" cy="5715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Национальная безопасность и правоохранительная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деятельность 5 228,86  тыс. руб.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3000372"/>
            <a:ext cx="5643602" cy="50006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b="1" i="1" dirty="0" smtClean="0">
                <a:solidFill>
                  <a:prstClr val="black"/>
                </a:solidFill>
                <a:cs typeface="Times New Roman" pitchFamily="18" charset="0"/>
              </a:rPr>
              <a:t>илищно-коммунальное хозяйство 98 868,51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81623" y="3454281"/>
            <a:ext cx="5643602" cy="500066"/>
          </a:xfrm>
          <a:prstGeom prst="roundRect">
            <a:avLst>
              <a:gd name="adj" fmla="val 2243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Образование  515 908,98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14678" y="4143380"/>
            <a:ext cx="5643602" cy="50006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кинематография, средства массовой информации 76 096,27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14678" y="4714884"/>
            <a:ext cx="5643602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Социальная политика 98 409,36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14678" y="6286520"/>
            <a:ext cx="5643602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91 494,04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14678" y="1500174"/>
            <a:ext cx="5643602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1 531,10 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1071546"/>
            <a:ext cx="2643206" cy="55721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</a:rPr>
              <a:t>РАСХОДЫ</a:t>
            </a:r>
            <a:r>
              <a:rPr lang="ru-RU" b="1" i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ru-RU" b="1" i="1" dirty="0" smtClean="0">
                <a:solidFill>
                  <a:prstClr val="black"/>
                </a:solidFill>
              </a:rPr>
              <a:t>1 068 438,14 тыс. руб</a:t>
            </a:r>
            <a:r>
              <a:rPr lang="ru-RU" i="1" dirty="0" smtClean="0">
                <a:solidFill>
                  <a:prstClr val="black"/>
                </a:solidFill>
              </a:rPr>
              <a:t>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14678" y="2571744"/>
            <a:ext cx="5643602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i="1" dirty="0" smtClean="0">
              <a:solidFill>
                <a:prstClr val="black"/>
              </a:solidFill>
            </a:endParaRPr>
          </a:p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Национальная экономика 42 094,48 </a:t>
            </a:r>
            <a:r>
              <a:rPr lang="ru-RU" sz="1600" b="1" i="1" dirty="0" err="1" smtClean="0">
                <a:solidFill>
                  <a:prstClr val="black"/>
                </a:solidFill>
              </a:rPr>
              <a:t>тыс.руб</a:t>
            </a:r>
            <a:r>
              <a:rPr lang="ru-RU" sz="1600" b="1" i="1" dirty="0" smtClean="0">
                <a:solidFill>
                  <a:prstClr val="black"/>
                </a:solidFill>
              </a:rPr>
              <a:t>. </a:t>
            </a:r>
          </a:p>
          <a:p>
            <a:pPr algn="ctr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214678" y="5715016"/>
            <a:ext cx="5643602" cy="50006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5214950"/>
            <a:ext cx="5643602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634,97 тыс. руб. </a:t>
            </a:r>
            <a:endParaRPr lang="ru-RU" sz="1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487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643998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+mn-lt"/>
              </a:rPr>
              <a:t>РАСХОДЫ БЮДЖЕТА МОТЫГИНСКОГО РАЙОНА </a:t>
            </a:r>
            <a:br>
              <a:rPr lang="ru-RU" sz="18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+mn-lt"/>
              </a:rPr>
              <a:t>НА СОЦИАЛЬНУЮ СФЕРУ </a:t>
            </a:r>
            <a:br>
              <a:rPr lang="ru-RU" sz="18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+mn-lt"/>
              </a:rPr>
              <a:t>ЗА 2019 ГОД</a:t>
            </a:r>
            <a:endParaRPr lang="ru-RU" sz="18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005942" y="1423157"/>
            <a:ext cx="319077" cy="901737"/>
          </a:xfrm>
          <a:prstGeom prst="downArrow">
            <a:avLst>
              <a:gd name="adj1" fmla="val 50000"/>
              <a:gd name="adj2" fmla="val 108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14282" y="1285860"/>
            <a:ext cx="2428892" cy="4929222"/>
          </a:xfrm>
          <a:prstGeom prst="foldedCorner">
            <a:avLst>
              <a:gd name="adj" fmla="val 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prstClr val="black"/>
                </a:solidFill>
              </a:rPr>
              <a:t>690 414,61 тыс. руб.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1428736"/>
            <a:ext cx="5214974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515 908,98 тыс. руб.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43306" y="3143248"/>
            <a:ext cx="5214974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76 096,27тыс. руб.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43306" y="4786322"/>
            <a:ext cx="5214974" cy="10001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СОЦИАЛЬНАЯ  ПОЛИТИКА </a:t>
            </a: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98 409,36 тыс. руб.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3005942" y="3280546"/>
            <a:ext cx="319077" cy="901737"/>
          </a:xfrm>
          <a:prstGeom prst="downArrow">
            <a:avLst>
              <a:gd name="adj1" fmla="val 50000"/>
              <a:gd name="adj2" fmla="val 108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6200000">
            <a:off x="3005942" y="4923620"/>
            <a:ext cx="319077" cy="901737"/>
          </a:xfrm>
          <a:prstGeom prst="downArrow">
            <a:avLst>
              <a:gd name="adj1" fmla="val 50000"/>
              <a:gd name="adj2" fmla="val 108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5859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ПЕРЕЧЕНЬ МУНИЦИПАЛЬНЫХ ПРОГРАММ, РЕАЛИЗУЕМЫХ В 2019 ГОДУ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(ТЫС. РУБ.)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1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48729968"/>
              </p:ext>
            </p:extLst>
          </p:nvPr>
        </p:nvGraphicFramePr>
        <p:xfrm>
          <a:off x="251521" y="1124744"/>
          <a:ext cx="8640961" cy="4987088"/>
        </p:xfrm>
        <a:graphic>
          <a:graphicData uri="http://schemas.openxmlformats.org/drawingml/2006/table">
            <a:tbl>
              <a:tblPr/>
              <a:tblGrid>
                <a:gridCol w="5785049"/>
                <a:gridCol w="1098427"/>
                <a:gridCol w="1025199"/>
                <a:gridCol w="732286"/>
              </a:tblGrid>
              <a:tr h="1440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</a:t>
                      </a:r>
                      <a:endParaRPr lang="ru-RU" sz="15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4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"СИСТЕМА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ЗАЩИТЫ И СОЦИАЛЬНОГО ОБСЛУЖИВАНИЯ НАСЕЛЕНИЯ МОТЫГИНСКОГО РАЙОНА 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142,66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552,85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99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 И ТУРИЗМА"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015,97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042,48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И ДОПОЛНИТЕЛЬНОГО ОБРАЗОВАНИЯ В МОТЫГИНСКОМ РАЙОНЕ 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766,83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218,69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99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"МОЛОДЕЖЬ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МОТЫГИНСКОГО РАЙОНА В ХХ1 ВЕКЕ"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365,27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99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"УПРАВЛЕНИЕ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МУНИЦИПАЛЬНЫМИ ФИНАНСАМИ"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087,73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671,76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88,64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5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"СОДЕЙСТВИЕ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РАЗВИТИЮ МЕСТНОГО САМОУПРАВЛЕНИЯ"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627,97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416,47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95,43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9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"РЕФОРМИРОВАНИЕ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МОДЕРНИЗАЦИЯ ЖИЛИЩНО-КОММУНАЛЬНОГО ХОЗЯЙСТВА И ПОВЫШЕНИЯ ЭНЕРГЕТИЧЕСКОЙ ЭФФЕКТИВНОСТИ"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662,10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026,54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86,44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"ЗАЩИТА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И ТЕРРИТОРИЙ МОТЫГИНСКОГО РАЙОНА ОТ ЧРЕЗВЫЧАЙНЫХ СИТУАЦИЙ ПРИРОДНОГО И ТЕХНОГЕННОГО ХАРАКТЕРА."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228,86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99,29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9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ИНВЕСТИЦИОННОЙ, ИННОВАЦИОННОЙ ДЕЯТЕЛЬНОСТИ МАЛОГО И СРЕДНЕГО ПРЕДПРИНИМАТЕЛЬСТВА В МОТЫГИНСКОМ РАЙОНЕ"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717,50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17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0,00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171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ТРАНСПОРТНОЙ СИСТЕМЫ В МОТЫГИНСКОМ РАЙОНЕ".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998,76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039,75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1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ДОСТУПНЫМ И КОМФОРТНЫМ ЖИЛЬЕМ ЖИТЕЛЕЙ МОТЫГИНСКОГО РАЙОНА"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338,17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462,25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98,88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СЕЛЬСКОГО ХОЗЯЙСТВА И РЕГУЛИРОВАНИЕ РЫНКОВ СЕЛЬСКОХОЗЯЙСТВЕННОЙ ПРОДУКЦИИ, СЫРЬЯ И ПРОДОВОЛЬСТВИЯ"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877,81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544,73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62,06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9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СПОРТА НА ТЕРРИТОРИИ МОТЫГИНСКОГО РАЙОНА"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639,47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634,97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643998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КРЕДИТОРСКАЯ ЗАДОЛЖЕННОСТЬ ПО СОСТОЯНИЮ НА 01.01.2020 ГОДА (ЗА СЧЕТ СОБСТВЕННЫХ СРЕДСТВ МЕСТНОГО БЮДЖЕТА)</a:t>
            </a:r>
            <a:endParaRPr lang="ru-RU" sz="20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00892" y="2428868"/>
            <a:ext cx="319077" cy="2286016"/>
          </a:xfrm>
          <a:prstGeom prst="downArrow">
            <a:avLst>
              <a:gd name="adj1" fmla="val 50000"/>
              <a:gd name="adj2" fmla="val 108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214282" y="1285860"/>
            <a:ext cx="8643998" cy="928694"/>
          </a:xfrm>
          <a:prstGeom prst="foldedCorner">
            <a:avLst>
              <a:gd name="adj" fmla="val 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КОНСОЛИДИРОВАННЫЙ БЮДЖЕТ МОТЫИНСКОГО РАЙОНА </a:t>
            </a:r>
          </a:p>
          <a:p>
            <a:pPr algn="ctr"/>
            <a:r>
              <a:rPr lang="ru-RU" sz="2000" b="1" i="1" dirty="0" smtClean="0"/>
              <a:t>23 996,356 ТЫС. РУБ. В ТОМ. ЧИСЛЕ: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500438"/>
            <a:ext cx="5214974" cy="12144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ЗАДОЛЖЕННОСТЬ РАЙОННОГО БЮДЖЕТА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20 394,102 тыс. руб.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43306" y="4929198"/>
            <a:ext cx="5214974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ЗАДОЛЖЕННОСТЬ ПОСЕЛЕНИЙ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3 602,254 тыс. руб.</a:t>
            </a:r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2928926" y="2500306"/>
            <a:ext cx="319077" cy="830299"/>
          </a:xfrm>
          <a:prstGeom prst="downArrow">
            <a:avLst>
              <a:gd name="adj1" fmla="val 50000"/>
              <a:gd name="adj2" fmla="val 108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57826"/>
            <a:ext cx="8229600" cy="1143000"/>
          </a:xfrm>
        </p:spPr>
        <p:txBody>
          <a:bodyPr/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57FD1-671E-4C50-9467-84BC253CBD1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8604"/>
            <a:ext cx="435771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cs typeface="Arial" pitchFamily="34" charset="0"/>
              </a:rPr>
              <a:t>МОТЫГИНСКИЙ МУНИЦИПАЛЬНЫЙ РАЙОН</a:t>
            </a:r>
          </a:p>
          <a:p>
            <a:pPr algn="ctr"/>
            <a:r>
              <a:rPr lang="ru-RU" sz="1600" dirty="0" smtClean="0">
                <a:cs typeface="Arial" pitchFamily="34" charset="0"/>
              </a:rPr>
              <a:t>Среднегодовая численность постоянного населения, </a:t>
            </a:r>
            <a:r>
              <a:rPr lang="ru-RU" sz="1600" b="1" dirty="0" smtClean="0">
                <a:cs typeface="Arial" pitchFamily="34" charset="0"/>
              </a:rPr>
              <a:t>2019 г- 13 570 </a:t>
            </a:r>
            <a:r>
              <a:rPr lang="ru-RU" sz="1600" dirty="0" smtClean="0">
                <a:cs typeface="Arial" pitchFamily="34" charset="0"/>
              </a:rPr>
              <a:t>человек</a:t>
            </a:r>
            <a:endParaRPr lang="ru-RU" sz="1600" dirty="0"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96153049"/>
              </p:ext>
            </p:extLst>
          </p:nvPr>
        </p:nvGraphicFramePr>
        <p:xfrm>
          <a:off x="285720" y="1142984"/>
          <a:ext cx="857256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590800" cy="365125"/>
          </a:xfrm>
        </p:spPr>
        <p:txBody>
          <a:bodyPr/>
          <a:lstStyle/>
          <a:p>
            <a:fld id="{905D88F3-E499-4ACD-AD3E-FABAFCFACF8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+mn-lt"/>
                <a:cs typeface="Times New Roman" pitchFamily="18" charset="0"/>
              </a:rPr>
              <a:t>ОБЪЕМ ПРОИЗВЕДЕННОЙ, ОТГРУЖЕННОЙ ПРОДУКЦИИ ОСНОВНЫХ ПРОМЫШЛЕННЫХ ПРЕДПРИЯТИЙ МОТЫГИНСКОГО РАЙОНА, 2019 ГОД, ТЫС. РУБЛЕЙ. 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571809"/>
              </p:ext>
            </p:extLst>
          </p:nvPr>
        </p:nvGraphicFramePr>
        <p:xfrm>
          <a:off x="285750" y="1357312"/>
          <a:ext cx="8572500" cy="528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 smtClean="0">
                <a:cs typeface="Arial" pitchFamily="34" charset="0"/>
              </a:rPr>
              <a:t>СТРУКТУРА ИНВЕСТИЦИЙ В ОСНОВНОЙ КАПИТАЛ ПО ИСТОЧНИКАМ ФИНАНСИРОВАНИЯ В 2019 ГОДУ</a:t>
            </a:r>
            <a:endParaRPr lang="ru-RU" sz="2000" i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8718705"/>
              </p:ext>
            </p:extLst>
          </p:nvPr>
        </p:nvGraphicFramePr>
        <p:xfrm>
          <a:off x="214282" y="928670"/>
          <a:ext cx="428151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8768749"/>
              </p:ext>
            </p:extLst>
          </p:nvPr>
        </p:nvGraphicFramePr>
        <p:xfrm>
          <a:off x="4572000" y="928670"/>
          <a:ext cx="435771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67311"/>
              </p:ext>
            </p:extLst>
          </p:nvPr>
        </p:nvGraphicFramePr>
        <p:xfrm>
          <a:off x="285720" y="5786454"/>
          <a:ext cx="8572564" cy="914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43141"/>
                <a:gridCol w="4286282"/>
                <a:gridCol w="2143141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Всего, тыс.рублей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в том числе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Объем инвестиций без бюджетных средств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Бюджетные средства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ru-RU" sz="1400" b="1" baseline="0" dirty="0" smtClean="0">
                          <a:latin typeface="+mn-lt"/>
                          <a:cs typeface="+mn-cs"/>
                        </a:rPr>
                        <a:t> 906 505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1 799 089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107 416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>
            <a:off x="2285984" y="4786322"/>
            <a:ext cx="1908000" cy="278488"/>
          </a:xfrm>
          <a:prstGeom prst="rightArrow">
            <a:avLst>
              <a:gd name="adj1" fmla="val 50000"/>
              <a:gd name="adj2" fmla="val 1313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214414" y="2857496"/>
            <a:ext cx="1988045" cy="257061"/>
          </a:xfrm>
          <a:prstGeom prst="rightArrow">
            <a:avLst>
              <a:gd name="adj1" fmla="val 50000"/>
              <a:gd name="adj2" fmla="val 1217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01118" cy="9191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ДОХОДЫ БЮДЖЕТА МОТЫГИНСКОГО РАЙОНА ЗА 2019 ГОД</a:t>
            </a:r>
            <a:endParaRPr lang="ru-RU" sz="20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2071678"/>
            <a:ext cx="4929222" cy="128588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НАЛОГОВЫЕ И НЕНАЛОГОВЫЕ ДОХОДЫ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338 218,36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4357694"/>
            <a:ext cx="4429156" cy="1338266"/>
          </a:xfrm>
          <a:prstGeom prst="roundRect">
            <a:avLst>
              <a:gd name="adj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БЕЗВОЗМЕЗДНЫЕ ПОСТУПЛЕНИЯ   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680 941,82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357298"/>
            <a:ext cx="2357454" cy="500066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ДОХОДЫ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1 019 160,18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ДОХОДОВ БЮДЖЕТА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МОТЫГИНСКОГО РАЙОНА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(ТЫС. РУБ.)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1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3268624"/>
              </p:ext>
            </p:extLst>
          </p:nvPr>
        </p:nvGraphicFramePr>
        <p:xfrm>
          <a:off x="214282" y="1214422"/>
          <a:ext cx="8715438" cy="5357850"/>
        </p:xfrm>
        <a:graphic>
          <a:graphicData uri="http://schemas.openxmlformats.org/drawingml/2006/table">
            <a:tbl>
              <a:tblPr/>
              <a:tblGrid>
                <a:gridCol w="3914790"/>
                <a:gridCol w="1497058"/>
                <a:gridCol w="1651795"/>
                <a:gridCol w="1651795"/>
              </a:tblGrid>
              <a:tr h="4185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6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71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Налоговые и неналоговые доходы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347 117,63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421 046,28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338 218,36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34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5 78 416,94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631 473,95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680 941,82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34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Иные межбюджетные трансферты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5 730,76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10 881,51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17 886,03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34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925 534,57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1 048 705,97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1 019 160,18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расходов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1 006 028,07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1 030 167,26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1 068 438,13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60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(-)Дефицит/(+)Профицит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80 493,50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18 538,7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-49 277,95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НАЛОГОВЫХ, НЕНАЛОГОВЫХ ДОХОДОВ РАЙОННОГО БЮДЖЕТА В 2018-2019 ГОДАХ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(ТЫС. РУБ.)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1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2227413"/>
              </p:ext>
            </p:extLst>
          </p:nvPr>
        </p:nvGraphicFramePr>
        <p:xfrm>
          <a:off x="251519" y="1124745"/>
          <a:ext cx="8606190" cy="5551134"/>
        </p:xfrm>
        <a:graphic>
          <a:graphicData uri="http://schemas.openxmlformats.org/drawingml/2006/table">
            <a:tbl>
              <a:tblPr/>
              <a:tblGrid>
                <a:gridCol w="4248473"/>
                <a:gridCol w="1008112"/>
                <a:gridCol w="1108642"/>
                <a:gridCol w="1178746"/>
                <a:gridCol w="1062217"/>
              </a:tblGrid>
              <a:tr h="4055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отчет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</a:t>
                      </a:r>
                      <a:endParaRPr lang="ru-RU" sz="15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7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 на прибыль организаций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188988,5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141827,4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110394,0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 на доходы физических лиц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175 676,7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193487,5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188621,6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Акцизы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Налоги на совокупный доход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7 038,3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6815,2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7212,3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1 995,9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1729,4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1813,8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Задолженность и перерасчеты по отмененным налогам и сборам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28 640,2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34129,1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28399,7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Платежи при пользовании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13 846,7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-3083,0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Доходы от оказания платных услуг, компенсации затрат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5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7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3 610,7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2476,8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2638,7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7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Прочие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ПОСТУПЛАЕНИЙ В 2018-2019 ГОДАХ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(ТЫС. РУБ.)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1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02251013"/>
              </p:ext>
            </p:extLst>
          </p:nvPr>
        </p:nvGraphicFramePr>
        <p:xfrm>
          <a:off x="323528" y="1196752"/>
          <a:ext cx="8496944" cy="5040560"/>
        </p:xfrm>
        <a:graphic>
          <a:graphicData uri="http://schemas.openxmlformats.org/drawingml/2006/table">
            <a:tbl>
              <a:tblPr/>
              <a:tblGrid>
                <a:gridCol w="4194544"/>
                <a:gridCol w="995315"/>
                <a:gridCol w="1094569"/>
                <a:gridCol w="1163783"/>
                <a:gridCol w="1048733"/>
              </a:tblGrid>
              <a:tr h="10501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отчет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2019</a:t>
                      </a:r>
                      <a:endParaRPr lang="ru-RU" sz="15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3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6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Дотации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75 935,3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77 973,9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77 973,9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6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115 053,9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243 493,6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161 124,8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98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395 679,3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428 854,7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427 011,8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47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Иные межбюджетные трансферты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22 891,9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17 903,9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17 886,0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143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РАЙОННОГО БЮДЖЕТА ЗА 2019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04785440"/>
              </p:ext>
            </p:extLst>
          </p:nvPr>
        </p:nvGraphicFramePr>
        <p:xfrm>
          <a:off x="214282" y="1285863"/>
          <a:ext cx="8715435" cy="5085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1871676"/>
                <a:gridCol w="1843100"/>
                <a:gridCol w="1643073"/>
              </a:tblGrid>
              <a:tr h="90105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первоначальный  на </a:t>
                      </a:r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2019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126325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921 068,11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1 019 160,18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123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936 068,11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1 068 438,14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5123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ДЕФИЦИТ(-)/ПРОФИЦИТ(+)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-15 000,00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-49 277, 95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422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финансирования дефицита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15 000,00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49 277,95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15272" y="92867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20556</TotalTime>
  <Words>891</Words>
  <Application>Microsoft Office PowerPoint</Application>
  <PresentationFormat>Экран (4:3)</PresentationFormat>
  <Paragraphs>292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ОТЧЕТ ОБ ИСПОЛНЕНИИ БЮДЖЕТА МОТЫГИНСКОГО РАЙОНА ЗА 2019 ГОД</vt:lpstr>
      <vt:lpstr>Презентация PowerPoint</vt:lpstr>
      <vt:lpstr>ОБЪЕМ ПРОИЗВЕДЕННОЙ, ОТГРУЖЕННОЙ ПРОДУКЦИИ ОСНОВНЫХ ПРОМЫШЛЕННЫХ ПРЕДПРИЯТИЙ МОТЫГИНСКОГО РАЙОНА, 2019 ГОД, ТЫС. РУБЛЕЙ. </vt:lpstr>
      <vt:lpstr>СТРУКТУРА ИНВЕСТИЦИЙ В ОСНОВНОЙ КАПИТАЛ ПО ИСТОЧНИКАМ ФИНАНСИРОВАНИЯ В 2019 ГОДУ</vt:lpstr>
      <vt:lpstr>ДОХОДЫ БЮДЖЕТА МОТЫГИНСКОГО РАЙОНА ЗА 2019 ГОД</vt:lpstr>
      <vt:lpstr>ДИНАМИКА ПОСТУПЛЕНИЙ ДОХОДОВ БЮДЖЕТА  МОТЫГИНСКОГО РАЙОНА  (ТЫС. РУБ.)</vt:lpstr>
      <vt:lpstr>СТРУКТУРА НАЛОГОВЫХ, НЕНАЛОГОВЫХ ДОХОДОВ РАЙОННОГО БЮДЖЕТА В 2018-2019 ГОДАХ  (ТЫС. РУБ.)</vt:lpstr>
      <vt:lpstr>СТРУКТУРА БЕЗВОЗМЕЗДНЫХ ПОСТУПЛАЕНИЙ В 2018-2019 ГОДАХ  (ТЫС. РУБ.)</vt:lpstr>
      <vt:lpstr>ОСНОВНЫЕ ХАРАКТЕРИСТИКИ РАЙОННОГО БЮДЖЕТА ЗА 2019 ГОД</vt:lpstr>
      <vt:lpstr>РАСХОДЫ БЮДЖЕТА МОТЫГИНСКОГО РАЙОНА ЗА 2019 ГОД</vt:lpstr>
      <vt:lpstr>РАСХОДЫ БЮДЖЕТА МОТЫГИНСКОГО РАЙОНА  НА СОЦИАЛЬНУЮ СФЕРУ  ЗА 2019 ГОД</vt:lpstr>
      <vt:lpstr>ПЕРЕЧЕНЬ МУНИЦИПАЛЬНЫХ ПРОГРАММ, РЕАЛИЗУЕМЫХ В 2019 ГОДУ  (ТЫС. РУБ.)</vt:lpstr>
      <vt:lpstr>КРЕДИТОРСКАЯ ЗАДОЛЖЕННОСТЬ ПО СОСТОЯНИЮ НА 01.01.2020 ГОДА (ЗА СЧЕТ СОБСТВЕННЫХ СРЕДСТВ МЕСТНОГО БЮДЖЕТА)</vt:lpstr>
      <vt:lpstr>Спасибо за внимание!</vt:lpstr>
    </vt:vector>
  </TitlesOfParts>
  <Company>MACROPROF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123</cp:lastModifiedBy>
  <cp:revision>1228</cp:revision>
  <cp:lastPrinted>2020-06-23T02:18:26Z</cp:lastPrinted>
  <dcterms:created xsi:type="dcterms:W3CDTF">2010-10-07T17:17:34Z</dcterms:created>
  <dcterms:modified xsi:type="dcterms:W3CDTF">2020-06-23T05:19:02Z</dcterms:modified>
</cp:coreProperties>
</file>